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8"/>
  </p:notesMasterIdLst>
  <p:handoutMasterIdLst>
    <p:handoutMasterId r:id="rId69"/>
  </p:handoutMasterIdLst>
  <p:sldIdLst>
    <p:sldId id="403" r:id="rId2"/>
    <p:sldId id="331" r:id="rId3"/>
    <p:sldId id="359" r:id="rId4"/>
    <p:sldId id="353" r:id="rId5"/>
    <p:sldId id="329" r:id="rId6"/>
    <p:sldId id="328" r:id="rId7"/>
    <p:sldId id="371" r:id="rId8"/>
    <p:sldId id="351" r:id="rId9"/>
    <p:sldId id="358" r:id="rId10"/>
    <p:sldId id="336" r:id="rId11"/>
    <p:sldId id="333" r:id="rId12"/>
    <p:sldId id="354" r:id="rId13"/>
    <p:sldId id="388" r:id="rId14"/>
    <p:sldId id="360" r:id="rId15"/>
    <p:sldId id="385" r:id="rId16"/>
    <p:sldId id="386" r:id="rId17"/>
    <p:sldId id="399" r:id="rId18"/>
    <p:sldId id="364" r:id="rId19"/>
    <p:sldId id="363" r:id="rId20"/>
    <p:sldId id="355" r:id="rId21"/>
    <p:sldId id="372" r:id="rId22"/>
    <p:sldId id="352" r:id="rId23"/>
    <p:sldId id="334" r:id="rId24"/>
    <p:sldId id="337" r:id="rId25"/>
    <p:sldId id="338" r:id="rId26"/>
    <p:sldId id="339" r:id="rId27"/>
    <p:sldId id="341" r:id="rId28"/>
    <p:sldId id="365" r:id="rId29"/>
    <p:sldId id="366" r:id="rId30"/>
    <p:sldId id="376" r:id="rId31"/>
    <p:sldId id="377" r:id="rId32"/>
    <p:sldId id="368" r:id="rId33"/>
    <p:sldId id="342" r:id="rId34"/>
    <p:sldId id="343" r:id="rId35"/>
    <p:sldId id="397" r:id="rId36"/>
    <p:sldId id="398" r:id="rId37"/>
    <p:sldId id="373" r:id="rId38"/>
    <p:sldId id="369" r:id="rId39"/>
    <p:sldId id="390" r:id="rId40"/>
    <p:sldId id="395" r:id="rId41"/>
    <p:sldId id="374" r:id="rId42"/>
    <p:sldId id="375" r:id="rId43"/>
    <p:sldId id="389" r:id="rId44"/>
    <p:sldId id="396" r:id="rId45"/>
    <p:sldId id="370" r:id="rId46"/>
    <p:sldId id="346" r:id="rId47"/>
    <p:sldId id="378" r:id="rId48"/>
    <p:sldId id="344" r:id="rId49"/>
    <p:sldId id="383" r:id="rId50"/>
    <p:sldId id="347" r:id="rId51"/>
    <p:sldId id="348" r:id="rId52"/>
    <p:sldId id="379" r:id="rId53"/>
    <p:sldId id="400" r:id="rId54"/>
    <p:sldId id="401" r:id="rId55"/>
    <p:sldId id="402" r:id="rId56"/>
    <p:sldId id="380" r:id="rId57"/>
    <p:sldId id="391" r:id="rId58"/>
    <p:sldId id="392" r:id="rId59"/>
    <p:sldId id="393" r:id="rId60"/>
    <p:sldId id="382" r:id="rId61"/>
    <p:sldId id="349" r:id="rId62"/>
    <p:sldId id="381" r:id="rId63"/>
    <p:sldId id="384" r:id="rId64"/>
    <p:sldId id="404" r:id="rId65"/>
    <p:sldId id="405" r:id="rId66"/>
    <p:sldId id="406" r:id="rId6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ESENTATION PARCOURSUP" id="{0B896E98-F45E-4768-8620-EDDF394BE181}">
          <p14:sldIdLst>
            <p14:sldId id="403"/>
            <p14:sldId id="331"/>
            <p14:sldId id="359"/>
            <p14:sldId id="353"/>
            <p14:sldId id="329"/>
            <p14:sldId id="328"/>
            <p14:sldId id="371"/>
            <p14:sldId id="351"/>
            <p14:sldId id="358"/>
            <p14:sldId id="336"/>
            <p14:sldId id="333"/>
            <p14:sldId id="354"/>
            <p14:sldId id="388"/>
            <p14:sldId id="360"/>
            <p14:sldId id="385"/>
            <p14:sldId id="386"/>
            <p14:sldId id="399"/>
            <p14:sldId id="364"/>
            <p14:sldId id="363"/>
            <p14:sldId id="355"/>
            <p14:sldId id="372"/>
            <p14:sldId id="352"/>
            <p14:sldId id="334"/>
            <p14:sldId id="337"/>
            <p14:sldId id="338"/>
            <p14:sldId id="339"/>
            <p14:sldId id="341"/>
            <p14:sldId id="365"/>
            <p14:sldId id="366"/>
            <p14:sldId id="376"/>
            <p14:sldId id="377"/>
            <p14:sldId id="368"/>
            <p14:sldId id="342"/>
            <p14:sldId id="343"/>
            <p14:sldId id="397"/>
            <p14:sldId id="398"/>
            <p14:sldId id="373"/>
            <p14:sldId id="369"/>
            <p14:sldId id="390"/>
            <p14:sldId id="395"/>
            <p14:sldId id="374"/>
            <p14:sldId id="375"/>
            <p14:sldId id="389"/>
            <p14:sldId id="396"/>
            <p14:sldId id="370"/>
            <p14:sldId id="346"/>
            <p14:sldId id="378"/>
            <p14:sldId id="344"/>
            <p14:sldId id="383"/>
            <p14:sldId id="347"/>
            <p14:sldId id="348"/>
            <p14:sldId id="379"/>
            <p14:sldId id="400"/>
            <p14:sldId id="401"/>
            <p14:sldId id="402"/>
            <p14:sldId id="380"/>
            <p14:sldId id="391"/>
            <p14:sldId id="392"/>
            <p14:sldId id="393"/>
            <p14:sldId id="382"/>
            <p14:sldId id="349"/>
            <p14:sldId id="381"/>
            <p14:sldId id="384"/>
            <p14:sldId id="404"/>
            <p14:sldId id="405"/>
            <p14:sldId id="406"/>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FFF7"/>
    <a:srgbClr val="51B9AA"/>
    <a:srgbClr val="0C5076"/>
    <a:srgbClr val="ED7454"/>
    <a:srgbClr val="797FBB"/>
    <a:srgbClr val="3D566E"/>
    <a:srgbClr val="EC13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3"/>
    <p:restoredTop sz="94674"/>
  </p:normalViewPr>
  <p:slideViewPr>
    <p:cSldViewPr snapToGrid="0">
      <p:cViewPr varScale="1">
        <p:scale>
          <a:sx n="147" d="100"/>
          <a:sy n="147" d="100"/>
        </p:scale>
        <p:origin x="-594"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02/02/2021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xmlns=""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xmlns="" val="226532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xfrm>
            <a:off x="217488" y="812800"/>
            <a:ext cx="7123112" cy="40084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Sur les 4  oui et oui si elle accepte le DUT F et renonce aux 3 autres, Sur les 3 vœux en attente elle en maintient 2 et renonce à un,</a:t>
            </a:r>
          </a:p>
        </p:txBody>
      </p:sp>
      <p:sp>
        <p:nvSpPr>
          <p:cNvPr id="34819"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6C507E-6D21-3648-9114-396F78C0CDC3}" type="slidenum">
              <a:rPr lang="fr-FR" altLang="fr-FR">
                <a:latin typeface="Calibri" charset="0"/>
              </a:rPr>
              <a:pPr/>
              <a:t>54</a:t>
            </a:fld>
            <a:endParaRPr lang="fr-FR" altLang="fr-FR">
              <a:latin typeface="Calibri" charset="0"/>
            </a:endParaRPr>
          </a:p>
        </p:txBody>
      </p:sp>
    </p:spTree>
    <p:extLst>
      <p:ext uri="{BB962C8B-B14F-4D97-AF65-F5344CB8AC3E}">
        <p14:creationId xmlns:p14="http://schemas.microsoft.com/office/powerpoint/2010/main" xmlns="" val="172385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xfrm>
            <a:off x="217488" y="812800"/>
            <a:ext cx="7123112" cy="40084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4819"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47897D6-347E-1746-8C5A-73C171A0DE18}" type="slidenum">
              <a:rPr lang="fr-FR" altLang="fr-FR">
                <a:latin typeface="Calibri" charset="0"/>
              </a:rPr>
              <a:pPr/>
              <a:t>55</a:t>
            </a:fld>
            <a:endParaRPr lang="fr-FR" altLang="fr-FR">
              <a:latin typeface="Calibri" charset="0"/>
            </a:endParaRPr>
          </a:p>
        </p:txBody>
      </p:sp>
    </p:spTree>
    <p:extLst>
      <p:ext uri="{BB962C8B-B14F-4D97-AF65-F5344CB8AC3E}">
        <p14:creationId xmlns:p14="http://schemas.microsoft.com/office/powerpoint/2010/main" xmlns="" val="124835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61</a:t>
            </a:fld>
            <a:endParaRPr lang="fr-FR"/>
          </a:p>
        </p:txBody>
      </p:sp>
    </p:spTree>
    <p:extLst>
      <p:ext uri="{BB962C8B-B14F-4D97-AF65-F5344CB8AC3E}">
        <p14:creationId xmlns:p14="http://schemas.microsoft.com/office/powerpoint/2010/main" xmlns="" val="15975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F7275FEA-A09F-46CE-ADEC-A1D9590196E7}"/>
              </a:ext>
            </a:extLst>
          </p:cNvPr>
          <p:cNvSpPr txBox="1">
            <a:spLocks noGrp="1"/>
          </p:cNvSpPr>
          <p:nvPr>
            <p:ph type="sldNum" sz="quarter" idx="5"/>
          </p:nvPr>
        </p:nvSpPr>
        <p:spPr>
          <a:ln/>
        </p:spPr>
        <p:txBody>
          <a:bodyPr lIns="0" tIns="0" rIns="0" bIns="0" anchor="b" anchorCtr="0">
            <a:noAutofit/>
          </a:bodyPr>
          <a:lstStyle/>
          <a:p>
            <a:pPr lvl="0"/>
            <a:fld id="{99D5E982-10BE-43BC-AA37-0C6633B1590A}" type="slidenum">
              <a:rPr/>
              <a:pPr lvl="0"/>
              <a:t>64</a:t>
            </a:fld>
            <a:endParaRPr lang="fr-FR"/>
          </a:p>
        </p:txBody>
      </p:sp>
      <p:sp>
        <p:nvSpPr>
          <p:cNvPr id="2" name="Espace réservé de l'image des diapositives 1">
            <a:extLst>
              <a:ext uri="{FF2B5EF4-FFF2-40B4-BE49-F238E27FC236}">
                <a16:creationId xmlns:a16="http://schemas.microsoft.com/office/drawing/2014/main" xmlns="" id="{2A3F786F-E823-4444-ACFE-9E0A769F04D0}"/>
              </a:ext>
            </a:extLst>
          </p:cNvPr>
          <p:cNvSpPr>
            <a:spLocks noGrp="1" noRot="1" noChangeAspect="1" noResize="1"/>
          </p:cNvSpPr>
          <p:nvPr>
            <p:ph type="sldImg"/>
          </p:nvPr>
        </p:nvSpPr>
        <p:spPr>
          <a:xfrm>
            <a:off x="217488" y="812800"/>
            <a:ext cx="7124700"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xmlns="" id="{170B5E3F-BF98-4D2E-9A3D-B6008B7F31F9}"/>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xmlns="" val="7964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txBox="1">
            <a:spLocks noGrp="1" noChangeArrowheads="1"/>
          </p:cNvSpPr>
          <p:nvPr/>
        </p:nvSpPr>
        <p:spPr bwMode="auto">
          <a:xfrm>
            <a:off x="3778250" y="9301163"/>
            <a:ext cx="2887663"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139" tIns="49472" rIns="95139" bIns="49472" anchor="b"/>
          <a:lstStyle>
            <a:lvl1pPr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1pPr>
            <a:lvl2pPr marL="742950" indent="-28575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2pPr>
            <a:lvl3pPr marL="11430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3pPr>
            <a:lvl4pPr marL="16002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4pPr>
            <a:lvl5pPr marL="20574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5pPr>
            <a:lvl6pPr marL="25146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6pPr>
            <a:lvl7pPr marL="29718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7pPr>
            <a:lvl8pPr marL="34290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8pPr>
            <a:lvl9pPr marL="38862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9pPr>
          </a:lstStyle>
          <a:p>
            <a:pPr algn="r" eaLnBrk="1" hangingPunct="1"/>
            <a:fld id="{703B7721-206D-9B44-BDC6-9F6862CFCE81}" type="slidenum">
              <a:rPr lang="en-GB" altLang="fr-FR" sz="1300">
                <a:solidFill>
                  <a:srgbClr val="000000"/>
                </a:solidFill>
              </a:rPr>
              <a:pPr algn="r" eaLnBrk="1" hangingPunct="1"/>
              <a:t>65</a:t>
            </a:fld>
            <a:endParaRPr lang="en-GB" altLang="fr-FR" sz="1300">
              <a:solidFill>
                <a:srgbClr val="000000"/>
              </a:solidFill>
            </a:endParaRPr>
          </a:p>
        </p:txBody>
      </p:sp>
      <p:sp>
        <p:nvSpPr>
          <p:cNvPr id="36867" name="Text Box 1"/>
          <p:cNvSpPr txBox="1">
            <a:spLocks noChangeArrowheads="1"/>
          </p:cNvSpPr>
          <p:nvPr/>
        </p:nvSpPr>
        <p:spPr bwMode="auto">
          <a:xfrm>
            <a:off x="1112838" y="733425"/>
            <a:ext cx="4443412" cy="3670300"/>
          </a:xfrm>
          <a:prstGeom prst="rect">
            <a:avLst/>
          </a:prstGeom>
          <a:solidFill>
            <a:srgbClr val="FFFFFF"/>
          </a:solidFill>
          <a:ln w="9525">
            <a:solidFill>
              <a:srgbClr val="000000"/>
            </a:solidFill>
            <a:miter lim="800000"/>
            <a:headEnd/>
            <a:tailEnd/>
          </a:ln>
        </p:spPr>
        <p:txBody>
          <a:bodyPr wrap="none" lIns="96661" tIns="48331" rIns="96661" bIns="48331" anchor="ctr"/>
          <a:lstStyle>
            <a:lvl1pPr defTabSz="474663">
              <a:defRPr>
                <a:solidFill>
                  <a:schemeClr val="tx1"/>
                </a:solidFill>
                <a:latin typeface="Arial" charset="0"/>
                <a:ea typeface="Arial" charset="0"/>
                <a:cs typeface="Arial" charset="0"/>
              </a:defRPr>
            </a:lvl1pPr>
            <a:lvl2pPr marL="742950" indent="-285750" defTabSz="474663">
              <a:defRPr>
                <a:solidFill>
                  <a:schemeClr val="tx1"/>
                </a:solidFill>
                <a:latin typeface="Arial" charset="0"/>
                <a:ea typeface="Arial" charset="0"/>
                <a:cs typeface="Arial" charset="0"/>
              </a:defRPr>
            </a:lvl2pPr>
            <a:lvl3pPr marL="1143000" indent="-228600" defTabSz="474663">
              <a:defRPr>
                <a:solidFill>
                  <a:schemeClr val="tx1"/>
                </a:solidFill>
                <a:latin typeface="Arial" charset="0"/>
                <a:ea typeface="Arial" charset="0"/>
                <a:cs typeface="Arial" charset="0"/>
              </a:defRPr>
            </a:lvl3pPr>
            <a:lvl4pPr marL="1600200" indent="-228600" defTabSz="474663">
              <a:defRPr>
                <a:solidFill>
                  <a:schemeClr val="tx1"/>
                </a:solidFill>
                <a:latin typeface="Arial" charset="0"/>
                <a:ea typeface="Arial" charset="0"/>
                <a:cs typeface="Arial" charset="0"/>
              </a:defRPr>
            </a:lvl4pPr>
            <a:lvl5pPr marL="2057400" indent="-228600" defTabSz="474663">
              <a:defRPr>
                <a:solidFill>
                  <a:schemeClr val="tx1"/>
                </a:solidFill>
                <a:latin typeface="Arial" charset="0"/>
                <a:ea typeface="Arial" charset="0"/>
                <a:cs typeface="Arial" charset="0"/>
              </a:defRPr>
            </a:lvl5pPr>
            <a:lvl6pPr marL="2514600" indent="-228600" defTabSz="4746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746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746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7466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r-FR" altLang="fr-FR" sz="1900">
              <a:solidFill>
                <a:schemeClr val="bg1"/>
              </a:solidFill>
            </a:endParaRPr>
          </a:p>
        </p:txBody>
      </p:sp>
      <p:sp>
        <p:nvSpPr>
          <p:cNvPr id="36868" name="Rectangle 2"/>
          <p:cNvSpPr>
            <a:spLocks noGrp="1" noChangeArrowheads="1"/>
          </p:cNvSpPr>
          <p:nvPr>
            <p:ph type="body"/>
          </p:nvPr>
        </p:nvSpPr>
        <p:spPr bwMode="auto">
          <a:xfrm>
            <a:off x="666750" y="4649788"/>
            <a:ext cx="5335588" cy="4508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fr-FR" altLang="fr-FR">
              <a:latin typeface="Arial" charset="0"/>
            </a:endParaRPr>
          </a:p>
        </p:txBody>
      </p:sp>
    </p:spTree>
    <p:extLst>
      <p:ext uri="{BB962C8B-B14F-4D97-AF65-F5344CB8AC3E}">
        <p14:creationId xmlns:p14="http://schemas.microsoft.com/office/powerpoint/2010/main" xmlns="" val="86130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1pPr>
            <a:lvl2pPr marL="742950" indent="-28575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2pPr>
            <a:lvl3pPr marL="11430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3pPr>
            <a:lvl4pPr marL="16002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4pPr>
            <a:lvl5pPr marL="20574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5pPr>
            <a:lvl6pPr marL="25146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6pPr>
            <a:lvl7pPr marL="29718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7pPr>
            <a:lvl8pPr marL="34290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8pPr>
            <a:lvl9pPr marL="38862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9pPr>
          </a:lstStyle>
          <a:p>
            <a:fld id="{3AEAE130-8552-2A44-B067-D5F44B94FA6A}" type="slidenum">
              <a:rPr lang="en-GB" altLang="fr-FR" sz="1300">
                <a:solidFill>
                  <a:srgbClr val="000000"/>
                </a:solidFill>
                <a:ea typeface="Lucida Sans Unicode" charset="0"/>
                <a:cs typeface="Lucida Sans Unicode" charset="0"/>
              </a:rPr>
              <a:pPr/>
              <a:t>66</a:t>
            </a:fld>
            <a:endParaRPr lang="en-GB" altLang="fr-FR" sz="1300">
              <a:solidFill>
                <a:srgbClr val="000000"/>
              </a:solidFill>
              <a:ea typeface="Lucida Sans Unicode" charset="0"/>
              <a:cs typeface="Lucida Sans Unicode" charset="0"/>
            </a:endParaRPr>
          </a:p>
        </p:txBody>
      </p:sp>
      <p:sp>
        <p:nvSpPr>
          <p:cNvPr id="36867" name="Text Box 1"/>
          <p:cNvSpPr txBox="1">
            <a:spLocks noChangeArrowheads="1"/>
          </p:cNvSpPr>
          <p:nvPr/>
        </p:nvSpPr>
        <p:spPr bwMode="auto">
          <a:xfrm>
            <a:off x="3778250" y="9301163"/>
            <a:ext cx="288925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139" tIns="49472" rIns="95139" bIns="49472" anchor="b"/>
          <a:lstStyle>
            <a:lvl1pPr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1pPr>
            <a:lvl2pPr marL="742950" indent="-28575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2pPr>
            <a:lvl3pPr marL="11430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3pPr>
            <a:lvl4pPr marL="16002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4pPr>
            <a:lvl5pPr marL="2057400" indent="-228600" defTabSz="474663">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5pPr>
            <a:lvl6pPr marL="25146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6pPr>
            <a:lvl7pPr marL="29718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7pPr>
            <a:lvl8pPr marL="34290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8pPr>
            <a:lvl9pPr marL="3886200" indent="-228600" defTabSz="474663" eaLnBrk="0" fontAlgn="base" hangingPunct="0">
              <a:spcBef>
                <a:spcPct val="0"/>
              </a:spcBef>
              <a:spcAft>
                <a:spcPct val="0"/>
              </a:spcAft>
              <a:tabLst>
                <a:tab pos="0" algn="l"/>
                <a:tab pos="473075" algn="l"/>
                <a:tab pos="947738" algn="l"/>
                <a:tab pos="1422400" algn="l"/>
                <a:tab pos="1898650" algn="l"/>
                <a:tab pos="2373313" algn="l"/>
                <a:tab pos="2847975" algn="l"/>
                <a:tab pos="3322638" algn="l"/>
                <a:tab pos="3797300" algn="l"/>
                <a:tab pos="4271963" algn="l"/>
                <a:tab pos="4748213" algn="l"/>
                <a:tab pos="5222875" algn="l"/>
                <a:tab pos="5697538" algn="l"/>
                <a:tab pos="6172200" algn="l"/>
                <a:tab pos="6646863" algn="l"/>
                <a:tab pos="7121525" algn="l"/>
                <a:tab pos="7596188" algn="l"/>
                <a:tab pos="8072438" algn="l"/>
                <a:tab pos="8547100" algn="l"/>
                <a:tab pos="9021763" algn="l"/>
                <a:tab pos="9496425" algn="l"/>
              </a:tabLst>
              <a:defRPr>
                <a:solidFill>
                  <a:schemeClr val="tx1"/>
                </a:solidFill>
                <a:latin typeface="Arial" charset="0"/>
                <a:ea typeface="Arial" charset="0"/>
                <a:cs typeface="Arial" charset="0"/>
              </a:defRPr>
            </a:lvl9pPr>
          </a:lstStyle>
          <a:p>
            <a:pPr algn="r" eaLnBrk="1" hangingPunct="1"/>
            <a:fld id="{49A17B96-131B-6443-A473-C49C3E9BBEE8}" type="slidenum">
              <a:rPr lang="fr-FR" altLang="fr-FR" sz="1300">
                <a:solidFill>
                  <a:srgbClr val="000000"/>
                </a:solidFill>
              </a:rPr>
              <a:pPr algn="r" eaLnBrk="1" hangingPunct="1"/>
              <a:t>66</a:t>
            </a:fld>
            <a:endParaRPr lang="fr-FR" altLang="fr-FR" sz="1300">
              <a:solidFill>
                <a:srgbClr val="000000"/>
              </a:solidFill>
            </a:endParaRPr>
          </a:p>
        </p:txBody>
      </p:sp>
      <p:sp>
        <p:nvSpPr>
          <p:cNvPr id="36868" name="Text Box 2"/>
          <p:cNvSpPr txBox="1">
            <a:spLocks noChangeArrowheads="1"/>
          </p:cNvSpPr>
          <p:nvPr/>
        </p:nvSpPr>
        <p:spPr bwMode="auto">
          <a:xfrm>
            <a:off x="-582613" y="0"/>
            <a:ext cx="4667251" cy="3854450"/>
          </a:xfrm>
          <a:prstGeom prst="rect">
            <a:avLst/>
          </a:prstGeom>
          <a:solidFill>
            <a:srgbClr val="FFFFFF"/>
          </a:solidFill>
          <a:ln w="9525">
            <a:solidFill>
              <a:srgbClr val="000000"/>
            </a:solidFill>
            <a:miter lim="800000"/>
            <a:headEnd/>
            <a:tailEnd/>
          </a:ln>
        </p:spPr>
        <p:txBody>
          <a:bodyPr wrap="none" lIns="96661" tIns="48331" rIns="96661" bIns="48331" anchor="ctr"/>
          <a:lstStyle>
            <a:lvl1pPr defTabSz="474663">
              <a:defRPr>
                <a:solidFill>
                  <a:schemeClr val="tx1"/>
                </a:solidFill>
                <a:latin typeface="Arial" charset="0"/>
                <a:ea typeface="Arial" charset="0"/>
                <a:cs typeface="Arial" charset="0"/>
              </a:defRPr>
            </a:lvl1pPr>
            <a:lvl2pPr marL="742950" indent="-285750" defTabSz="474663">
              <a:defRPr>
                <a:solidFill>
                  <a:schemeClr val="tx1"/>
                </a:solidFill>
                <a:latin typeface="Arial" charset="0"/>
                <a:ea typeface="Arial" charset="0"/>
                <a:cs typeface="Arial" charset="0"/>
              </a:defRPr>
            </a:lvl2pPr>
            <a:lvl3pPr marL="1143000" indent="-228600" defTabSz="474663">
              <a:defRPr>
                <a:solidFill>
                  <a:schemeClr val="tx1"/>
                </a:solidFill>
                <a:latin typeface="Arial" charset="0"/>
                <a:ea typeface="Arial" charset="0"/>
                <a:cs typeface="Arial" charset="0"/>
              </a:defRPr>
            </a:lvl3pPr>
            <a:lvl4pPr marL="1600200" indent="-228600" defTabSz="474663">
              <a:defRPr>
                <a:solidFill>
                  <a:schemeClr val="tx1"/>
                </a:solidFill>
                <a:latin typeface="Arial" charset="0"/>
                <a:ea typeface="Arial" charset="0"/>
                <a:cs typeface="Arial" charset="0"/>
              </a:defRPr>
            </a:lvl4pPr>
            <a:lvl5pPr marL="2057400" indent="-228600" defTabSz="474663">
              <a:defRPr>
                <a:solidFill>
                  <a:schemeClr val="tx1"/>
                </a:solidFill>
                <a:latin typeface="Arial" charset="0"/>
                <a:ea typeface="Arial" charset="0"/>
                <a:cs typeface="Arial" charset="0"/>
              </a:defRPr>
            </a:lvl5pPr>
            <a:lvl6pPr marL="2514600" indent="-228600" defTabSz="4746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746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746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7466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fr-FR" altLang="fr-FR" sz="1900">
              <a:solidFill>
                <a:schemeClr val="bg1"/>
              </a:solidFill>
            </a:endParaRPr>
          </a:p>
        </p:txBody>
      </p:sp>
      <p:sp>
        <p:nvSpPr>
          <p:cNvPr id="36869" name="Rectangle 3"/>
          <p:cNvSpPr>
            <a:spLocks noGrp="1" noChangeArrowheads="1"/>
          </p:cNvSpPr>
          <p:nvPr>
            <p:ph type="body"/>
          </p:nvPr>
        </p:nvSpPr>
        <p:spPr bwMode="auto">
          <a:xfrm>
            <a:off x="666750" y="4649788"/>
            <a:ext cx="5335588" cy="4508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fr-FR" altLang="fr-FR">
              <a:latin typeface="Arial" charset="0"/>
            </a:endParaRPr>
          </a:p>
        </p:txBody>
      </p:sp>
    </p:spTree>
    <p:extLst>
      <p:ext uri="{BB962C8B-B14F-4D97-AF65-F5344CB8AC3E}">
        <p14:creationId xmlns:p14="http://schemas.microsoft.com/office/powerpoint/2010/main" xmlns="" val="99233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xmlns=""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EADB1174-D477-4761-B2B8-248C1FCF4424}"/>
              </a:ext>
            </a:extLst>
          </p:cNvPr>
          <p:cNvSpPr txBox="1">
            <a:spLocks noGrp="1"/>
          </p:cNvSpPr>
          <p:nvPr>
            <p:ph type="sldNum" sz="quarter" idx="5"/>
          </p:nvPr>
        </p:nvSpPr>
        <p:spPr>
          <a:ln/>
        </p:spPr>
        <p:txBody>
          <a:bodyPr lIns="0" tIns="0" rIns="0" bIns="0" anchor="b" anchorCtr="0">
            <a:noAutofit/>
          </a:bodyPr>
          <a:lstStyle/>
          <a:p>
            <a:pPr lvl="0"/>
            <a:fld id="{E8AF3935-11A9-423A-855C-8FBFBAA082C0}" type="slidenum">
              <a:rPr/>
              <a:pPr lvl="0"/>
              <a:t>17</a:t>
            </a:fld>
            <a:endParaRPr lang="fr-FR"/>
          </a:p>
        </p:txBody>
      </p:sp>
      <p:sp>
        <p:nvSpPr>
          <p:cNvPr id="2" name="Espace réservé de l'image des diapositives 1">
            <a:extLst>
              <a:ext uri="{FF2B5EF4-FFF2-40B4-BE49-F238E27FC236}">
                <a16:creationId xmlns:a16="http://schemas.microsoft.com/office/drawing/2014/main" xmlns="" id="{499A81A3-1255-4C54-AC2E-B6DF8C4CEAC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Espace réservé des notes 2">
            <a:extLst>
              <a:ext uri="{FF2B5EF4-FFF2-40B4-BE49-F238E27FC236}">
                <a16:creationId xmlns:a16="http://schemas.microsoft.com/office/drawing/2014/main" xmlns="" id="{D0C2799B-ACDF-45C2-859A-DD6D3549C7E8}"/>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xmlns="" val="91176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xmlns="" val="415282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xmlns="" val="321610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xmlns="" val="283322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xfrm>
            <a:off x="217488" y="812800"/>
            <a:ext cx="7123112" cy="40084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Sur les 4  oui et oui si elle accepte le DUT F et renonce aux 3 autres, Sur les 3 vœux en attente elle en maintient 2 et renonce à un,</a:t>
            </a:r>
          </a:p>
        </p:txBody>
      </p:sp>
      <p:sp>
        <p:nvSpPr>
          <p:cNvPr id="34819"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6C507E-6D21-3648-9114-396F78C0CDC3}" type="slidenum">
              <a:rPr lang="fr-FR" altLang="fr-FR">
                <a:latin typeface="Calibri" charset="0"/>
              </a:rPr>
              <a:pPr/>
              <a:t>53</a:t>
            </a:fld>
            <a:endParaRPr lang="fr-FR" altLang="fr-FR">
              <a:latin typeface="Calibri" charset="0"/>
            </a:endParaRPr>
          </a:p>
        </p:txBody>
      </p:sp>
    </p:spTree>
    <p:extLst>
      <p:ext uri="{BB962C8B-B14F-4D97-AF65-F5344CB8AC3E}">
        <p14:creationId xmlns:p14="http://schemas.microsoft.com/office/powerpoint/2010/main" xmlns="" val="8634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pPr/>
              <a:t>02/02/2021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C994B9-73FC-438E-90F4-5A07CD844F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520F46DD-0169-4997-A16B-6A6B7C4CA7EF}"/>
              </a:ext>
            </a:extLst>
          </p:cNvPr>
          <p:cNvSpPr>
            <a:spLocks noGrp="1"/>
          </p:cNvSpPr>
          <p:nvPr>
            <p:ph type="dt" sz="half" idx="10"/>
          </p:nvPr>
        </p:nvSpPr>
        <p:spPr/>
        <p:txBody>
          <a:bodyPr/>
          <a:lstStyle/>
          <a:p>
            <a:pPr lvl="0"/>
            <a:fld id="{D6789C87-8344-476B-8AB6-361DB7842EF0}" type="datetime1">
              <a:rPr lang="fr-FR" smtClean="0"/>
              <a:pPr lvl="0"/>
              <a:t>02/02/2021</a:t>
            </a:fld>
            <a:endParaRPr lang="fr-FR"/>
          </a:p>
        </p:txBody>
      </p:sp>
      <p:sp>
        <p:nvSpPr>
          <p:cNvPr id="4" name="Espace réservé du numéro de diapositive 3">
            <a:extLst>
              <a:ext uri="{FF2B5EF4-FFF2-40B4-BE49-F238E27FC236}">
                <a16:creationId xmlns:a16="http://schemas.microsoft.com/office/drawing/2014/main" xmlns="" id="{EB3FEC0D-1FBF-40B2-A4C5-3826E7BB6D86}"/>
              </a:ext>
            </a:extLst>
          </p:cNvPr>
          <p:cNvSpPr>
            <a:spLocks noGrp="1"/>
          </p:cNvSpPr>
          <p:nvPr>
            <p:ph type="sldNum" sz="quarter" idx="11"/>
          </p:nvPr>
        </p:nvSpPr>
        <p:spPr/>
        <p:txBody>
          <a:bodyPr/>
          <a:lstStyle/>
          <a:p>
            <a:pPr lvl="0"/>
            <a:fld id="{33A3AA64-E68F-435B-8264-9C3B01138CEA}" type="slidenum">
              <a:rPr/>
              <a:pPr lvl="0"/>
              <a:t>‹N°›</a:t>
            </a:fld>
            <a:endParaRPr lang="fr-FR"/>
          </a:p>
        </p:txBody>
      </p:sp>
    </p:spTree>
    <p:extLst>
      <p:ext uri="{BB962C8B-B14F-4D97-AF65-F5344CB8AC3E}">
        <p14:creationId xmlns:p14="http://schemas.microsoft.com/office/powerpoint/2010/main" xmlns="" val="48342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pPr algn="r"/>
              <a:t>02/02/2021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pPr algn="r"/>
              <a:t>02/02/2021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pPr algn="r"/>
              <a:t>02/02/2021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pPr algn="r"/>
              <a:t>02/02/2021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20BE46-7C34-490F-A57C-0FAF8027D93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BDFCD0D-660E-4A78-AE47-EA203313F4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A5A37B1-3588-42FD-BAA3-720F0317452E}"/>
              </a:ext>
            </a:extLst>
          </p:cNvPr>
          <p:cNvSpPr>
            <a:spLocks noGrp="1"/>
          </p:cNvSpPr>
          <p:nvPr>
            <p:ph type="dt" sz="half" idx="10"/>
          </p:nvPr>
        </p:nvSpPr>
        <p:spPr/>
        <p:txBody>
          <a:bodyPr/>
          <a:lstStyle/>
          <a:p>
            <a:pPr lvl="0"/>
            <a:fld id="{01E37FEA-3BEC-420A-B2DE-567E39E11E19}" type="datetime1">
              <a:rPr lang="fr-FR" smtClean="0"/>
              <a:pPr lvl="0"/>
              <a:t>02/02/2021</a:t>
            </a:fld>
            <a:endParaRPr lang="fr-FR"/>
          </a:p>
        </p:txBody>
      </p:sp>
      <p:sp>
        <p:nvSpPr>
          <p:cNvPr id="5" name="Espace réservé du numéro de diapositive 4">
            <a:extLst>
              <a:ext uri="{FF2B5EF4-FFF2-40B4-BE49-F238E27FC236}">
                <a16:creationId xmlns:a16="http://schemas.microsoft.com/office/drawing/2014/main" xmlns="" id="{7C6EE82A-6694-4F53-979E-5A35C8C66054}"/>
              </a:ext>
            </a:extLst>
          </p:cNvPr>
          <p:cNvSpPr>
            <a:spLocks noGrp="1"/>
          </p:cNvSpPr>
          <p:nvPr>
            <p:ph type="sldNum" sz="quarter" idx="11"/>
          </p:nvPr>
        </p:nvSpPr>
        <p:spPr/>
        <p:txBody>
          <a:bodyPr/>
          <a:lstStyle/>
          <a:p>
            <a:pPr lvl="0"/>
            <a:fld id="{CE3D667D-A923-4BC3-AAEE-26BA67FDB6FB}" type="slidenum">
              <a:rPr/>
              <a:pPr lvl="0"/>
              <a:t>‹N°›</a:t>
            </a:fld>
            <a:endParaRPr lang="fr-FR"/>
          </a:p>
        </p:txBody>
      </p:sp>
    </p:spTree>
    <p:extLst>
      <p:ext uri="{BB962C8B-B14F-4D97-AF65-F5344CB8AC3E}">
        <p14:creationId xmlns:p14="http://schemas.microsoft.com/office/powerpoint/2010/main" xmlns="" val="50826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F5B4A71-5041-44A2-AAE6-A94E1B2B65CC}"/>
              </a:ext>
            </a:extLst>
          </p:cNvPr>
          <p:cNvSpPr>
            <a:spLocks noGrp="1"/>
          </p:cNvSpPr>
          <p:nvPr>
            <p:ph type="dt" sz="half" idx="10"/>
          </p:nvPr>
        </p:nvSpPr>
        <p:spPr/>
        <p:txBody>
          <a:bodyPr/>
          <a:lstStyle/>
          <a:p>
            <a:pPr lvl="0"/>
            <a:fld id="{4E672F43-B824-45B0-9A0C-075EF7788105}" type="datetime1">
              <a:rPr lang="fr-FR" smtClean="0"/>
              <a:pPr lvl="0"/>
              <a:t>02/02/2021</a:t>
            </a:fld>
            <a:endParaRPr lang="fr-FR"/>
          </a:p>
        </p:txBody>
      </p:sp>
      <p:sp>
        <p:nvSpPr>
          <p:cNvPr id="3" name="Espace réservé du numéro de diapositive 2">
            <a:extLst>
              <a:ext uri="{FF2B5EF4-FFF2-40B4-BE49-F238E27FC236}">
                <a16:creationId xmlns:a16="http://schemas.microsoft.com/office/drawing/2014/main" xmlns="" id="{5B71EEF8-8C15-4B3E-80AB-D6BF573A986C}"/>
              </a:ext>
            </a:extLst>
          </p:cNvPr>
          <p:cNvSpPr>
            <a:spLocks noGrp="1"/>
          </p:cNvSpPr>
          <p:nvPr>
            <p:ph type="sldNum" sz="quarter" idx="11"/>
          </p:nvPr>
        </p:nvSpPr>
        <p:spPr/>
        <p:txBody>
          <a:bodyPr/>
          <a:lstStyle/>
          <a:p>
            <a:pPr lvl="0"/>
            <a:fld id="{311E921E-6722-4A6D-A2BF-A24F8E90929F}" type="slidenum">
              <a:rPr/>
              <a:pPr lvl="0"/>
              <a:t>‹N°›</a:t>
            </a:fld>
            <a:endParaRPr lang="fr-FR"/>
          </a:p>
        </p:txBody>
      </p:sp>
    </p:spTree>
    <p:extLst>
      <p:ext uri="{BB962C8B-B14F-4D97-AF65-F5344CB8AC3E}">
        <p14:creationId xmlns:p14="http://schemas.microsoft.com/office/powerpoint/2010/main" xmlns="" val="10405832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40981" y="1103312"/>
            <a:ext cx="7881937" cy="3449241"/>
          </a:xfrm>
        </p:spPr>
        <p:txBody>
          <a:bodyPr/>
          <a:lstStyle>
            <a:lvl1pPr marL="133350" marR="0" indent="-133350" algn="l" defTabSz="342900" rtl="0" eaLnBrk="1" fontAlgn="auto" latinLnBrk="0" hangingPunct="1">
              <a:lnSpc>
                <a:spcPct val="100000"/>
              </a:lnSpc>
              <a:spcBef>
                <a:spcPct val="20000"/>
              </a:spcBef>
              <a:spcAft>
                <a:spcPts val="0"/>
              </a:spcAft>
              <a:buClrTx/>
              <a:buSzPct val="100000"/>
              <a:buFontTx/>
              <a:buBlip>
                <a:blip r:embed="rId2"/>
              </a:buBlip>
              <a:tabLst/>
              <a:defRPr/>
            </a:lvl1pPr>
            <a:lvl2pPr marL="470297" marR="0" indent="-127397" algn="l" defTabSz="342900"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F28E65"/>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a:extLst>
              <a:ext uri="{FF2B5EF4-FFF2-40B4-BE49-F238E27FC236}"/>
            </a:extLst>
          </p:cNvPr>
          <p:cNvSpPr>
            <a:spLocks noGrp="1"/>
          </p:cNvSpPr>
          <p:nvPr>
            <p:ph type="sldNum" sz="quarter" idx="14"/>
          </p:nvPr>
        </p:nvSpPr>
        <p:spPr>
          <a:xfrm>
            <a:off x="8132763" y="4610100"/>
            <a:ext cx="450850" cy="273844"/>
          </a:xfrm>
        </p:spPr>
        <p:txBody>
          <a:bodyPr/>
          <a:lstStyle>
            <a:lvl1pPr>
              <a:defRPr/>
            </a:lvl1pPr>
          </a:lstStyle>
          <a:p>
            <a:fld id="{8B2B8E8D-1F6A-C241-BA16-D931005EA573}" type="slidenum">
              <a:rPr lang="fr-FR" altLang="fr-FR"/>
              <a:pPr/>
              <a:t>‹N°›</a:t>
            </a:fld>
            <a:endParaRPr lang="fr-FR" altLang="fr-FR"/>
          </a:p>
        </p:txBody>
      </p:sp>
    </p:spTree>
    <p:extLst>
      <p:ext uri="{BB962C8B-B14F-4D97-AF65-F5344CB8AC3E}">
        <p14:creationId xmlns:p14="http://schemas.microsoft.com/office/powerpoint/2010/main" xmlns="" val="9061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FFFF7"/>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12"/>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pPr algn="r"/>
              <a:t>02/02/2021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 id="2147483814" r:id="rId8"/>
    <p:sldLayoutId id="2147483815" r:id="rId9"/>
    <p:sldLayoutId id="2147483816" r:id="rId10"/>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FFFF7"/>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62647" y="243191"/>
            <a:ext cx="8579795" cy="4698460"/>
          </a:xfrm>
          <a:blipFill>
            <a:blip r:embed="rId2" cstate="print"/>
            <a:tile tx="0" ty="0" sx="100000" sy="100000" flip="none" algn="tl"/>
          </a:blipFill>
        </p:spPr>
        <p:txBody>
          <a:bodyPr/>
          <a:lstStyle/>
          <a:p>
            <a:r>
              <a:rPr lang="fr-FR" dirty="0" smtClean="0"/>
              <a:t>          </a:t>
            </a:r>
            <a:br>
              <a:rPr lang="fr-FR" dirty="0" smtClean="0"/>
            </a:br>
            <a:r>
              <a:rPr lang="fr-FR" dirty="0" smtClean="0"/>
              <a:t>            </a:t>
            </a:r>
            <a:br>
              <a:rPr lang="fr-FR" dirty="0" smtClean="0"/>
            </a:br>
            <a:r>
              <a:rPr lang="fr-FR" dirty="0"/>
              <a:t> </a:t>
            </a:r>
            <a:r>
              <a:rPr lang="fr-FR" dirty="0" smtClean="0"/>
              <a:t>               </a:t>
            </a:r>
            <a:br>
              <a:rPr lang="fr-FR" dirty="0" smtClean="0"/>
            </a:br>
            <a:r>
              <a:rPr lang="fr-FR" dirty="0"/>
              <a:t> </a:t>
            </a:r>
            <a:r>
              <a:rPr lang="fr-FR" dirty="0" smtClean="0"/>
              <a:t>               </a:t>
            </a:r>
            <a:r>
              <a:rPr lang="fr-FR" sz="3600" dirty="0" smtClean="0">
                <a:solidFill>
                  <a:srgbClr val="C00000"/>
                </a:solidFill>
              </a:rPr>
              <a:t>L A   P R O C E D U R E </a:t>
            </a:r>
            <a:br>
              <a:rPr lang="fr-FR" sz="3600" dirty="0" smtClean="0">
                <a:solidFill>
                  <a:srgbClr val="C00000"/>
                </a:solidFill>
              </a:rPr>
            </a:br>
            <a:r>
              <a:rPr lang="fr-FR" sz="3600" dirty="0" smtClean="0">
                <a:solidFill>
                  <a:srgbClr val="C00000"/>
                </a:solidFill>
              </a:rPr>
              <a:t>  </a:t>
            </a:r>
            <a:br>
              <a:rPr lang="fr-FR" sz="3600" dirty="0" smtClean="0">
                <a:solidFill>
                  <a:srgbClr val="C00000"/>
                </a:solidFill>
              </a:rPr>
            </a:br>
            <a:r>
              <a:rPr lang="fr-FR" sz="3600" dirty="0" smtClean="0">
                <a:solidFill>
                  <a:srgbClr val="C00000"/>
                </a:solidFill>
              </a:rPr>
              <a:t>              P A R C O U R S U P </a:t>
            </a:r>
            <a:endParaRPr lang="fr-FR" sz="3600" dirty="0">
              <a:solidFill>
                <a:srgbClr val="C00000"/>
              </a:solidFill>
            </a:endParaRPr>
          </a:p>
        </p:txBody>
      </p:sp>
      <p:sp>
        <p:nvSpPr>
          <p:cNvPr id="3" name="ZoneTexte 2"/>
          <p:cNvSpPr txBox="1"/>
          <p:nvPr/>
        </p:nvSpPr>
        <p:spPr>
          <a:xfrm>
            <a:off x="846306" y="3968885"/>
            <a:ext cx="7169287" cy="369332"/>
          </a:xfrm>
          <a:prstGeom prst="rect">
            <a:avLst/>
          </a:prstGeom>
          <a:noFill/>
        </p:spPr>
        <p:txBody>
          <a:bodyPr wrap="square" rtlCol="0">
            <a:spAutoFit/>
          </a:bodyPr>
          <a:lstStyle/>
          <a:p>
            <a:r>
              <a:rPr lang="fr-FR" b="1" dirty="0" smtClean="0"/>
              <a:t>                         L Y C E E    J E A N   M O N N E </a:t>
            </a:r>
            <a:r>
              <a:rPr lang="fr-FR" b="1" dirty="0" err="1" smtClean="0"/>
              <a:t>T</a:t>
            </a:r>
            <a:endParaRPr lang="fr-FR" b="1" dirty="0"/>
          </a:p>
        </p:txBody>
      </p:sp>
    </p:spTree>
    <p:extLst>
      <p:ext uri="{BB962C8B-B14F-4D97-AF65-F5344CB8AC3E}">
        <p14:creationId xmlns:p14="http://schemas.microsoft.com/office/powerpoint/2010/main" xmlns="" val="99155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a:solidFill>
                  <a:srgbClr val="F28E65"/>
                </a:solidFill>
              </a:rPr>
              <a:t>Terminales2020-2021.fr </a:t>
            </a:r>
            <a:r>
              <a:rPr lang="fr-FR">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a:solidFill>
                  <a:srgbClr val="F28E65"/>
                </a:solidFill>
              </a:rPr>
              <a:t>Parcoursup.fr </a:t>
            </a:r>
            <a:r>
              <a:rPr lang="fr-FR">
                <a:solidFill>
                  <a:srgbClr val="0C5076"/>
                </a:solidFill>
              </a:rPr>
              <a:t>: plus de 17 000 fiches de formations détaillées</a:t>
            </a:r>
          </a:p>
        </p:txBody>
      </p:sp>
    </p:spTree>
    <p:extLst>
      <p:ext uri="{BB962C8B-B14F-4D97-AF65-F5344CB8AC3E}">
        <p14:creationId xmlns:p14="http://schemas.microsoft.com/office/powerpoint/2010/main" xmlns="" val="147986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r>
              <a:rPr lang="fr-FR" sz="1600" b="1" dirty="0" smtClean="0">
                <a:solidFill>
                  <a:srgbClr val="F28E65"/>
                </a:solidFill>
              </a:rPr>
              <a:t>:</a:t>
            </a:r>
            <a:endParaRPr lang="fr-FR" sz="1600" b="1" dirty="0">
              <a:solidFill>
                <a:srgbClr val="F28E65"/>
              </a:solidFill>
            </a:endParaRP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a:t>
            </a:r>
            <a:r>
              <a:rPr lang="fr-FR" sz="1400" dirty="0" smtClean="0">
                <a:solidFill>
                  <a:srgbClr val="0C5076"/>
                </a:solidFill>
              </a:rPr>
              <a:t>prendre contact avec les établissements pour connaitre les </a:t>
            </a:r>
            <a:r>
              <a:rPr lang="fr-FR" sz="1400" dirty="0">
                <a:solidFill>
                  <a:srgbClr val="0C5076"/>
                </a:solidFill>
              </a:rPr>
              <a:t>modalités de </a:t>
            </a:r>
            <a:r>
              <a:rPr lang="fr-FR" sz="1400" dirty="0" smtClean="0">
                <a:solidFill>
                  <a:srgbClr val="0C5076"/>
                </a:solidFill>
              </a:rPr>
              <a:t>candidature</a:t>
            </a:r>
            <a:endParaRPr lang="fr-FR" sz="1400" dirty="0">
              <a:solidFill>
                <a:srgbClr val="0C5076"/>
              </a:solidFill>
            </a:endParaRPr>
          </a:p>
        </p:txBody>
      </p:sp>
    </p:spTree>
    <p:extLst>
      <p:ext uri="{BB962C8B-B14F-4D97-AF65-F5344CB8AC3E}">
        <p14:creationId xmlns:p14="http://schemas.microsoft.com/office/powerpoint/2010/main" xmlns="" val="1205755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r>
              <a:rPr lang="fr-FR" sz="1800" dirty="0" smtClean="0"/>
              <a:t>»</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smtClean="0"/>
              <a:t>(PPPE)</a:t>
            </a:r>
            <a:endParaRPr lang="fr-FR" sz="1800" dirty="0"/>
          </a:p>
          <a:p>
            <a:pPr marL="171450" lvl="0" indent="-171450">
              <a:buFont typeface="Arial" panose="020B0604020202020204" pitchFamily="34" charset="0"/>
              <a:buChar char="•"/>
            </a:pPr>
            <a:r>
              <a:rPr lang="fr-FR" sz="1800" dirty="0"/>
              <a:t>Et </a:t>
            </a:r>
            <a:r>
              <a:rPr lang="fr-FR" sz="1800" dirty="0" smtClean="0"/>
              <a:t>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xmlns="" val="394974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Près </a:t>
            </a:r>
            <a:r>
              <a:rPr lang="fr-FR" sz="1600" b="1" dirty="0"/>
              <a:t>de </a:t>
            </a:r>
            <a:r>
              <a:rPr lang="fr-FR" sz="1600" b="1" dirty="0" smtClean="0"/>
              <a:t>5 </a:t>
            </a:r>
            <a:r>
              <a:rPr lang="fr-FR" sz="1600" b="1" dirty="0"/>
              <a:t>000 formations en apprentissage disponibles en STS, IUT, Mentions </a:t>
            </a:r>
            <a:r>
              <a:rPr lang="fr-FR" sz="1600" b="1" dirty="0" smtClean="0"/>
              <a:t>complémentaires…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xmlns="" val="338852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xmlns="" val="47658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792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xmlns="" val="22047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0D2D895-9378-450C-A0FE-D3E0B8FF2261}"/>
              </a:ext>
            </a:extLst>
          </p:cNvPr>
          <p:cNvSpPr txBox="1"/>
          <p:nvPr/>
        </p:nvSpPr>
        <p:spPr>
          <a:xfrm>
            <a:off x="2112264" y="201168"/>
            <a:ext cx="4529793" cy="562739"/>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3200" b="1" i="0" u="none" strike="noStrike" kern="1200" dirty="0">
                <a:ln>
                  <a:noFill/>
                </a:ln>
                <a:solidFill>
                  <a:srgbClr val="C00000"/>
                </a:solidFill>
                <a:latin typeface="Arial" pitchFamily="18"/>
                <a:ea typeface="Microsoft YaHei" pitchFamily="2"/>
                <a:cs typeface="Mangal" pitchFamily="2"/>
              </a:rPr>
              <a:t>Les études de santé</a:t>
            </a:r>
          </a:p>
        </p:txBody>
      </p:sp>
      <p:sp>
        <p:nvSpPr>
          <p:cNvPr id="3" name="ZoneTexte 2">
            <a:extLst>
              <a:ext uri="{FF2B5EF4-FFF2-40B4-BE49-F238E27FC236}">
                <a16:creationId xmlns:a16="http://schemas.microsoft.com/office/drawing/2014/main" xmlns="" id="{6D444106-509C-4378-BC64-D59E4C768370}"/>
              </a:ext>
            </a:extLst>
          </p:cNvPr>
          <p:cNvSpPr txBox="1"/>
          <p:nvPr/>
        </p:nvSpPr>
        <p:spPr>
          <a:xfrm>
            <a:off x="3131999" y="3384000"/>
            <a:ext cx="2988000" cy="16354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fr-FR" sz="1400" b="1" i="0" u="none" strike="noStrike" kern="1200" dirty="0">
                <a:ln>
                  <a:noFill/>
                </a:ln>
                <a:solidFill>
                  <a:srgbClr val="000066"/>
                </a:solidFill>
                <a:latin typeface="Arial" pitchFamily="18"/>
                <a:ea typeface="Microsoft YaHei" pitchFamily="2"/>
                <a:cs typeface="Mangal" pitchFamily="2"/>
              </a:rPr>
              <a:t>Pour cinq formations :</a:t>
            </a:r>
          </a:p>
          <a:p>
            <a:pPr marL="0" marR="0" lvl="0" indent="0" rtl="0" hangingPunct="0">
              <a:lnSpc>
                <a:spcPct val="100000"/>
              </a:lnSpc>
              <a:spcBef>
                <a:spcPts val="0"/>
              </a:spcBef>
              <a:spcAft>
                <a:spcPts val="0"/>
              </a:spcAft>
              <a:buNone/>
              <a:tabLst/>
              <a:defRPr sz="1400"/>
            </a:pPr>
            <a:r>
              <a:rPr lang="fr-FR" sz="1400" b="0" i="0" u="none" strike="noStrike" kern="1200" dirty="0">
                <a:ln>
                  <a:noFill/>
                </a:ln>
                <a:solidFill>
                  <a:srgbClr val="000066"/>
                </a:solidFill>
                <a:latin typeface="Arial" pitchFamily="18"/>
                <a:ea typeface="Microsoft YaHei" pitchFamily="2"/>
                <a:cs typeface="Mangal" pitchFamily="2"/>
              </a:rPr>
              <a:t>- Maïeutique (sage-femme)</a:t>
            </a:r>
          </a:p>
          <a:p>
            <a:pPr marL="0" marR="0" lvl="0" indent="0" rtl="0" hangingPunct="0">
              <a:lnSpc>
                <a:spcPct val="100000"/>
              </a:lnSpc>
              <a:spcBef>
                <a:spcPts val="0"/>
              </a:spcBef>
              <a:spcAft>
                <a:spcPts val="0"/>
              </a:spcAft>
              <a:buNone/>
              <a:tabLst/>
              <a:defRPr sz="1400"/>
            </a:pPr>
            <a:r>
              <a:rPr lang="fr-FR" sz="1400" b="0" i="0" u="none" strike="noStrike" kern="1200" dirty="0">
                <a:ln>
                  <a:noFill/>
                </a:ln>
                <a:solidFill>
                  <a:srgbClr val="000066"/>
                </a:solidFill>
                <a:latin typeface="Arial" pitchFamily="18"/>
                <a:ea typeface="Microsoft YaHei" pitchFamily="2"/>
                <a:cs typeface="Mangal" pitchFamily="2"/>
              </a:rPr>
              <a:t>- Médecine</a:t>
            </a:r>
          </a:p>
          <a:p>
            <a:pPr marL="0" marR="0" lvl="0" indent="0" rtl="0" hangingPunct="0">
              <a:lnSpc>
                <a:spcPct val="100000"/>
              </a:lnSpc>
              <a:spcBef>
                <a:spcPts val="0"/>
              </a:spcBef>
              <a:spcAft>
                <a:spcPts val="0"/>
              </a:spcAft>
              <a:buNone/>
              <a:tabLst/>
              <a:defRPr sz="1400"/>
            </a:pPr>
            <a:r>
              <a:rPr lang="fr-FR" sz="1400" b="0" i="0" u="none" strike="noStrike" kern="1200" dirty="0">
                <a:ln>
                  <a:noFill/>
                </a:ln>
                <a:solidFill>
                  <a:srgbClr val="000066"/>
                </a:solidFill>
                <a:latin typeface="Arial" pitchFamily="18"/>
                <a:ea typeface="Microsoft YaHei" pitchFamily="2"/>
                <a:cs typeface="Mangal" pitchFamily="2"/>
              </a:rPr>
              <a:t>- Odontologie (dentaire)</a:t>
            </a:r>
          </a:p>
          <a:p>
            <a:pPr marL="0" marR="0" lvl="0" indent="0" rtl="0" hangingPunct="0">
              <a:lnSpc>
                <a:spcPct val="100000"/>
              </a:lnSpc>
              <a:spcBef>
                <a:spcPts val="0"/>
              </a:spcBef>
              <a:spcAft>
                <a:spcPts val="0"/>
              </a:spcAft>
              <a:buNone/>
              <a:tabLst/>
              <a:defRPr sz="1400"/>
            </a:pPr>
            <a:r>
              <a:rPr lang="fr-FR" sz="1400" b="0" i="0" u="none" strike="noStrike" kern="1200" dirty="0">
                <a:ln>
                  <a:noFill/>
                </a:ln>
                <a:solidFill>
                  <a:srgbClr val="000066"/>
                </a:solidFill>
                <a:latin typeface="Arial" pitchFamily="18"/>
                <a:ea typeface="Microsoft YaHei" pitchFamily="2"/>
                <a:cs typeface="Mangal" pitchFamily="2"/>
              </a:rPr>
              <a:t>- Pharmacie</a:t>
            </a:r>
          </a:p>
          <a:p>
            <a:pPr marL="0" marR="0" lvl="0" indent="0" rtl="0" hangingPunct="0">
              <a:lnSpc>
                <a:spcPct val="100000"/>
              </a:lnSpc>
              <a:spcBef>
                <a:spcPts val="0"/>
              </a:spcBef>
              <a:spcAft>
                <a:spcPts val="0"/>
              </a:spcAft>
              <a:buNone/>
              <a:tabLst/>
              <a:defRPr sz="1400"/>
            </a:pPr>
            <a:r>
              <a:rPr lang="fr-FR" sz="1400" b="0" i="0" u="none" strike="noStrike" kern="1200" dirty="0">
                <a:ln>
                  <a:noFill/>
                </a:ln>
                <a:solidFill>
                  <a:srgbClr val="000066"/>
                </a:solidFill>
                <a:latin typeface="Arial" pitchFamily="18"/>
                <a:ea typeface="Microsoft YaHei" pitchFamily="2"/>
                <a:cs typeface="Mangal" pitchFamily="2"/>
              </a:rPr>
              <a:t>- Kinésithérapie</a:t>
            </a:r>
          </a:p>
        </p:txBody>
      </p:sp>
      <p:sp>
        <p:nvSpPr>
          <p:cNvPr id="4" name="ZoneTexte 3">
            <a:extLst>
              <a:ext uri="{FF2B5EF4-FFF2-40B4-BE49-F238E27FC236}">
                <a16:creationId xmlns:a16="http://schemas.microsoft.com/office/drawing/2014/main" xmlns="" id="{46E9058C-065B-4E78-A0D6-9CE555F7AA8A}"/>
              </a:ext>
            </a:extLst>
          </p:cNvPr>
          <p:cNvSpPr txBox="1"/>
          <p:nvPr/>
        </p:nvSpPr>
        <p:spPr>
          <a:xfrm>
            <a:off x="304800" y="763908"/>
            <a:ext cx="8938257" cy="2479994"/>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fr-FR" sz="1800" b="1" i="0" u="none" strike="noStrike" kern="1200" dirty="0">
                <a:ln>
                  <a:noFill/>
                </a:ln>
                <a:solidFill>
                  <a:srgbClr val="000066"/>
                </a:solidFill>
                <a:latin typeface="Arial" pitchFamily="18"/>
                <a:ea typeface="Microsoft YaHei" pitchFamily="2"/>
                <a:cs typeface="Mangal" pitchFamily="2"/>
              </a:rPr>
              <a:t>2 parcours possibles :</a:t>
            </a:r>
          </a:p>
          <a:p>
            <a:pPr marL="0" marR="0" lvl="0" indent="0" rtl="0" hangingPunct="0">
              <a:lnSpc>
                <a:spcPct val="100000"/>
              </a:lnSpc>
              <a:spcBef>
                <a:spcPts val="0"/>
              </a:spcBef>
              <a:spcAft>
                <a:spcPts val="0"/>
              </a:spcAft>
              <a:buNone/>
              <a:tabLst/>
              <a:defRPr sz="1800"/>
            </a:pPr>
            <a:endParaRPr lang="fr-FR" sz="1800" b="1" i="0" u="none" strike="noStrike" kern="1200" dirty="0">
              <a:ln>
                <a:noFill/>
              </a:ln>
              <a:solidFill>
                <a:srgbClr val="000066"/>
              </a:solidFill>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defRPr sz="1800"/>
            </a:pPr>
            <a:r>
              <a:rPr lang="fr-FR" sz="1800" b="1" i="0" u="none" strike="noStrike" kern="1200" dirty="0">
                <a:ln>
                  <a:noFill/>
                </a:ln>
                <a:solidFill>
                  <a:srgbClr val="000066"/>
                </a:solidFill>
                <a:latin typeface="Arial" pitchFamily="18"/>
                <a:ea typeface="Microsoft YaHei" pitchFamily="2"/>
                <a:cs typeface="Mangal" pitchFamily="2"/>
              </a:rPr>
              <a:t>1/ PASS : Licence spécifique Santé (PASS) </a:t>
            </a:r>
            <a:r>
              <a:rPr lang="fr-FR" sz="1800" b="1" i="0" u="none" strike="noStrike" kern="1200" dirty="0" smtClean="0">
                <a:ln>
                  <a:noFill/>
                </a:ln>
                <a:solidFill>
                  <a:srgbClr val="000066"/>
                </a:solidFill>
                <a:latin typeface="Arial" pitchFamily="18"/>
                <a:ea typeface="Microsoft YaHei" pitchFamily="2"/>
                <a:cs typeface="Mangal" pitchFamily="2"/>
              </a:rPr>
              <a:t>+ une mineure</a:t>
            </a:r>
          </a:p>
          <a:p>
            <a:pPr marL="0" marR="0" lvl="0" indent="0" rtl="0" hangingPunct="0">
              <a:lnSpc>
                <a:spcPct val="100000"/>
              </a:lnSpc>
              <a:spcBef>
                <a:spcPts val="0"/>
              </a:spcBef>
              <a:spcAft>
                <a:spcPts val="0"/>
              </a:spcAft>
              <a:buNone/>
              <a:tabLst/>
              <a:defRPr sz="1800"/>
            </a:pPr>
            <a:endParaRPr lang="fr-FR" sz="1800" b="0" i="0" u="none" strike="noStrike" kern="1200" dirty="0">
              <a:ln>
                <a:noFill/>
              </a:ln>
              <a:solidFill>
                <a:srgbClr val="000066"/>
              </a:solidFill>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defRPr sz="1800"/>
            </a:pPr>
            <a:r>
              <a:rPr lang="fr-FR" sz="1800" b="1" i="0" u="none" strike="noStrike" kern="1200" dirty="0">
                <a:ln>
                  <a:noFill/>
                </a:ln>
                <a:solidFill>
                  <a:srgbClr val="000066"/>
                </a:solidFill>
                <a:latin typeface="Arial" pitchFamily="18"/>
                <a:ea typeface="Microsoft YaHei" pitchFamily="2"/>
                <a:cs typeface="Mangal" pitchFamily="2"/>
              </a:rPr>
              <a:t>2/ Licence option Santé (LAS) : majeure disciplinaire au choix avec option santé</a:t>
            </a:r>
          </a:p>
          <a:p>
            <a:pPr marL="0" marR="0" lvl="0" indent="0" rtl="0" hangingPunct="0">
              <a:lnSpc>
                <a:spcPct val="100000"/>
              </a:lnSpc>
              <a:spcBef>
                <a:spcPts val="0"/>
              </a:spcBef>
              <a:spcAft>
                <a:spcPts val="0"/>
              </a:spcAft>
              <a:buNone/>
              <a:tabLst/>
              <a:defRPr sz="1800"/>
            </a:pPr>
            <a:r>
              <a:rPr lang="fr-FR" sz="1800" b="0" i="0" u="none" strike="noStrike" kern="1200" dirty="0">
                <a:ln>
                  <a:noFill/>
                </a:ln>
                <a:solidFill>
                  <a:srgbClr val="000066"/>
                </a:solidFill>
                <a:latin typeface="Arial" pitchFamily="18"/>
                <a:ea typeface="Microsoft YaHei" pitchFamily="2"/>
                <a:cs typeface="Mangal" pitchFamily="2"/>
              </a:rPr>
              <a:t>(exemple : licence de Biologie avec des enseignements liés à l'option santé</a:t>
            </a:r>
            <a:r>
              <a:rPr lang="fr-FR" sz="1800" b="0" i="0" u="none" strike="noStrike" kern="1200" dirty="0" smtClean="0">
                <a:ln>
                  <a:noFill/>
                </a:ln>
                <a:solidFill>
                  <a:srgbClr val="000066"/>
                </a:solidFill>
                <a:latin typeface="Arial" pitchFamily="18"/>
                <a:ea typeface="Microsoft YaHei" pitchFamily="2"/>
                <a:cs typeface="Mangal" pitchFamily="2"/>
              </a:rPr>
              <a:t>).</a:t>
            </a:r>
          </a:p>
          <a:p>
            <a:pPr marL="0" marR="0" lvl="0" indent="0" rtl="0" hangingPunct="0">
              <a:lnSpc>
                <a:spcPct val="100000"/>
              </a:lnSpc>
              <a:spcBef>
                <a:spcPts val="0"/>
              </a:spcBef>
              <a:spcAft>
                <a:spcPts val="0"/>
              </a:spcAft>
              <a:buNone/>
              <a:tabLst/>
              <a:defRPr sz="1800"/>
            </a:pPr>
            <a:endParaRPr lang="fr-FR" sz="1800" b="0" i="0" u="none" strike="noStrike" kern="1200" dirty="0" smtClean="0">
              <a:ln>
                <a:noFill/>
              </a:ln>
              <a:solidFill>
                <a:srgbClr val="000066"/>
              </a:solidFill>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defRPr sz="1800"/>
            </a:pPr>
            <a:r>
              <a:rPr lang="fr-FR" dirty="0">
                <a:solidFill>
                  <a:srgbClr val="000066"/>
                </a:solidFill>
                <a:latin typeface="Arial" pitchFamily="18"/>
                <a:ea typeface="Microsoft YaHei" pitchFamily="2"/>
                <a:cs typeface="Mangal" pitchFamily="2"/>
              </a:rPr>
              <a:t> </a:t>
            </a:r>
            <a:r>
              <a:rPr lang="fr-FR" dirty="0" smtClean="0">
                <a:solidFill>
                  <a:srgbClr val="000066"/>
                </a:solidFill>
                <a:latin typeface="Arial" pitchFamily="18"/>
                <a:ea typeface="Microsoft YaHei" pitchFamily="2"/>
                <a:cs typeface="Mangal" pitchFamily="2"/>
              </a:rPr>
              <a:t>Vœu multiple en Ile de France  : Le Vœu PASS est générique et les 7 UFR d’Ile de France sont des sous vœux </a:t>
            </a:r>
            <a:endParaRPr lang="fr-FR" sz="1800" b="0" i="0" u="none" strike="noStrike" kern="1200" dirty="0">
              <a:ln>
                <a:noFill/>
              </a:ln>
              <a:solidFill>
                <a:srgbClr val="000066"/>
              </a:solidFill>
              <a:latin typeface="Arial" pitchFamily="18"/>
              <a:ea typeface="Microsoft YaHei" pitchFamily="2"/>
              <a:cs typeface="Mangal" pitchFamily="2"/>
            </a:endParaRPr>
          </a:p>
        </p:txBody>
      </p:sp>
    </p:spTree>
    <p:extLst>
      <p:ext uri="{BB962C8B-B14F-4D97-AF65-F5344CB8AC3E}">
        <p14:creationId xmlns:p14="http://schemas.microsoft.com/office/powerpoint/2010/main" xmlns="" val="2123899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xmlns="" val="68426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a:t>
            </a:r>
            <a:r>
              <a:rPr lang="fr-FR" sz="1600" dirty="0" smtClean="0"/>
              <a:t>nationaux) avec parfois </a:t>
            </a:r>
            <a:r>
              <a:rPr lang="fr-FR" sz="1600" dirty="0"/>
              <a:t>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Tree>
    <p:extLst>
      <p:ext uri="{BB962C8B-B14F-4D97-AF65-F5344CB8AC3E}">
        <p14:creationId xmlns:p14="http://schemas.microsoft.com/office/powerpoint/2010/main" xmlns="" val="29668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pPr algn="r"/>
              <a:t>02/02/2021</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dirty="0" err="1"/>
              <a:t>Parcoursup</a:t>
            </a:r>
            <a:r>
              <a:rPr lang="fr-FR" sz="3600" dirty="0"/>
              <a:t> 2021 en 3 étapes</a:t>
            </a:r>
          </a:p>
          <a:p>
            <a:endParaRPr lang="fr-FR" sz="3600" dirty="0"/>
          </a:p>
          <a:p>
            <a:r>
              <a:rPr lang="fr-FR" sz="2400" dirty="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xmlns=""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20</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xmlns="" val="481458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02/02/2021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xmlns="" val="1048646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22</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xmlns="" val="1890945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67166"/>
            <a:ext cx="8424000" cy="695334"/>
          </a:xfrm>
        </p:spPr>
        <p:txBody>
          <a:bodyPr/>
          <a:lstStyle/>
          <a:p>
            <a:r>
              <a:rPr lang="fr-FR" sz="2400" dirty="0"/>
              <a:t>S’inscrire sur </a:t>
            </a:r>
            <a:r>
              <a:rPr lang="fr-FR" sz="2400" dirty="0" err="1"/>
              <a:t>Parcoursup</a:t>
            </a:r>
            <a:r>
              <a:rPr lang="fr-FR" sz="2400" dirty="0"/>
              <a:t> </a:t>
            </a:r>
            <a:r>
              <a:rPr lang="fr-FR" sz="2000" dirty="0" smtClean="0">
                <a:solidFill>
                  <a:srgbClr val="C00000"/>
                </a:solidFill>
              </a:rPr>
              <a:t>SUR ORDINATEUR UNIQUEMENT</a:t>
            </a:r>
            <a:br>
              <a:rPr lang="fr-FR" sz="2000" dirty="0" smtClean="0">
                <a:solidFill>
                  <a:srgbClr val="C00000"/>
                </a:solidFill>
              </a:rPr>
            </a:br>
            <a:r>
              <a:rPr lang="fr-FR" sz="2000" dirty="0">
                <a:solidFill>
                  <a:srgbClr val="C00000"/>
                </a:solidFill>
              </a:rPr>
              <a:t> </a:t>
            </a:r>
            <a:r>
              <a:rPr lang="fr-FR" sz="2000" dirty="0" smtClean="0">
                <a:solidFill>
                  <a:srgbClr val="C00000"/>
                </a:solidFill>
              </a:rPr>
              <a:t>             </a:t>
            </a:r>
            <a:r>
              <a:rPr lang="fr-FR" sz="1200" dirty="0" smtClean="0">
                <a:solidFill>
                  <a:srgbClr val="C00000"/>
                </a:solidFill>
              </a:rPr>
              <a:t>(il y a eu des bugs l’an dernier avec tablettes et smartphones ! ) </a:t>
            </a:r>
            <a:endParaRPr lang="fr-FR" sz="1200" dirty="0">
              <a:solidFill>
                <a:srgbClr val="C00000"/>
              </a:solidFill>
            </a:endParaRP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a:t>
            </a:r>
            <a:r>
              <a:rPr lang="fr-FR" sz="1800" b="1" dirty="0" smtClean="0">
                <a:solidFill>
                  <a:srgbClr val="F28E65"/>
                </a:solidFill>
              </a:rPr>
              <a:t>et consulter régulièrement </a:t>
            </a:r>
            <a:r>
              <a:rPr lang="fr-FR" sz="1800" dirty="0" smtClean="0"/>
              <a:t>: </a:t>
            </a:r>
            <a:r>
              <a:rPr lang="fr-FR" sz="1800" dirty="0"/>
              <a:t>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xmlns="" val="3463941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374005"/>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600" b="1" dirty="0">
                <a:solidFill>
                  <a:srgbClr val="F28E65"/>
                </a:solidFill>
              </a:rPr>
              <a:t>Jusqu’à 10 vœux </a:t>
            </a:r>
            <a:r>
              <a:rPr lang="fr-FR" sz="1600" dirty="0">
                <a:solidFill>
                  <a:srgbClr val="3D566E"/>
                </a:solidFill>
              </a:rPr>
              <a:t> </a:t>
            </a:r>
            <a:r>
              <a:rPr lang="fr-FR" sz="1600" dirty="0"/>
              <a:t>et</a:t>
            </a:r>
            <a:r>
              <a:rPr lang="fr-FR" sz="1600" dirty="0">
                <a:solidFill>
                  <a:srgbClr val="3D566E"/>
                </a:solidFill>
              </a:rPr>
              <a:t> </a:t>
            </a:r>
            <a:r>
              <a:rPr lang="fr-FR" sz="16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600" b="1" dirty="0">
                <a:solidFill>
                  <a:srgbClr val="EC130E"/>
                </a:solidFill>
              </a:rPr>
              <a:t>&gt; </a:t>
            </a:r>
            <a:r>
              <a:rPr lang="fr-FR" sz="1600" dirty="0"/>
              <a:t>Pour des </a:t>
            </a:r>
            <a:r>
              <a:rPr lang="fr-FR" sz="1600" b="1" dirty="0">
                <a:solidFill>
                  <a:srgbClr val="F28E65"/>
                </a:solidFill>
              </a:rPr>
              <a:t>formations sélectives </a:t>
            </a:r>
            <a:r>
              <a:rPr lang="fr-FR" sz="1600" dirty="0"/>
              <a:t>(Classes prépa, STS, IUT, écoles, IFSI, IEP…) et </a:t>
            </a:r>
            <a:r>
              <a:rPr lang="fr-FR" sz="1600" b="1" dirty="0">
                <a:solidFill>
                  <a:srgbClr val="F28E65"/>
                </a:solidFill>
              </a:rPr>
              <a:t>non sélectives </a:t>
            </a:r>
            <a:r>
              <a:rPr lang="fr-FR" sz="1600" dirty="0"/>
              <a:t>(licences, PASS)</a:t>
            </a:r>
            <a:endParaRPr lang="fr-FR" sz="1600" b="1" dirty="0"/>
          </a:p>
          <a:p>
            <a:pPr lvl="0" defTabSz="457200">
              <a:spcBef>
                <a:spcPts val="600"/>
              </a:spcBef>
              <a:spcAft>
                <a:spcPts val="600"/>
              </a:spcAft>
              <a:buClr>
                <a:srgbClr val="FF0000"/>
              </a:buClr>
              <a:buSzPct val="100000"/>
              <a:defRPr/>
            </a:pPr>
            <a:r>
              <a:rPr lang="fr-FR" sz="1600" b="1" dirty="0">
                <a:solidFill>
                  <a:srgbClr val="EC130E"/>
                </a:solidFill>
              </a:rPr>
              <a:t>&gt; </a:t>
            </a:r>
            <a:r>
              <a:rPr lang="fr-FR" sz="1600" b="1" dirty="0">
                <a:solidFill>
                  <a:srgbClr val="F28E65"/>
                </a:solidFill>
              </a:rPr>
              <a:t>Des vœux motivés </a:t>
            </a:r>
            <a:r>
              <a:rPr lang="fr-FR" sz="1600" dirty="0"/>
              <a:t>: en quelques lignes, le lycéen explique ce qui motive chacun de ses </a:t>
            </a:r>
            <a:r>
              <a:rPr lang="fr-FR" sz="1600" dirty="0" smtClean="0"/>
              <a:t>vœux via </a:t>
            </a:r>
            <a:r>
              <a:rPr lang="fr-FR" sz="1600" dirty="0" smtClean="0">
                <a:solidFill>
                  <a:srgbClr val="C00000"/>
                </a:solidFill>
              </a:rPr>
              <a:t>«</a:t>
            </a:r>
            <a:r>
              <a:rPr lang="fr-FR" sz="1600" dirty="0" smtClean="0"/>
              <a:t> </a:t>
            </a:r>
            <a:r>
              <a:rPr lang="fr-FR" sz="1600" b="1" u="sng" dirty="0" smtClean="0">
                <a:solidFill>
                  <a:srgbClr val="C00000"/>
                </a:solidFill>
              </a:rPr>
              <a:t>LE PROJET DE FORMATION MOTIVE «  </a:t>
            </a:r>
            <a:r>
              <a:rPr lang="fr-FR" sz="1600" dirty="0" smtClean="0"/>
              <a:t>.Il </a:t>
            </a:r>
            <a:r>
              <a:rPr lang="fr-FR" sz="1600" dirty="0"/>
              <a:t>est accompagné par son professeur principal</a:t>
            </a:r>
          </a:p>
          <a:p>
            <a:pPr lvl="0" defTabSz="457200">
              <a:spcBef>
                <a:spcPts val="600"/>
              </a:spcBef>
              <a:spcAft>
                <a:spcPts val="600"/>
              </a:spcAft>
              <a:buClr>
                <a:srgbClr val="FF0000"/>
              </a:buClr>
              <a:buSzPct val="100000"/>
              <a:defRPr/>
            </a:pPr>
            <a:r>
              <a:rPr lang="fr-FR" sz="1600" b="1" dirty="0">
                <a:solidFill>
                  <a:srgbClr val="EC130E"/>
                </a:solidFill>
              </a:rPr>
              <a:t>&gt; </a:t>
            </a:r>
            <a:r>
              <a:rPr lang="fr-FR" sz="1600" b="1" dirty="0">
                <a:solidFill>
                  <a:srgbClr val="F28E65"/>
                </a:solidFill>
              </a:rPr>
              <a:t>Des vœux non classés </a:t>
            </a:r>
            <a:r>
              <a:rPr lang="fr-FR" sz="1600" dirty="0"/>
              <a:t>: aucune contrainte imposée pour éviter toute autocensure</a:t>
            </a:r>
          </a:p>
          <a:p>
            <a:pPr lvl="0" defTabSz="457200">
              <a:spcBef>
                <a:spcPct val="20000"/>
              </a:spcBef>
              <a:spcAft>
                <a:spcPts val="0"/>
              </a:spcAft>
              <a:buClr>
                <a:srgbClr val="FF0000"/>
              </a:buClr>
              <a:buSzPct val="100000"/>
              <a:defRPr/>
            </a:pPr>
            <a:endParaRPr lang="fr-FR" sz="1600" dirty="0">
              <a:solidFill>
                <a:srgbClr val="3D566E"/>
              </a:solidFill>
              <a:latin typeface="Calibri"/>
            </a:endParaRPr>
          </a:p>
          <a:p>
            <a:pPr lvl="0" defTabSz="457200">
              <a:spcBef>
                <a:spcPct val="20000"/>
              </a:spcBef>
              <a:spcAft>
                <a:spcPts val="0"/>
              </a:spcAft>
              <a:buClr>
                <a:srgbClr val="FF0000"/>
              </a:buClr>
              <a:buSzPct val="100000"/>
              <a:defRPr/>
            </a:pPr>
            <a:endParaRPr lang="fr-FR" sz="1600"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10" name="Rectangle 9"/>
          <p:cNvSpPr/>
          <p:nvPr/>
        </p:nvSpPr>
        <p:spPr>
          <a:xfrm>
            <a:off x="526942" y="4145797"/>
            <a:ext cx="8223649" cy="578879"/>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xmlns="" val="2483535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xmlns="" val="2666502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a:t>
            </a:r>
            <a:r>
              <a:rPr lang="fr-FR" sz="1700" b="1" dirty="0" smtClean="0">
                <a:solidFill>
                  <a:srgbClr val="F28E65"/>
                </a:solidFill>
              </a:rPr>
              <a:t>nationale</a:t>
            </a:r>
          </a:p>
          <a:p>
            <a:pPr marL="171450" indent="-171450">
              <a:lnSpc>
                <a:spcPct val="150000"/>
              </a:lnSpc>
              <a:buFont typeface="Arial" panose="020B0604020202020204" pitchFamily="34" charset="0"/>
              <a:buChar char="•"/>
            </a:pPr>
            <a:r>
              <a:rPr lang="fr-FR" sz="1800" b="1" dirty="0">
                <a:solidFill>
                  <a:srgbClr val="F28E65"/>
                </a:solidFill>
              </a:rPr>
              <a:t>Les EFTS </a:t>
            </a:r>
            <a:r>
              <a:rPr lang="fr-FR" sz="1800" dirty="0"/>
              <a:t>(Etablissements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xmlns="" val="1702998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dirty="0">
                <a:latin typeface="Arial"/>
                <a:cs typeface="Arial"/>
              </a:rPr>
              <a:t>Les formations dont </a:t>
            </a:r>
            <a:r>
              <a:rPr lang="fr-FR" sz="1800" b="1" u="sng" dirty="0">
                <a:latin typeface="Arial"/>
                <a:cs typeface="Arial"/>
              </a:rPr>
              <a:t>le nombre de sous-vœux n’est pas limité : </a:t>
            </a:r>
            <a:endParaRPr lang="fr-FR" sz="18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 noter </a:t>
            </a:r>
            <a:r>
              <a:rPr lang="fr-FR" sz="1600" b="1" dirty="0">
                <a:solidFill>
                  <a:srgbClr val="3D566E"/>
                </a:solidFill>
              </a:rPr>
              <a:t>: </a:t>
            </a:r>
            <a:r>
              <a:rPr lang="fr-FR" sz="1600" b="1" dirty="0">
                <a:solidFill>
                  <a:srgbClr val="F28E65"/>
                </a:solidFill>
              </a:rPr>
              <a:t>limitation de 5 vœux multiples maximum par filière </a:t>
            </a:r>
          </a:p>
          <a:p>
            <a:pPr marL="171450" lvl="0" indent="-171450">
              <a:buFont typeface="Arial" panose="020B0604020202020204" pitchFamily="34" charset="0"/>
              <a:buChar char="•"/>
            </a:pPr>
            <a:r>
              <a:rPr lang="fr-FR" sz="1600" b="1" dirty="0" smtClean="0">
                <a:solidFill>
                  <a:srgbClr val="F28E65"/>
                </a:solidFill>
              </a:rPr>
              <a:t>Les </a:t>
            </a:r>
            <a:r>
              <a:rPr lang="fr-FR" sz="1600" b="1" dirty="0">
                <a:solidFill>
                  <a:srgbClr val="F28E65"/>
                </a:solidFill>
              </a:rPr>
              <a:t>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xmlns="" val="2007359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xmlns="" val="194300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xmlns="" val="322462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pPr algn="r"/>
              <a:t>02/02/2021</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179512" y="1275607"/>
            <a:ext cx="7920880" cy="3865674"/>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conseils pour bien se préparer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principes clés de Parcoursup</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xmlns=""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xmlns="" val="327653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Focus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a:solidFill>
                  <a:srgbClr val="F28E65"/>
                </a:solidFill>
              </a:rPr>
              <a:t>Secteur géographique Ile-de-France </a:t>
            </a:r>
            <a:r>
              <a:rPr lang="fr-FR" sz="1400">
                <a:solidFill>
                  <a:srgbClr val="3D566E"/>
                </a:solidFill>
              </a:rPr>
              <a:t>: </a:t>
            </a:r>
            <a:r>
              <a:rPr lang="fr-FR" sz="1800"/>
              <a:t>il n’est fait </a:t>
            </a:r>
            <a:r>
              <a:rPr lang="fr-FR" sz="1800" b="1">
                <a:solidFill>
                  <a:srgbClr val="F28E65"/>
                </a:solidFill>
              </a:rPr>
              <a:t>aucune distinction </a:t>
            </a:r>
            <a:r>
              <a:rPr lang="fr-FR" sz="1800"/>
              <a:t>entre les 3 académies de Créteil, Paris et Versailles. </a:t>
            </a:r>
            <a:endParaRPr lang="fr-FR" sz="1400"/>
          </a:p>
          <a:p>
            <a:endParaRPr lang="fr-FR" sz="1800" b="1">
              <a:solidFill>
                <a:srgbClr val="F28E65"/>
              </a:solidFill>
            </a:endParaRPr>
          </a:p>
          <a:p>
            <a:r>
              <a:rPr lang="fr-FR" sz="1800" b="1">
                <a:solidFill>
                  <a:srgbClr val="F28E65"/>
                </a:solidFill>
              </a:rPr>
              <a:t>Par exception, sont considérés comme « résidant dans l’académie » où se situe la licence demandée </a:t>
            </a:r>
            <a:r>
              <a:rPr lang="fr-FR" sz="1100" b="1">
                <a:solidFill>
                  <a:srgbClr val="3D566E"/>
                </a:solidFill>
              </a:rPr>
              <a:t>:</a:t>
            </a:r>
          </a:p>
          <a:p>
            <a:r>
              <a:rPr lang="fr-FR" sz="1400">
                <a:solidFill>
                  <a:srgbClr val="EC130E"/>
                </a:solidFill>
              </a:rPr>
              <a:t>&gt;</a:t>
            </a:r>
            <a:r>
              <a:rPr lang="fr-FR" sz="1400"/>
              <a:t> Les candidats qui souhaitent accéder à une mention de licence qui n’est pas dispensée dans leur académie de résidence </a:t>
            </a:r>
          </a:p>
          <a:p>
            <a:r>
              <a:rPr lang="fr-FR" sz="1400">
                <a:solidFill>
                  <a:srgbClr val="EC130E"/>
                </a:solidFill>
              </a:rPr>
              <a:t>&gt;</a:t>
            </a:r>
            <a:r>
              <a:rPr lang="fr-FR" sz="1400"/>
              <a:t> Les candidats ressortissants français ou ressortissants d’un État membre de l’Union européenne qui sont établis hors de France </a:t>
            </a:r>
          </a:p>
          <a:p>
            <a:r>
              <a:rPr lang="fr-FR" sz="1400">
                <a:solidFill>
                  <a:srgbClr val="EC130E"/>
                </a:solidFill>
              </a:rPr>
              <a:t>&gt;</a:t>
            </a:r>
            <a:r>
              <a:rPr lang="fr-FR" sz="1400"/>
              <a:t> Les candidats préparant ou ayant obtenu le baccalauréat français au cours de l’année scolaire dans un centre d’examen à l’étranger</a:t>
            </a:r>
          </a:p>
          <a:p>
            <a:endParaRPr lang="fr-FR" sz="1400" b="1">
              <a:solidFill>
                <a:srgbClr val="3D566E"/>
              </a:solidFill>
            </a:endParaRPr>
          </a:p>
          <a:p>
            <a:endParaRPr lang="fr-FR" sz="1400" b="1">
              <a:solidFill>
                <a:srgbClr val="3D566E"/>
              </a:solidFil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xmlns="" val="4238625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xmlns="" val="164533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931902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xmlns="" val="2850462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re 1"/>
          <p:cNvSpPr>
            <a:spLocks noGrp="1"/>
          </p:cNvSpPr>
          <p:nvPr>
            <p:ph type="title"/>
          </p:nvPr>
        </p:nvSpPr>
        <p:spPr>
          <a:xfrm>
            <a:off x="360000" y="187569"/>
            <a:ext cx="8423640" cy="679939"/>
          </a:xfrm>
          <a:ln w="28575">
            <a:solidFill>
              <a:srgbClr val="0070C0"/>
            </a:solidFill>
            <a:miter lim="800000"/>
            <a:headEnd/>
            <a:tailEnd/>
          </a:ln>
        </p:spPr>
        <p:txBody>
          <a:bodyPr/>
          <a:lstStyle/>
          <a:p>
            <a:pPr algn="l" eaLnBrk="1" hangingPunct="1"/>
            <a:r>
              <a:rPr lang="fr-FR" altLang="fr-FR" sz="2700" dirty="0"/>
              <a:t>           </a:t>
            </a:r>
            <a:r>
              <a:rPr lang="fr-FR" altLang="fr-FR" sz="2700" dirty="0" smtClean="0"/>
              <a:t>    </a:t>
            </a:r>
            <a:r>
              <a:rPr lang="fr-FR" altLang="fr-FR" sz="2000" dirty="0" smtClean="0">
                <a:solidFill>
                  <a:srgbClr val="C00000"/>
                </a:solidFill>
              </a:rPr>
              <a:t>LE </a:t>
            </a:r>
            <a:r>
              <a:rPr lang="fr-FR" altLang="fr-FR" sz="2000" dirty="0">
                <a:solidFill>
                  <a:srgbClr val="C00000"/>
                </a:solidFill>
              </a:rPr>
              <a:t>PROJET DE FORMATION MOTIVE </a:t>
            </a:r>
          </a:p>
        </p:txBody>
      </p:sp>
      <p:sp>
        <p:nvSpPr>
          <p:cNvPr id="33794" name="Espace réservé du contenu 2"/>
          <p:cNvSpPr>
            <a:spLocks noGrp="1"/>
          </p:cNvSpPr>
          <p:nvPr>
            <p:ph idx="1"/>
          </p:nvPr>
        </p:nvSpPr>
        <p:spPr/>
        <p:txBody>
          <a:bodyPr/>
          <a:lstStyle/>
          <a:p>
            <a:pPr eaLnBrk="1" hangingPunct="1"/>
            <a:r>
              <a:rPr lang="fr-FR" altLang="fr-FR" sz="1800" dirty="0"/>
              <a:t>Décrire en quelques lignes , au regard des caractéristiques de la formation demandée la raison pour laquelle vous souhaitez vous inscrire et quels sont ses vos atouts pour y réussir</a:t>
            </a:r>
          </a:p>
          <a:p>
            <a:pPr eaLnBrk="1" hangingPunct="1"/>
            <a:endParaRPr lang="fr-FR" altLang="fr-FR" sz="1600" dirty="0"/>
          </a:p>
          <a:p>
            <a:pPr eaLnBrk="1" hangingPunct="1"/>
            <a:r>
              <a:rPr lang="fr-FR" altLang="fr-FR" sz="1600" dirty="0"/>
              <a:t> </a:t>
            </a:r>
            <a:r>
              <a:rPr lang="fr-FR" altLang="fr-FR" sz="1800" dirty="0"/>
              <a:t>Lorsque le vœu est confirmé , le projet de formation motivé est automatiquement transmis par </a:t>
            </a:r>
            <a:r>
              <a:rPr lang="fr-FR" altLang="fr-FR" sz="1800" dirty="0" err="1"/>
              <a:t>Parcoursup</a:t>
            </a:r>
            <a:r>
              <a:rPr lang="fr-FR" altLang="fr-FR" sz="1800" dirty="0"/>
              <a:t> à l’établissement de formation demandé </a:t>
            </a:r>
          </a:p>
        </p:txBody>
      </p:sp>
      <p:sp>
        <p:nvSpPr>
          <p:cNvPr id="33795" name="Espace réservé du numéro de diapositive 5"/>
          <p:cNvSpPr>
            <a:spLocks noGrp="1" noChangeArrowheads="1"/>
          </p:cNvSpPr>
          <p:nvPr>
            <p:ph type="sldNum" sz="quarter" idx="4294967295"/>
          </p:nvPr>
        </p:nvSpPr>
        <p:spPr bwMode="auto">
          <a:xfrm>
            <a:off x="6057900" y="4767263"/>
            <a:ext cx="1600200" cy="2738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78F70119-7DF8-134E-ACE8-230537CC62DB}" type="slidenum">
              <a:rPr lang="fr-FR" altLang="fr-FR" sz="900">
                <a:solidFill>
                  <a:srgbClr val="898989"/>
                </a:solidFill>
                <a:latin typeface="Arial" charset="0"/>
              </a:rPr>
              <a:pPr>
                <a:spcBef>
                  <a:spcPct val="0"/>
                </a:spcBef>
                <a:buFontTx/>
                <a:buNone/>
              </a:pPr>
              <a:t>35</a:t>
            </a:fld>
            <a:endParaRPr lang="fr-FR" altLang="fr-FR" sz="900">
              <a:solidFill>
                <a:srgbClr val="898989"/>
              </a:solidFill>
              <a:latin typeface="Arial" charset="0"/>
            </a:endParaRPr>
          </a:p>
        </p:txBody>
      </p:sp>
    </p:spTree>
    <p:extLst>
      <p:ext uri="{BB962C8B-B14F-4D97-AF65-F5344CB8AC3E}">
        <p14:creationId xmlns:p14="http://schemas.microsoft.com/office/powerpoint/2010/main" xmlns="" val="1838045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re 1"/>
          <p:cNvSpPr>
            <a:spLocks noGrp="1"/>
          </p:cNvSpPr>
          <p:nvPr>
            <p:ph type="title"/>
          </p:nvPr>
        </p:nvSpPr>
        <p:spPr>
          <a:xfrm>
            <a:off x="593969" y="109415"/>
            <a:ext cx="8189670" cy="625231"/>
          </a:xfrm>
          <a:ln w="28575">
            <a:solidFill>
              <a:srgbClr val="0070C0"/>
            </a:solidFill>
            <a:miter lim="800000"/>
            <a:headEnd/>
            <a:tailEnd/>
          </a:ln>
        </p:spPr>
        <p:txBody>
          <a:bodyPr/>
          <a:lstStyle/>
          <a:p>
            <a:pPr eaLnBrk="1" hangingPunct="1"/>
            <a:r>
              <a:rPr lang="fr-FR" altLang="fr-FR" dirty="0"/>
              <a:t>     </a:t>
            </a:r>
            <a:r>
              <a:rPr lang="fr-FR" altLang="fr-FR" dirty="0" smtClean="0"/>
              <a:t>           </a:t>
            </a:r>
            <a:r>
              <a:rPr lang="fr-FR" altLang="fr-FR" sz="2000" dirty="0" smtClean="0">
                <a:solidFill>
                  <a:srgbClr val="C00000"/>
                </a:solidFill>
              </a:rPr>
              <a:t>COMMENT </a:t>
            </a:r>
            <a:r>
              <a:rPr lang="fr-FR" altLang="fr-FR" sz="2000" dirty="0">
                <a:solidFill>
                  <a:srgbClr val="C00000"/>
                </a:solidFill>
              </a:rPr>
              <a:t>LE PREPARER ?</a:t>
            </a:r>
          </a:p>
        </p:txBody>
      </p:sp>
      <p:sp>
        <p:nvSpPr>
          <p:cNvPr id="33794" name="Espace réservé du contenu 2"/>
          <p:cNvSpPr>
            <a:spLocks noGrp="1"/>
          </p:cNvSpPr>
          <p:nvPr>
            <p:ph idx="1"/>
          </p:nvPr>
        </p:nvSpPr>
        <p:spPr>
          <a:xfrm>
            <a:off x="468924" y="789354"/>
            <a:ext cx="8237414" cy="3928119"/>
          </a:xfrm>
        </p:spPr>
        <p:txBody>
          <a:bodyPr/>
          <a:lstStyle/>
          <a:p>
            <a:pPr>
              <a:lnSpc>
                <a:spcPct val="80000"/>
              </a:lnSpc>
              <a:buNone/>
            </a:pPr>
            <a:endParaRPr lang="fr-FR" altLang="fr-FR" sz="1200" dirty="0" smtClean="0"/>
          </a:p>
          <a:p>
            <a:pPr>
              <a:lnSpc>
                <a:spcPct val="80000"/>
              </a:lnSpc>
              <a:buNone/>
            </a:pPr>
            <a:r>
              <a:rPr lang="fr-FR" altLang="fr-FR" sz="1200" dirty="0" smtClean="0"/>
              <a:t>1- </a:t>
            </a:r>
            <a:r>
              <a:rPr lang="fr-FR" altLang="fr-FR" sz="1200" dirty="0"/>
              <a:t>Prendre connaissance des </a:t>
            </a:r>
            <a:r>
              <a:rPr lang="fr-FR" altLang="fr-FR" sz="1200" dirty="0">
                <a:solidFill>
                  <a:srgbClr val="FF0000"/>
                </a:solidFill>
              </a:rPr>
              <a:t>caractéristiques des formations </a:t>
            </a:r>
            <a:r>
              <a:rPr lang="fr-FR" altLang="fr-FR" sz="1200" dirty="0"/>
              <a:t>souhaitées : </a:t>
            </a:r>
          </a:p>
          <a:p>
            <a:pPr>
              <a:lnSpc>
                <a:spcPct val="80000"/>
              </a:lnSpc>
              <a:buNone/>
            </a:pPr>
            <a:r>
              <a:rPr lang="fr-FR" altLang="fr-FR" sz="1200" dirty="0"/>
              <a:t>               ● contenus et organisation des enseignements </a:t>
            </a:r>
          </a:p>
          <a:p>
            <a:pPr>
              <a:lnSpc>
                <a:spcPct val="80000"/>
              </a:lnSpc>
              <a:buNone/>
            </a:pPr>
            <a:r>
              <a:rPr lang="fr-FR" altLang="fr-FR" sz="1200" dirty="0"/>
              <a:t>               ● compétences et connaissances attendues</a:t>
            </a:r>
          </a:p>
          <a:p>
            <a:pPr>
              <a:lnSpc>
                <a:spcPct val="80000"/>
              </a:lnSpc>
              <a:buNone/>
            </a:pPr>
            <a:r>
              <a:rPr lang="fr-FR" altLang="fr-FR" sz="1200" dirty="0"/>
              <a:t>               ● perspectives en terme de poursuites d’études ou d’insertion </a:t>
            </a:r>
            <a:r>
              <a:rPr lang="fr-FR" altLang="fr-FR" sz="1200" dirty="0" smtClean="0"/>
              <a:t>professionnelle</a:t>
            </a:r>
          </a:p>
          <a:p>
            <a:pPr>
              <a:lnSpc>
                <a:spcPct val="80000"/>
              </a:lnSpc>
              <a:buNone/>
            </a:pPr>
            <a:endParaRPr lang="fr-FR" altLang="fr-FR" sz="1200" dirty="0"/>
          </a:p>
          <a:p>
            <a:pPr>
              <a:lnSpc>
                <a:spcPct val="80000"/>
              </a:lnSpc>
              <a:buNone/>
            </a:pPr>
            <a:r>
              <a:rPr lang="fr-FR" altLang="fr-FR" sz="1200" dirty="0"/>
              <a:t>   2 -  Echanger à l’occasion des </a:t>
            </a:r>
            <a:r>
              <a:rPr lang="fr-FR" altLang="fr-FR" sz="1200" dirty="0">
                <a:solidFill>
                  <a:srgbClr val="FF0000"/>
                </a:solidFill>
              </a:rPr>
              <a:t>forums , salons et </a:t>
            </a:r>
            <a:r>
              <a:rPr lang="fr-FR" altLang="fr-FR" sz="1200" dirty="0" smtClean="0">
                <a:solidFill>
                  <a:srgbClr val="FF0000"/>
                </a:solidFill>
              </a:rPr>
              <a:t>JPO</a:t>
            </a:r>
          </a:p>
          <a:p>
            <a:pPr>
              <a:lnSpc>
                <a:spcPct val="80000"/>
              </a:lnSpc>
              <a:buNone/>
            </a:pPr>
            <a:endParaRPr lang="fr-FR" altLang="fr-FR" sz="1200" dirty="0">
              <a:solidFill>
                <a:srgbClr val="FF0000"/>
              </a:solidFill>
            </a:endParaRPr>
          </a:p>
          <a:p>
            <a:pPr>
              <a:lnSpc>
                <a:spcPct val="80000"/>
              </a:lnSpc>
              <a:buNone/>
            </a:pPr>
            <a:r>
              <a:rPr lang="fr-FR" altLang="fr-FR" sz="1200" dirty="0"/>
              <a:t>   3 - S’informer en consultant les </a:t>
            </a:r>
            <a:r>
              <a:rPr lang="fr-FR" altLang="fr-FR" sz="1200" dirty="0">
                <a:solidFill>
                  <a:srgbClr val="FF0000"/>
                </a:solidFill>
              </a:rPr>
              <a:t>sites d’information </a:t>
            </a:r>
            <a:r>
              <a:rPr lang="fr-FR" altLang="fr-FR" sz="1200" dirty="0" smtClean="0"/>
              <a:t>www.terminales2020-2021.fr </a:t>
            </a:r>
            <a:r>
              <a:rPr lang="fr-FR" altLang="fr-FR" sz="1200" dirty="0"/>
              <a:t>et les </a:t>
            </a:r>
            <a:r>
              <a:rPr lang="fr-FR" altLang="fr-FR" sz="1200" dirty="0">
                <a:solidFill>
                  <a:srgbClr val="FF0000"/>
                </a:solidFill>
              </a:rPr>
              <a:t>sites de formations </a:t>
            </a:r>
            <a:r>
              <a:rPr lang="fr-FR" altLang="fr-FR" sz="1200" dirty="0"/>
              <a:t>des </a:t>
            </a:r>
            <a:r>
              <a:rPr lang="fr-FR" altLang="fr-FR" sz="1200" dirty="0" smtClean="0"/>
              <a:t>   établissements  supérieurs</a:t>
            </a:r>
          </a:p>
          <a:p>
            <a:pPr>
              <a:lnSpc>
                <a:spcPct val="80000"/>
              </a:lnSpc>
              <a:buNone/>
            </a:pPr>
            <a:endParaRPr lang="fr-FR" altLang="fr-FR" sz="1200" dirty="0"/>
          </a:p>
          <a:p>
            <a:pPr>
              <a:lnSpc>
                <a:spcPct val="80000"/>
              </a:lnSpc>
              <a:buNone/>
            </a:pPr>
            <a:r>
              <a:rPr lang="fr-FR" altLang="fr-FR" sz="1200" dirty="0"/>
              <a:t>   4 – cas d’un Projet précis : montrer en quoi la formation demandée permet la réalisation de ce projet</a:t>
            </a:r>
          </a:p>
          <a:p>
            <a:pPr>
              <a:lnSpc>
                <a:spcPct val="80000"/>
              </a:lnSpc>
              <a:buNone/>
            </a:pPr>
            <a:r>
              <a:rPr lang="fr-FR" altLang="fr-FR" sz="1200" dirty="0"/>
              <a:t>          cas d’un projet flou : préciser les domaines d’activités qui intéressent et montrer en quoi la   </a:t>
            </a:r>
          </a:p>
          <a:p>
            <a:pPr>
              <a:lnSpc>
                <a:spcPct val="80000"/>
              </a:lnSpc>
              <a:buNone/>
            </a:pPr>
            <a:r>
              <a:rPr lang="fr-FR" altLang="fr-FR" sz="1200" dirty="0"/>
              <a:t>          formation permettra de se diriger vers ces domaines et définir </a:t>
            </a:r>
            <a:r>
              <a:rPr lang="fr-FR" altLang="fr-FR" sz="1200" dirty="0" smtClean="0"/>
              <a:t>le ou les métiers ultérieurement. </a:t>
            </a:r>
          </a:p>
          <a:p>
            <a:pPr>
              <a:lnSpc>
                <a:spcPct val="80000"/>
              </a:lnSpc>
              <a:buNone/>
            </a:pPr>
            <a:r>
              <a:rPr lang="fr-FR" altLang="fr-FR" sz="1200" dirty="0" smtClean="0"/>
              <a:t>Monter qu’on est capable de se projeter non seulement sur un court terme mais également sur un moyen terme et sur un long terme (  faire des hypothèses : quels masters possibles après cette licence , quelle école après ce BUT , ce BTS , cette CPGE , quelles spécialisations possibles , quels métiers ? )  </a:t>
            </a:r>
          </a:p>
          <a:p>
            <a:pPr>
              <a:lnSpc>
                <a:spcPct val="80000"/>
              </a:lnSpc>
              <a:buNone/>
            </a:pPr>
            <a:endParaRPr lang="fr-FR" altLang="fr-FR" sz="1200" dirty="0"/>
          </a:p>
          <a:p>
            <a:pPr>
              <a:lnSpc>
                <a:spcPct val="80000"/>
              </a:lnSpc>
              <a:buNone/>
            </a:pPr>
            <a:r>
              <a:rPr lang="fr-FR" altLang="fr-FR" sz="1200" dirty="0"/>
              <a:t>   5 – expliquer comment </a:t>
            </a:r>
            <a:r>
              <a:rPr lang="fr-FR" altLang="fr-FR" sz="1200" dirty="0">
                <a:solidFill>
                  <a:srgbClr val="FF0000"/>
                </a:solidFill>
              </a:rPr>
              <a:t>ses acquis </a:t>
            </a:r>
            <a:r>
              <a:rPr lang="fr-FR" altLang="fr-FR" sz="1200" dirty="0"/>
              <a:t>peuvent constituer </a:t>
            </a:r>
            <a:r>
              <a:rPr lang="fr-FR" altLang="fr-FR" sz="1200" dirty="0">
                <a:solidFill>
                  <a:srgbClr val="FF0000"/>
                </a:solidFill>
              </a:rPr>
              <a:t>des atouts </a:t>
            </a:r>
            <a:r>
              <a:rPr lang="fr-FR" altLang="fr-FR" sz="1200" dirty="0"/>
              <a:t>: points forts/matières , activités extra scolaires , stages en entreprise , programme d’échange</a:t>
            </a:r>
          </a:p>
          <a:p>
            <a:pPr>
              <a:lnSpc>
                <a:spcPct val="80000"/>
              </a:lnSpc>
              <a:buNone/>
            </a:pPr>
            <a:r>
              <a:rPr lang="fr-FR" altLang="fr-FR" sz="1600" dirty="0"/>
              <a:t>                     </a:t>
            </a:r>
          </a:p>
          <a:p>
            <a:pPr>
              <a:lnSpc>
                <a:spcPct val="80000"/>
              </a:lnSpc>
              <a:buNone/>
            </a:pPr>
            <a:r>
              <a:rPr lang="fr-FR" altLang="fr-FR" sz="900" dirty="0"/>
              <a:t>      </a:t>
            </a:r>
          </a:p>
          <a:p>
            <a:pPr>
              <a:lnSpc>
                <a:spcPct val="80000"/>
              </a:lnSpc>
              <a:buNone/>
            </a:pPr>
            <a:r>
              <a:rPr lang="fr-FR" altLang="fr-FR" sz="975" dirty="0"/>
              <a:t> </a:t>
            </a:r>
          </a:p>
          <a:p>
            <a:pPr>
              <a:lnSpc>
                <a:spcPct val="80000"/>
              </a:lnSpc>
            </a:pPr>
            <a:endParaRPr lang="fr-FR" altLang="fr-FR" sz="975" dirty="0"/>
          </a:p>
          <a:p>
            <a:pPr>
              <a:lnSpc>
                <a:spcPct val="80000"/>
              </a:lnSpc>
              <a:buNone/>
            </a:pPr>
            <a:endParaRPr lang="fr-FR" altLang="fr-FR" sz="975" dirty="0"/>
          </a:p>
        </p:txBody>
      </p:sp>
      <p:sp>
        <p:nvSpPr>
          <p:cNvPr id="33795" name="Espace réservé du numéro de diapositive 5"/>
          <p:cNvSpPr>
            <a:spLocks noGrp="1" noChangeArrowheads="1"/>
          </p:cNvSpPr>
          <p:nvPr>
            <p:ph type="sldNum" sz="quarter" idx="4294967295"/>
          </p:nvPr>
        </p:nvSpPr>
        <p:spPr bwMode="auto">
          <a:xfrm>
            <a:off x="6057900" y="4767263"/>
            <a:ext cx="1600200" cy="2738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44FE9593-00CE-7340-BC0E-56A830B62AB8}" type="slidenum">
              <a:rPr lang="fr-FR" altLang="fr-FR" sz="900">
                <a:solidFill>
                  <a:srgbClr val="898989"/>
                </a:solidFill>
                <a:latin typeface="Arial" charset="0"/>
              </a:rPr>
              <a:pPr>
                <a:spcBef>
                  <a:spcPct val="0"/>
                </a:spcBef>
                <a:buFontTx/>
                <a:buNone/>
              </a:pPr>
              <a:t>36</a:t>
            </a:fld>
            <a:endParaRPr lang="fr-FR" altLang="fr-FR" sz="900">
              <a:solidFill>
                <a:srgbClr val="898989"/>
              </a:solidFill>
              <a:latin typeface="Arial" charset="0"/>
            </a:endParaRPr>
          </a:p>
        </p:txBody>
      </p:sp>
    </p:spTree>
    <p:extLst>
      <p:ext uri="{BB962C8B-B14F-4D97-AF65-F5344CB8AC3E}">
        <p14:creationId xmlns:p14="http://schemas.microsoft.com/office/powerpoint/2010/main" xmlns="" val="1049380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xmlns="" val="2442698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xmlns="" val="1731264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xmlns="" val="179066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5 conseils pour bien se préparer</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a:t>
            </a:r>
            <a:r>
              <a:rPr lang="fr-FR" sz="1600" b="1" dirty="0"/>
              <a:t>pour s’informer et préparer son projet d’orientation</a:t>
            </a: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a:t>
            </a:r>
            <a:r>
              <a:rPr lang="fr-FR" sz="1600" b="1" dirty="0" smtClean="0"/>
              <a:t>participer aux salons</a:t>
            </a:r>
            <a:r>
              <a:rPr lang="fr-FR" sz="1600" b="1" dirty="0"/>
              <a:t>, </a:t>
            </a:r>
            <a:r>
              <a:rPr lang="fr-FR" sz="1600" b="1" dirty="0" smtClean="0"/>
              <a:t>tchats Parcoursup, journées </a:t>
            </a:r>
            <a:r>
              <a:rPr lang="fr-FR" sz="1600" b="1" dirty="0"/>
              <a:t>portes ouvertes, </a:t>
            </a:r>
            <a:r>
              <a:rPr lang="fr-FR" sz="1600" b="1" dirty="0" smtClean="0"/>
              <a:t>organisés </a:t>
            </a:r>
            <a:r>
              <a:rPr lang="fr-FR" sz="1600" b="1" dirty="0"/>
              <a:t>en présentiel ou en ligne</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Aborder sereinement </a:t>
            </a:r>
            <a:r>
              <a:rPr lang="fr-FR" sz="1600" b="1" dirty="0"/>
              <a:t>la phase d’admission qui débute le 27 mai </a:t>
            </a:r>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4875" y="4011910"/>
            <a:ext cx="216000" cy="2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1" y="4023138"/>
            <a:ext cx="286460" cy="2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bulletins scolaires et notes du baccalauréat remontés automatiquement </a:t>
            </a:r>
            <a:r>
              <a:rPr lang="fr-FR"/>
              <a:t/>
            </a:r>
            <a:br>
              <a:rPr lang="fr-FR"/>
            </a:br>
            <a:r>
              <a:rPr lang="fr-FR"/>
              <a:t/>
            </a:r>
            <a:br>
              <a:rPr lang="fr-FR"/>
            </a:br>
            <a:endParaRPr lang="fr-FR"/>
          </a:p>
        </p:txBody>
      </p:sp>
      <p:sp>
        <p:nvSpPr>
          <p:cNvPr id="3" name="Espace réservé du contenu 2"/>
          <p:cNvSpPr>
            <a:spLocks noGrp="1"/>
          </p:cNvSpPr>
          <p:nvPr>
            <p:ph sz="quarter" idx="14"/>
          </p:nvPr>
        </p:nvSpPr>
        <p:spPr>
          <a:xfrm>
            <a:off x="354136" y="1342894"/>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0C5076"/>
                </a:solidFill>
              </a:rPr>
              <a:t>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dirty="0" smtClean="0">
                <a:solidFill>
                  <a:srgbClr val="0C5076"/>
                </a:solidFill>
              </a:rPr>
              <a:t>Rappel : dans le cadre de la crise sanitaire, </a:t>
            </a:r>
            <a:r>
              <a:rPr lang="fr-FR" sz="1200" dirty="0">
                <a:solidFill>
                  <a:srgbClr val="0C5076"/>
                </a:solidFill>
              </a:rPr>
              <a:t>les notes des épreuves anticipées de français et </a:t>
            </a:r>
            <a:r>
              <a:rPr lang="fr-FR" sz="1200" dirty="0" smtClean="0">
                <a:solidFill>
                  <a:srgbClr val="0C5076"/>
                </a:solidFill>
              </a:rPr>
              <a:t>des </a:t>
            </a:r>
            <a:r>
              <a:rPr lang="fr-FR" sz="1200" dirty="0">
                <a:solidFill>
                  <a:srgbClr val="0C5076"/>
                </a:solidFill>
              </a:rPr>
              <a:t>évaluations communes de fin de </a:t>
            </a:r>
            <a:r>
              <a:rPr lang="fr-FR" sz="1200" dirty="0" smtClean="0">
                <a:solidFill>
                  <a:srgbClr val="0C5076"/>
                </a:solidFill>
              </a:rPr>
              <a:t>1ère </a:t>
            </a:r>
            <a:r>
              <a:rPr lang="fr-FR" sz="1200" dirty="0">
                <a:solidFill>
                  <a:srgbClr val="0C5076"/>
                </a:solidFill>
              </a:rPr>
              <a:t>sont remplacées par les moyennes des bulletins scolaires</a:t>
            </a:r>
            <a:r>
              <a:rPr lang="fr-FR" sz="1200" dirty="0" smtClean="0">
                <a:solidFill>
                  <a:srgbClr val="0C5076"/>
                </a:solidFill>
              </a:rPr>
              <a:t>.</a:t>
            </a:r>
          </a:p>
          <a:p>
            <a:pPr lvl="1" indent="0" defTabSz="457200">
              <a:spcBef>
                <a:spcPct val="20000"/>
              </a:spcBef>
              <a:spcAft>
                <a:spcPts val="0"/>
              </a:spcAft>
              <a:buClr>
                <a:srgbClr val="FF0000"/>
              </a:buClr>
              <a:buSzPct val="100000"/>
              <a:buNone/>
              <a:defRPr/>
            </a:pPr>
            <a:endParaRPr lang="fr-FR" sz="1600" b="1" dirty="0"/>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Pas de saisie à réaliser </a:t>
            </a:r>
            <a:r>
              <a:rPr lang="fr-FR" sz="1600" dirty="0"/>
              <a:t>: ces éléments sont remontés automatiquement dans le dossier.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7" name="Rectangle à coins arrondis 6"/>
          <p:cNvSpPr/>
          <p:nvPr/>
        </p:nvSpPr>
        <p:spPr>
          <a:xfrm>
            <a:off x="289105" y="4299030"/>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Tree>
    <p:extLst>
      <p:ext uri="{BB962C8B-B14F-4D97-AF65-F5344CB8AC3E}">
        <p14:creationId xmlns:p14="http://schemas.microsoft.com/office/powerpoint/2010/main" xmlns="" val="1815470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Tree>
    <p:extLst>
      <p:ext uri="{BB962C8B-B14F-4D97-AF65-F5344CB8AC3E}">
        <p14:creationId xmlns:p14="http://schemas.microsoft.com/office/powerpoint/2010/main" xmlns="" val="1491690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Dispositif d’accès des bacheliers professionnels en STS </a:t>
            </a:r>
            <a:endParaRPr lang="fr-FR" sz="2400">
              <a:solidFill>
                <a:srgbClr val="EC130E"/>
              </a:solidFill>
            </a:endParaRP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a:t>Un dispositif expérimental </a:t>
            </a:r>
            <a:r>
              <a:rPr lang="fr-FR" sz="1800" b="1">
                <a:solidFill>
                  <a:srgbClr val="F28E65"/>
                </a:solidFill>
              </a:rPr>
              <a:t>au service des bacheliers professionnels pour améliorer leur accès en STS</a:t>
            </a:r>
            <a:r>
              <a:rPr lang="fr-FR" sz="1800" b="1"/>
              <a:t>, </a:t>
            </a:r>
            <a:r>
              <a:rPr lang="fr-FR" sz="1800"/>
              <a:t>filière d’enseignement supérieur dans lesquelles ils réussissent davantage </a:t>
            </a:r>
          </a:p>
          <a:p>
            <a:pPr>
              <a:defRPr/>
            </a:pPr>
            <a:endParaRPr lang="fr-FR" sz="600"/>
          </a:p>
          <a:p>
            <a:pPr>
              <a:defRPr/>
            </a:pPr>
            <a:r>
              <a:rPr lang="fr-FR" sz="1800"/>
              <a:t>Pour les élèves concernés par ce dispositif et qui demandent un BTS, </a:t>
            </a:r>
            <a:r>
              <a:rPr lang="fr-FR" sz="1800" b="1">
                <a:solidFill>
                  <a:srgbClr val="F28E65"/>
                </a:solidFill>
              </a:rPr>
              <a:t>le conseil de classe se prononce sur chaque spécialité de BTS demandée : l’avis favorable qui peut être attribué doit tenir compte </a:t>
            </a:r>
            <a:r>
              <a:rPr lang="fr-FR" sz="1800"/>
              <a:t>du profil de l’élève et des attendus de la formation d’accueil visée</a:t>
            </a:r>
          </a:p>
          <a:p>
            <a:pPr>
              <a:defRPr/>
            </a:pPr>
            <a:endParaRPr lang="fr-FR" sz="600" b="1">
              <a:solidFill>
                <a:srgbClr val="F28E65"/>
              </a:solidFill>
            </a:endParaRPr>
          </a:p>
          <a:p>
            <a:pPr>
              <a:defRPr/>
            </a:pPr>
            <a:r>
              <a:rPr lang="fr-FR" sz="1800"/>
              <a:t>Lorsque le conseil de classe donne un avis favorable sur l’orientation du candidat, </a:t>
            </a:r>
            <a:r>
              <a:rPr lang="fr-FR" sz="1800" b="1">
                <a:solidFill>
                  <a:srgbClr val="F28E65"/>
                </a:solidFill>
              </a:rPr>
              <a:t>le chef d’établissement  indique dans la fiche Avenir que la capacité de l’élève à réussir est  « </a:t>
            </a:r>
            <a:r>
              <a:rPr lang="fr-FR" sz="1800" b="1" u="sng">
                <a:solidFill>
                  <a:srgbClr val="F28E65"/>
                </a:solidFill>
              </a:rPr>
              <a:t>très satisfaisante</a:t>
            </a:r>
            <a:r>
              <a:rPr lang="fr-FR" sz="1800" b="1">
                <a:solidFill>
                  <a:srgbClr val="F28E65"/>
                </a:solidFill>
              </a:rPr>
              <a:t> ». </a:t>
            </a:r>
          </a:p>
          <a:p>
            <a:pPr>
              <a:defRPr/>
            </a:pPr>
            <a:endParaRPr lang="fr-FR" sz="500" b="1">
              <a:solidFill>
                <a:srgbClr val="F28E65"/>
              </a:solidFill>
            </a:endParaRPr>
          </a:p>
          <a:p>
            <a:pPr>
              <a:defRPr/>
            </a:pPr>
            <a:endParaRPr lang="fr-FR" sz="500" b="1">
              <a:solidFill>
                <a:srgbClr val="F28E65"/>
              </a:solidFill>
            </a:endParaRPr>
          </a:p>
          <a:p>
            <a:pPr>
              <a:defRPr/>
            </a:pPr>
            <a:endParaRPr lang="fr-FR" sz="1600" b="1">
              <a:solidFill>
                <a:srgbClr val="F28E65"/>
              </a:solidFill>
            </a:endParaRPr>
          </a:p>
          <a:p>
            <a:pPr>
              <a:defRPr/>
            </a:pPr>
            <a:endParaRPr lang="fr-FR" sz="1600" b="1">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Tree>
    <p:extLst>
      <p:ext uri="{BB962C8B-B14F-4D97-AF65-F5344CB8AC3E}">
        <p14:creationId xmlns:p14="http://schemas.microsoft.com/office/powerpoint/2010/main" xmlns="" val="869394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a:t>
            </a:r>
            <a:r>
              <a:rPr lang="fr-FR" sz="1600" dirty="0" smtClean="0">
                <a:solidFill>
                  <a:srgbClr val="0C5076"/>
                </a:solidFill>
              </a:rPr>
              <a:t>(1er </a:t>
            </a:r>
            <a:r>
              <a:rPr lang="fr-FR" sz="1600" dirty="0">
                <a:solidFill>
                  <a:srgbClr val="0C5076"/>
                </a:solidFill>
              </a:rPr>
              <a:t>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F28E65"/>
                </a:solidFill>
              </a:rPr>
              <a:t>notes des épreuves finales des deux enseignements de spécialité suivis en classe de terminale </a:t>
            </a:r>
            <a:endParaRPr lang="fr-FR" sz="1600" dirty="0" smtClean="0">
              <a:solidFill>
                <a:srgbClr val="F28E65"/>
              </a:solidFill>
            </a:endParaRPr>
          </a:p>
          <a:p>
            <a:pPr lvl="0" defTabSz="457200">
              <a:spcBef>
                <a:spcPct val="20000"/>
              </a:spcBef>
              <a:spcAft>
                <a:spcPts val="0"/>
              </a:spcAft>
              <a:buClr>
                <a:srgbClr val="FF0000"/>
              </a:buClr>
              <a:buSzPct val="100000"/>
              <a:defRPr/>
            </a:pPr>
            <a:endParaRPr lang="fr-FR" dirty="0" smtClean="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43</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Tree>
    <p:extLst>
      <p:ext uri="{BB962C8B-B14F-4D97-AF65-F5344CB8AC3E}">
        <p14:creationId xmlns:p14="http://schemas.microsoft.com/office/powerpoint/2010/main" xmlns="" val="3396691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02/02/2021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44</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453628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02/02/2021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45</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xmlns="" val="1374610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a:t>
            </a:r>
            <a:r>
              <a:rPr lang="fr-FR" sz="1800" b="1" dirty="0" smtClean="0">
                <a:solidFill>
                  <a:srgbClr val="F28E65"/>
                </a:solidFill>
              </a:rPr>
              <a:t>généraux d’examen </a:t>
            </a:r>
            <a:r>
              <a:rPr lang="fr-FR" sz="1800" b="1" dirty="0">
                <a:solidFill>
                  <a:srgbClr val="F28E65"/>
                </a:solidFill>
              </a:rPr>
              <a:t>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xmlns="" val="3428475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xmlns="" val="331432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Parcoursup au service de l’égalité des chances </a:t>
            </a:r>
            <a:r>
              <a:rPr lang="fr-FR"/>
              <a:t/>
            </a:r>
            <a:br>
              <a:rPr lang="fr-FR"/>
            </a:br>
            <a:r>
              <a:rPr lang="fr-FR"/>
              <a:t/>
            </a:r>
            <a:br>
              <a:rPr lang="fr-FR"/>
            </a:br>
            <a:r>
              <a:rPr lang="fr-FR"/>
              <a:t/>
            </a:r>
            <a:br>
              <a:rPr lang="fr-FR"/>
            </a:br>
            <a:r>
              <a:rPr lang="fr-FR"/>
              <a:t/>
            </a:r>
            <a:br>
              <a:rPr lang="fr-FR"/>
            </a:br>
            <a:r>
              <a:rPr lang="fr-FR"/>
              <a:t/>
            </a:r>
            <a:br>
              <a:rPr lang="fr-FR"/>
            </a:br>
            <a:endParaRPr lang="fr-FR"/>
          </a:p>
        </p:txBody>
      </p:sp>
      <p:sp>
        <p:nvSpPr>
          <p:cNvPr id="3" name="Espace réservé du contenu 2"/>
          <p:cNvSpPr>
            <a:spLocks noGrp="1"/>
          </p:cNvSpPr>
          <p:nvPr>
            <p:ph sz="quarter" idx="14"/>
          </p:nvPr>
        </p:nvSpPr>
        <p:spPr>
          <a:xfrm>
            <a:off x="251520" y="1419622"/>
            <a:ext cx="8424000" cy="3075846"/>
          </a:xfrm>
        </p:spPr>
        <p:txBody>
          <a:bodyPr/>
          <a:lstStyle/>
          <a:p>
            <a:pPr algn="just"/>
            <a:r>
              <a:rPr lang="fr-FR" sz="2000">
                <a:solidFill>
                  <a:srgbClr val="EC130E"/>
                </a:solidFill>
              </a:rPr>
              <a:t>&gt; </a:t>
            </a:r>
            <a:r>
              <a:rPr lang="fr-FR" sz="2000"/>
              <a:t>Des </a:t>
            </a:r>
            <a:r>
              <a:rPr lang="fr-FR" sz="2000" b="1">
                <a:solidFill>
                  <a:srgbClr val="F28E65"/>
                </a:solidFill>
              </a:rPr>
              <a:t>places sont priorisées pour les lycéens boursiers </a:t>
            </a:r>
            <a:r>
              <a:rPr lang="fr-FR" sz="2000"/>
              <a:t>dans chaque formation, y compris les plus sélectives </a:t>
            </a:r>
          </a:p>
          <a:p>
            <a:pPr algn="just"/>
            <a:r>
              <a:rPr lang="fr-FR" sz="2000">
                <a:solidFill>
                  <a:srgbClr val="EC130E"/>
                </a:solidFill>
              </a:rPr>
              <a:t>&gt; </a:t>
            </a:r>
            <a:r>
              <a:rPr lang="fr-FR" sz="2000"/>
              <a:t>Une </a:t>
            </a:r>
            <a:r>
              <a:rPr lang="fr-FR" sz="2000" b="1">
                <a:solidFill>
                  <a:srgbClr val="F28E65"/>
                </a:solidFill>
              </a:rPr>
              <a:t>aide financière pour les lycéens boursiers </a:t>
            </a:r>
            <a:r>
              <a:rPr lang="fr-FR" sz="2000"/>
              <a:t>qui s’inscrivent dans une formation en dehors de leur académie  </a:t>
            </a:r>
          </a:p>
          <a:p>
            <a:pPr algn="just"/>
            <a:r>
              <a:rPr lang="fr-FR" sz="2000">
                <a:solidFill>
                  <a:srgbClr val="EC130E"/>
                </a:solidFill>
              </a:rPr>
              <a:t>&gt; </a:t>
            </a:r>
            <a:r>
              <a:rPr lang="fr-FR" sz="2000"/>
              <a:t>Un nombre de </a:t>
            </a:r>
            <a:r>
              <a:rPr lang="fr-FR" sz="2000" b="1">
                <a:solidFill>
                  <a:srgbClr val="F28E65"/>
                </a:solidFill>
              </a:rPr>
              <a:t>places en BTS est priorisé pour les bacheliers professionnels</a:t>
            </a:r>
            <a:endParaRPr lang="fr-FR" sz="1200"/>
          </a:p>
          <a:p>
            <a:pPr marL="0" lvl="2" indent="0" algn="just">
              <a:buClr>
                <a:srgbClr val="FF0000"/>
              </a:buClr>
              <a:buNone/>
            </a:pPr>
            <a:r>
              <a:rPr lang="fr-FR" sz="2000">
                <a:solidFill>
                  <a:srgbClr val="EC130E"/>
                </a:solidFill>
              </a:rPr>
              <a:t>&gt; </a:t>
            </a:r>
            <a:r>
              <a:rPr lang="fr-FR" sz="2000">
                <a:solidFill>
                  <a:srgbClr val="0C5076"/>
                </a:solidFill>
              </a:rPr>
              <a:t>Un nombre de </a:t>
            </a:r>
            <a:r>
              <a:rPr lang="fr-FR" sz="2000" b="1">
                <a:solidFill>
                  <a:srgbClr val="F28E65"/>
                </a:solidFill>
              </a:rPr>
              <a:t>places en BUT est priorisé pour les bacheliers technologiques</a:t>
            </a:r>
          </a:p>
          <a:p>
            <a:pPr marL="180975" lvl="2" indent="-71755">
              <a:buClr>
                <a:srgbClr val="FF0000"/>
              </a:buClr>
            </a:pPr>
            <a:endParaRPr lang="fr-FR" sz="2000" i="1">
              <a:cs typeface="Arial"/>
            </a:endParaRPr>
          </a:p>
          <a:p>
            <a:endParaRPr lang="fr-FR"/>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Tree>
    <p:extLst>
      <p:ext uri="{BB962C8B-B14F-4D97-AF65-F5344CB8AC3E}">
        <p14:creationId xmlns:p14="http://schemas.microsoft.com/office/powerpoint/2010/main" xmlns="" val="1091140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02/02/2021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xmlns="" val="352410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43638"/>
            <a:ext cx="8424000" cy="720000"/>
          </a:xfrm>
        </p:spPr>
        <p:txBody>
          <a:bodyPr/>
          <a:lstStyle/>
          <a:p>
            <a:r>
              <a:rPr lang="fr-FR" sz="2400"/>
              <a:t>Les principes clés de Parcoursup 2021</a:t>
            </a:r>
          </a:p>
        </p:txBody>
      </p:sp>
      <p:sp>
        <p:nvSpPr>
          <p:cNvPr id="2" name="Espace réservé de la date 1"/>
          <p:cNvSpPr>
            <a:spLocks noGrp="1"/>
          </p:cNvSpPr>
          <p:nvPr>
            <p:ph type="dt" sz="half" idx="10"/>
          </p:nvPr>
        </p:nvSpPr>
        <p:spPr/>
        <p:txBody>
          <a:bodyPr/>
          <a:lstStyle/>
          <a:p>
            <a:pPr algn="r"/>
            <a:fld id="{7808BA5E-E79E-4B0D-86CC-9026F24F4748}" type="datetime1">
              <a:rPr lang="fr-FR" cap="all" smtClean="0"/>
              <a:pPr algn="r"/>
              <a:t>02/02/2021</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3" name="ZoneTexte 2"/>
          <p:cNvSpPr txBox="1"/>
          <p:nvPr/>
        </p:nvSpPr>
        <p:spPr>
          <a:xfrm flipH="1">
            <a:off x="359999" y="1203962"/>
            <a:ext cx="8373482" cy="3662541"/>
          </a:xfrm>
          <a:prstGeom prst="rect">
            <a:avLst/>
          </a:prstGeom>
          <a:noFill/>
        </p:spPr>
        <p:txBody>
          <a:bodyPr wrap="square" lIns="91440" tIns="45720" rIns="91440" bIns="45720" rtlCol="0" anchor="t">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 accompagnement de l’élève à chaque étape de la procédure, </a:t>
            </a:r>
            <a:r>
              <a:rPr lang="fr-FR" sz="1600">
                <a:solidFill>
                  <a:srgbClr val="0C5076"/>
                </a:solidFill>
              </a:rPr>
              <a:t>de l’élaboration de son projet d’orientation au choix de sa formation </a:t>
            </a:r>
          </a:p>
          <a:p>
            <a:pPr marL="28575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informations clés, </a:t>
            </a:r>
            <a:r>
              <a:rPr lang="fr-FR" sz="1600">
                <a:solidFill>
                  <a:srgbClr val="0C5076"/>
                </a:solidFill>
              </a:rPr>
              <a:t>sur chaque fiche de formation accessible à partir du moteur de recherche,</a:t>
            </a:r>
            <a:r>
              <a:rPr lang="fr-FR" sz="1600" b="1">
                <a:solidFill>
                  <a:srgbClr val="F28E65"/>
                </a:solidFill>
              </a:rPr>
              <a:t> </a:t>
            </a:r>
            <a:r>
              <a:rPr lang="fr-FR" sz="1600">
                <a:solidFill>
                  <a:srgbClr val="0C5076"/>
                </a:solidFill>
              </a:rPr>
              <a:t>pour mieux connaitre les formations, leurs attendus, les critères généraux d’examen des dossiers, les débouchés professionnels et faire les bons choix pour 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Une articulation assurée </a:t>
            </a:r>
            <a:r>
              <a:rPr lang="fr-FR" sz="1600">
                <a:solidFill>
                  <a:srgbClr val="0C5076"/>
                </a:solidFill>
              </a:rPr>
              <a:t>entre le nouveau baccalauréat et la poursuite d’études dans le supérieur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La prise en compte du profil </a:t>
            </a:r>
            <a:r>
              <a:rPr lang="fr-FR" sz="1600">
                <a:solidFill>
                  <a:srgbClr val="0C5076"/>
                </a:solidFill>
              </a:rPr>
              <a:t>de chaque lycéen et le </a:t>
            </a:r>
            <a:r>
              <a:rPr lang="fr-FR" sz="1600" b="1">
                <a:solidFill>
                  <a:srgbClr val="F28E65"/>
                </a:solidFill>
              </a:rPr>
              <a:t>dernier mot donné au candidat</a:t>
            </a:r>
            <a:r>
              <a:rPr lang="fr-FR" sz="1600">
                <a:solidFill>
                  <a:srgbClr val="3D566E"/>
                </a:solidFill>
              </a:rPr>
              <a:t> </a:t>
            </a:r>
            <a:r>
              <a:rPr lang="fr-FR" sz="1600">
                <a:solidFill>
                  <a:srgbClr val="0C5076"/>
                </a:solidFill>
              </a:rPr>
              <a:t>pour choisir sa formation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parcours de réussite personnalisés (Oui-Si) à l’université</a:t>
            </a:r>
            <a:r>
              <a:rPr lang="fr-FR" sz="1600">
                <a:solidFill>
                  <a:srgbClr val="3D566E"/>
                </a:solidFill>
              </a:rPr>
              <a:t>, </a:t>
            </a:r>
            <a:r>
              <a:rPr lang="fr-FR" sz="1600">
                <a:solidFill>
                  <a:srgbClr val="0C5076"/>
                </a:solidFill>
              </a:rPr>
              <a:t>pour accompagner la réussite dans l’enseignement supérieur</a:t>
            </a:r>
          </a:p>
        </p:txBody>
      </p:sp>
    </p:spTree>
    <p:extLst>
      <p:ext uri="{BB962C8B-B14F-4D97-AF65-F5344CB8AC3E}">
        <p14:creationId xmlns:p14="http://schemas.microsoft.com/office/powerpoint/2010/main" xmlns="" val="308264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64611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xmlns="" val="322137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02/02/2021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52</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52</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xmlns="" val="933716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re 1"/>
          <p:cNvSpPr>
            <a:spLocks noGrp="1"/>
          </p:cNvSpPr>
          <p:nvPr>
            <p:ph type="title"/>
          </p:nvPr>
        </p:nvSpPr>
        <p:spPr>
          <a:xfrm>
            <a:off x="2508738" y="58342"/>
            <a:ext cx="4877900" cy="726281"/>
          </a:xfrm>
        </p:spPr>
        <p:txBody>
          <a:bodyPr/>
          <a:lstStyle/>
          <a:p>
            <a:pPr eaLnBrk="1" hangingPunct="1"/>
            <a:r>
              <a:rPr lang="fr-FR" altLang="fr-FR" b="1"/>
              <a:t>L’Exemple de Charlotte </a:t>
            </a:r>
          </a:p>
        </p:txBody>
      </p:sp>
      <p:sp>
        <p:nvSpPr>
          <p:cNvPr id="33794" name="Espace réservé du texte 5"/>
          <p:cNvSpPr>
            <a:spLocks noGrp="1"/>
          </p:cNvSpPr>
          <p:nvPr>
            <p:ph type="body" sz="quarter" idx="13"/>
          </p:nvPr>
        </p:nvSpPr>
        <p:spPr>
          <a:xfrm>
            <a:off x="1376363" y="485775"/>
            <a:ext cx="6699647" cy="928172"/>
          </a:xfrm>
        </p:spPr>
        <p:txBody>
          <a:bodyPr/>
          <a:lstStyle/>
          <a:p>
            <a:pPr marL="0" indent="0" fontAlgn="base">
              <a:lnSpc>
                <a:spcPct val="80000"/>
              </a:lnSpc>
              <a:spcAft>
                <a:spcPct val="0"/>
              </a:spcAft>
              <a:buSzTx/>
              <a:buNone/>
            </a:pPr>
            <a:endParaRPr lang="fr-FR" altLang="fr-FR" sz="2025" dirty="0"/>
          </a:p>
          <a:p>
            <a:pPr marL="0" indent="0" fontAlgn="base">
              <a:lnSpc>
                <a:spcPct val="80000"/>
              </a:lnSpc>
              <a:spcAft>
                <a:spcPct val="0"/>
              </a:spcAft>
              <a:buSzTx/>
            </a:pPr>
            <a:r>
              <a:rPr lang="fr-FR" altLang="fr-FR" sz="2025" dirty="0"/>
              <a:t> </a:t>
            </a:r>
            <a:r>
              <a:rPr lang="fr-FR" altLang="fr-FR" sz="1600" dirty="0"/>
              <a:t>Charlotte a fait 8 vœux, tous confirmés. Le </a:t>
            </a:r>
            <a:r>
              <a:rPr lang="fr-FR" altLang="fr-FR" sz="1600" dirty="0" smtClean="0"/>
              <a:t>27 </a:t>
            </a:r>
            <a:r>
              <a:rPr lang="fr-FR" altLang="fr-FR" sz="1600" dirty="0"/>
              <a:t>mai, elle prend connaissance des décisions des établissements </a:t>
            </a:r>
          </a:p>
          <a:p>
            <a:pPr lvl="1" fontAlgn="base">
              <a:lnSpc>
                <a:spcPct val="80000"/>
              </a:lnSpc>
              <a:spcAft>
                <a:spcPct val="0"/>
              </a:spcAft>
            </a:pPr>
            <a:endParaRPr lang="fr-FR" altLang="fr-FR" sz="1800" dirty="0"/>
          </a:p>
        </p:txBody>
      </p:sp>
      <p:sp>
        <p:nvSpPr>
          <p:cNvPr id="3379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1198EDA6-24D9-254F-A0A6-93050F21BD14}" type="slidenum">
              <a:rPr lang="fr-FR" altLang="fr-FR" sz="750">
                <a:solidFill>
                  <a:srgbClr val="FFFFFF"/>
                </a:solidFill>
                <a:latin typeface="Arial" charset="0"/>
              </a:rPr>
              <a:pPr>
                <a:spcBef>
                  <a:spcPct val="0"/>
                </a:spcBef>
                <a:buFontTx/>
                <a:buNone/>
              </a:pPr>
              <a:t>53</a:t>
            </a:fld>
            <a:endParaRPr lang="fr-FR" altLang="fr-FR" sz="750">
              <a:solidFill>
                <a:srgbClr val="FFFFFF"/>
              </a:solidFill>
              <a:latin typeface="Arial" charset="0"/>
            </a:endParaRPr>
          </a:p>
        </p:txBody>
      </p:sp>
      <p:sp>
        <p:nvSpPr>
          <p:cNvPr id="4" name="Rectangle à coins arrondis 3"/>
          <p:cNvSpPr>
            <a:spLocks noChangeArrowheads="1"/>
          </p:cNvSpPr>
          <p:nvPr/>
        </p:nvSpPr>
        <p:spPr bwMode="auto">
          <a:xfrm>
            <a:off x="2889647" y="1729979"/>
            <a:ext cx="1918097"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12" name="Rectangle à coins arrondis 11"/>
          <p:cNvSpPr>
            <a:spLocks noChangeArrowheads="1"/>
          </p:cNvSpPr>
          <p:nvPr/>
        </p:nvSpPr>
        <p:spPr bwMode="auto">
          <a:xfrm>
            <a:off x="2894410" y="2115741"/>
            <a:ext cx="1916906" cy="18930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15" name="Flèche droite 14"/>
          <p:cNvSpPr>
            <a:spLocks noChangeArrowheads="1"/>
          </p:cNvSpPr>
          <p:nvPr/>
        </p:nvSpPr>
        <p:spPr bwMode="auto">
          <a:xfrm>
            <a:off x="4967288" y="1738313"/>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16" name="Rectangle à coins arrondis 15"/>
          <p:cNvSpPr>
            <a:spLocks noChangeArrowheads="1"/>
          </p:cNvSpPr>
          <p:nvPr/>
        </p:nvSpPr>
        <p:spPr bwMode="auto">
          <a:xfrm>
            <a:off x="5253038" y="1714500"/>
            <a:ext cx="810816"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33800" name="ZoneTexte 30"/>
          <p:cNvSpPr txBox="1">
            <a:spLocks noChangeArrowheads="1"/>
          </p:cNvSpPr>
          <p:nvPr/>
        </p:nvSpPr>
        <p:spPr bwMode="auto">
          <a:xfrm>
            <a:off x="2727723" y="1456135"/>
            <a:ext cx="2159794" cy="242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smtClean="0">
                <a:solidFill>
                  <a:srgbClr val="26338B"/>
                </a:solidFill>
              </a:rPr>
              <a:t>27 </a:t>
            </a:r>
            <a:r>
              <a:rPr lang="fr-FR" altLang="fr-FR" sz="975" b="1" dirty="0">
                <a:solidFill>
                  <a:srgbClr val="26338B"/>
                </a:solidFill>
              </a:rPr>
              <a:t>mai : réponses des établissements</a:t>
            </a:r>
          </a:p>
        </p:txBody>
      </p:sp>
      <p:sp>
        <p:nvSpPr>
          <p:cNvPr id="27" name="Rectangle à coins arrondis 26"/>
          <p:cNvSpPr>
            <a:spLocks noChangeArrowheads="1"/>
          </p:cNvSpPr>
          <p:nvPr/>
        </p:nvSpPr>
        <p:spPr bwMode="auto">
          <a:xfrm>
            <a:off x="1565673" y="1763316"/>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CPGE « A »</a:t>
            </a:r>
            <a:endParaRPr lang="fr-FR" altLang="fr-FR" sz="975" b="1" i="1">
              <a:solidFill>
                <a:srgbClr val="26338B"/>
              </a:solidFill>
            </a:endParaRPr>
          </a:p>
        </p:txBody>
      </p:sp>
      <p:sp>
        <p:nvSpPr>
          <p:cNvPr id="33802" name="ZoneTexte 32"/>
          <p:cNvSpPr txBox="1">
            <a:spLocks noChangeArrowheads="1"/>
          </p:cNvSpPr>
          <p:nvPr/>
        </p:nvSpPr>
        <p:spPr bwMode="auto">
          <a:xfrm>
            <a:off x="4929188" y="1361475"/>
            <a:ext cx="1727597"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smtClean="0">
                <a:solidFill>
                  <a:srgbClr val="26338B"/>
                </a:solidFill>
              </a:rPr>
              <a:t>27 </a:t>
            </a:r>
            <a:r>
              <a:rPr lang="fr-FR" altLang="fr-FR" sz="975" b="1" dirty="0">
                <a:solidFill>
                  <a:srgbClr val="26338B"/>
                </a:solidFill>
              </a:rPr>
              <a:t>mai : réponses de Charlotte</a:t>
            </a:r>
          </a:p>
        </p:txBody>
      </p:sp>
      <p:sp>
        <p:nvSpPr>
          <p:cNvPr id="33803" name="ZoneTexte 33"/>
          <p:cNvSpPr txBox="1">
            <a:spLocks noChangeArrowheads="1"/>
          </p:cNvSpPr>
          <p:nvPr/>
        </p:nvSpPr>
        <p:spPr bwMode="auto">
          <a:xfrm>
            <a:off x="1376363" y="1462087"/>
            <a:ext cx="1458516" cy="242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a:solidFill>
                  <a:srgbClr val="26338B"/>
                </a:solidFill>
              </a:rPr>
              <a:t>Vœux de Charlotte</a:t>
            </a:r>
          </a:p>
        </p:txBody>
      </p:sp>
      <p:sp>
        <p:nvSpPr>
          <p:cNvPr id="33804" name="ZoneTexte 34"/>
          <p:cNvSpPr txBox="1">
            <a:spLocks noChangeArrowheads="1"/>
          </p:cNvSpPr>
          <p:nvPr/>
        </p:nvSpPr>
        <p:spPr bwMode="auto">
          <a:xfrm>
            <a:off x="3070623" y="1881188"/>
            <a:ext cx="145851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36" name="Rectangle à coins arrondis 35"/>
          <p:cNvSpPr>
            <a:spLocks noChangeArrowheads="1"/>
          </p:cNvSpPr>
          <p:nvPr/>
        </p:nvSpPr>
        <p:spPr bwMode="auto">
          <a:xfrm>
            <a:off x="1557338" y="2109788"/>
            <a:ext cx="864394"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BTS « B »</a:t>
            </a:r>
          </a:p>
        </p:txBody>
      </p:sp>
      <p:sp>
        <p:nvSpPr>
          <p:cNvPr id="38" name="Rectangle à coins arrondis 37"/>
          <p:cNvSpPr>
            <a:spLocks noChangeArrowheads="1"/>
          </p:cNvSpPr>
          <p:nvPr/>
        </p:nvSpPr>
        <p:spPr bwMode="auto">
          <a:xfrm>
            <a:off x="2907507" y="2458641"/>
            <a:ext cx="1916906"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 SI (proposition d’admission)</a:t>
            </a:r>
          </a:p>
        </p:txBody>
      </p:sp>
      <p:sp>
        <p:nvSpPr>
          <p:cNvPr id="40" name="Flèche droite 39"/>
          <p:cNvSpPr>
            <a:spLocks noChangeArrowheads="1"/>
          </p:cNvSpPr>
          <p:nvPr/>
        </p:nvSpPr>
        <p:spPr bwMode="auto">
          <a:xfrm>
            <a:off x="4958954" y="248007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41" name="Rectangle à coins arrondis 40"/>
          <p:cNvSpPr>
            <a:spLocks noChangeArrowheads="1"/>
          </p:cNvSpPr>
          <p:nvPr/>
        </p:nvSpPr>
        <p:spPr bwMode="auto">
          <a:xfrm>
            <a:off x="5250656" y="2456260"/>
            <a:ext cx="809625"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42" name="Rectangle à coins arrondis 41"/>
          <p:cNvSpPr>
            <a:spLocks noChangeArrowheads="1"/>
          </p:cNvSpPr>
          <p:nvPr/>
        </p:nvSpPr>
        <p:spPr bwMode="auto">
          <a:xfrm>
            <a:off x="1557338" y="2458641"/>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Licence « C »</a:t>
            </a:r>
          </a:p>
        </p:txBody>
      </p:sp>
      <p:sp>
        <p:nvSpPr>
          <p:cNvPr id="33810" name="ZoneTexte 42"/>
          <p:cNvSpPr txBox="1">
            <a:spLocks noChangeArrowheads="1"/>
          </p:cNvSpPr>
          <p:nvPr/>
        </p:nvSpPr>
        <p:spPr bwMode="auto">
          <a:xfrm>
            <a:off x="3062288" y="2609850"/>
            <a:ext cx="14573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55" name="Rectangle à coins arrondis 54"/>
          <p:cNvSpPr>
            <a:spLocks noChangeArrowheads="1"/>
          </p:cNvSpPr>
          <p:nvPr/>
        </p:nvSpPr>
        <p:spPr bwMode="auto">
          <a:xfrm>
            <a:off x="1560910" y="2832498"/>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CPGE « D »</a:t>
            </a:r>
          </a:p>
        </p:txBody>
      </p:sp>
      <p:sp>
        <p:nvSpPr>
          <p:cNvPr id="57" name="Flèche droite 56"/>
          <p:cNvSpPr>
            <a:spLocks noChangeArrowheads="1"/>
          </p:cNvSpPr>
          <p:nvPr/>
        </p:nvSpPr>
        <p:spPr bwMode="auto">
          <a:xfrm>
            <a:off x="4972050" y="211812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58" name="Rectangle à coins arrondis 57"/>
          <p:cNvSpPr>
            <a:spLocks noChangeArrowheads="1"/>
          </p:cNvSpPr>
          <p:nvPr/>
        </p:nvSpPr>
        <p:spPr bwMode="auto">
          <a:xfrm>
            <a:off x="5257800" y="2087166"/>
            <a:ext cx="810816"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Maintient</a:t>
            </a:r>
          </a:p>
        </p:txBody>
      </p:sp>
      <p:sp>
        <p:nvSpPr>
          <p:cNvPr id="60" name="Rectangle à coins arrondis 59"/>
          <p:cNvSpPr>
            <a:spLocks noChangeArrowheads="1"/>
          </p:cNvSpPr>
          <p:nvPr/>
        </p:nvSpPr>
        <p:spPr bwMode="auto">
          <a:xfrm>
            <a:off x="2903935" y="3168254"/>
            <a:ext cx="1916906"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 SI (proposition d’admission)</a:t>
            </a:r>
          </a:p>
        </p:txBody>
      </p:sp>
      <p:sp>
        <p:nvSpPr>
          <p:cNvPr id="62" name="Flèche droite 61"/>
          <p:cNvSpPr>
            <a:spLocks noChangeArrowheads="1"/>
          </p:cNvSpPr>
          <p:nvPr/>
        </p:nvSpPr>
        <p:spPr bwMode="auto">
          <a:xfrm>
            <a:off x="4956572" y="3176588"/>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63" name="Rectangle à coins arrondis 62"/>
          <p:cNvSpPr>
            <a:spLocks noChangeArrowheads="1"/>
          </p:cNvSpPr>
          <p:nvPr/>
        </p:nvSpPr>
        <p:spPr bwMode="auto">
          <a:xfrm>
            <a:off x="5248275" y="3159919"/>
            <a:ext cx="809625"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64" name="Rectangle à coins arrondis 63"/>
          <p:cNvSpPr>
            <a:spLocks noChangeArrowheads="1"/>
          </p:cNvSpPr>
          <p:nvPr/>
        </p:nvSpPr>
        <p:spPr bwMode="auto">
          <a:xfrm>
            <a:off x="1554957" y="3184923"/>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Licence « E »</a:t>
            </a:r>
          </a:p>
        </p:txBody>
      </p:sp>
      <p:sp>
        <p:nvSpPr>
          <p:cNvPr id="33818" name="ZoneTexte 64"/>
          <p:cNvSpPr txBox="1">
            <a:spLocks noChangeArrowheads="1"/>
          </p:cNvSpPr>
          <p:nvPr/>
        </p:nvSpPr>
        <p:spPr bwMode="auto">
          <a:xfrm>
            <a:off x="3059906" y="3319463"/>
            <a:ext cx="145851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67" name="Rectangle à coins arrondis 66"/>
          <p:cNvSpPr>
            <a:spLocks noChangeArrowheads="1"/>
          </p:cNvSpPr>
          <p:nvPr/>
        </p:nvSpPr>
        <p:spPr bwMode="auto">
          <a:xfrm>
            <a:off x="2905126" y="3545682"/>
            <a:ext cx="1916906" cy="189310"/>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69" name="Flèche droite 68"/>
          <p:cNvSpPr>
            <a:spLocks noChangeArrowheads="1"/>
          </p:cNvSpPr>
          <p:nvPr/>
        </p:nvSpPr>
        <p:spPr bwMode="auto">
          <a:xfrm>
            <a:off x="4962525" y="3564732"/>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70" name="Rectangle à coins arrondis 69"/>
          <p:cNvSpPr>
            <a:spLocks noChangeArrowheads="1"/>
          </p:cNvSpPr>
          <p:nvPr/>
        </p:nvSpPr>
        <p:spPr bwMode="auto">
          <a:xfrm>
            <a:off x="5254229" y="3534966"/>
            <a:ext cx="810815"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Accepte</a:t>
            </a:r>
          </a:p>
        </p:txBody>
      </p:sp>
      <p:sp>
        <p:nvSpPr>
          <p:cNvPr id="71" name="Rectangle à coins arrondis 70"/>
          <p:cNvSpPr>
            <a:spLocks noChangeArrowheads="1"/>
          </p:cNvSpPr>
          <p:nvPr/>
        </p:nvSpPr>
        <p:spPr bwMode="auto">
          <a:xfrm>
            <a:off x="1560910" y="3524250"/>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F »</a:t>
            </a:r>
          </a:p>
        </p:txBody>
      </p:sp>
      <p:sp>
        <p:nvSpPr>
          <p:cNvPr id="33823" name="ZoneTexte 71"/>
          <p:cNvSpPr txBox="1">
            <a:spLocks noChangeArrowheads="1"/>
          </p:cNvSpPr>
          <p:nvPr/>
        </p:nvSpPr>
        <p:spPr bwMode="auto">
          <a:xfrm>
            <a:off x="3067050" y="3696891"/>
            <a:ext cx="14573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a:t>
            </a:r>
            <a:r>
              <a:rPr lang="fr-FR" altLang="fr-FR" sz="900" b="1" dirty="0" smtClean="0">
                <a:solidFill>
                  <a:srgbClr val="26338B"/>
                </a:solidFill>
              </a:rPr>
              <a:t>le 31mai</a:t>
            </a:r>
            <a:endParaRPr lang="fr-FR" altLang="fr-FR" sz="900" b="1" dirty="0">
              <a:solidFill>
                <a:srgbClr val="26338B"/>
              </a:solidFill>
            </a:endParaRPr>
          </a:p>
        </p:txBody>
      </p:sp>
      <p:sp>
        <p:nvSpPr>
          <p:cNvPr id="74" name="Rectangle à coins arrondis 73"/>
          <p:cNvSpPr>
            <a:spLocks noChangeArrowheads="1"/>
          </p:cNvSpPr>
          <p:nvPr/>
        </p:nvSpPr>
        <p:spPr bwMode="auto">
          <a:xfrm>
            <a:off x="2903935" y="3906441"/>
            <a:ext cx="1916906" cy="18811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76" name="Flèche droite 75"/>
          <p:cNvSpPr>
            <a:spLocks noChangeArrowheads="1"/>
          </p:cNvSpPr>
          <p:nvPr/>
        </p:nvSpPr>
        <p:spPr bwMode="auto">
          <a:xfrm>
            <a:off x="4956572" y="3913585"/>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77" name="Rectangle à coins arrondis 76"/>
          <p:cNvSpPr>
            <a:spLocks noChangeArrowheads="1"/>
          </p:cNvSpPr>
          <p:nvPr/>
        </p:nvSpPr>
        <p:spPr bwMode="auto">
          <a:xfrm>
            <a:off x="5248275" y="3890963"/>
            <a:ext cx="809625"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Maintient</a:t>
            </a:r>
          </a:p>
        </p:txBody>
      </p:sp>
      <p:sp>
        <p:nvSpPr>
          <p:cNvPr id="78" name="Rectangle à coins arrondis 77"/>
          <p:cNvSpPr>
            <a:spLocks noChangeArrowheads="1"/>
          </p:cNvSpPr>
          <p:nvPr/>
        </p:nvSpPr>
        <p:spPr bwMode="auto">
          <a:xfrm>
            <a:off x="1554957" y="3873104"/>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G »</a:t>
            </a:r>
          </a:p>
        </p:txBody>
      </p:sp>
      <p:sp>
        <p:nvSpPr>
          <p:cNvPr id="85" name="Rectangle à coins arrondis 84"/>
          <p:cNvSpPr>
            <a:spLocks noChangeArrowheads="1"/>
          </p:cNvSpPr>
          <p:nvPr/>
        </p:nvSpPr>
        <p:spPr bwMode="auto">
          <a:xfrm>
            <a:off x="1560910" y="4221957"/>
            <a:ext cx="864394"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CPGE « H »</a:t>
            </a:r>
          </a:p>
        </p:txBody>
      </p:sp>
      <p:sp>
        <p:nvSpPr>
          <p:cNvPr id="10" name="Accolade fermante 9"/>
          <p:cNvSpPr>
            <a:spLocks/>
          </p:cNvSpPr>
          <p:nvPr/>
        </p:nvSpPr>
        <p:spPr bwMode="auto">
          <a:xfrm>
            <a:off x="6261498" y="1858566"/>
            <a:ext cx="264319" cy="2349103"/>
          </a:xfrm>
          <a:prstGeom prst="rightBrace">
            <a:avLst>
              <a:gd name="adj1" fmla="val 8352"/>
              <a:gd name="adj2" fmla="val 50000"/>
            </a:avLst>
          </a:prstGeom>
          <a:noFill/>
          <a:ln w="15875">
            <a:solidFill>
              <a:srgbClr val="26338B"/>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p>
        </p:txBody>
      </p:sp>
      <p:sp>
        <p:nvSpPr>
          <p:cNvPr id="33830" name="ZoneTexte 22"/>
          <p:cNvSpPr txBox="1">
            <a:spLocks noChangeArrowheads="1"/>
          </p:cNvSpPr>
          <p:nvPr/>
        </p:nvSpPr>
        <p:spPr bwMode="auto">
          <a:xfrm>
            <a:off x="6644879" y="1768079"/>
            <a:ext cx="134897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Elle accepte la proposition d’admission en </a:t>
            </a:r>
            <a:r>
              <a:rPr lang="fr-FR" altLang="fr-FR" sz="900" b="1" dirty="0" smtClean="0">
                <a:solidFill>
                  <a:srgbClr val="26338B"/>
                </a:solidFill>
              </a:rPr>
              <a:t>BUT </a:t>
            </a:r>
            <a:r>
              <a:rPr lang="fr-FR" altLang="fr-FR" sz="900" b="1" dirty="0">
                <a:solidFill>
                  <a:srgbClr val="26338B"/>
                </a:solidFill>
              </a:rPr>
              <a:t>« F »</a:t>
            </a:r>
          </a:p>
          <a:p>
            <a:pPr eaLnBrk="1" hangingPunct="1">
              <a:spcBef>
                <a:spcPct val="0"/>
              </a:spcBef>
              <a:buFontTx/>
              <a:buNone/>
            </a:pPr>
            <a:endParaRPr lang="fr-FR" altLang="fr-FR" sz="900" b="1" dirty="0">
              <a:solidFill>
                <a:srgbClr val="26338B"/>
              </a:solidFill>
            </a:endParaRPr>
          </a:p>
          <a:p>
            <a:pPr eaLnBrk="1" hangingPunct="1">
              <a:spcBef>
                <a:spcPct val="0"/>
              </a:spcBef>
              <a:buFontTx/>
              <a:buNone/>
            </a:pPr>
            <a:r>
              <a:rPr lang="fr-FR" altLang="fr-FR" sz="900" b="1" dirty="0">
                <a:solidFill>
                  <a:srgbClr val="26338B"/>
                </a:solidFill>
              </a:rPr>
              <a:t>Elle maintient deux vœux en attente : </a:t>
            </a:r>
          </a:p>
          <a:p>
            <a:pPr eaLnBrk="1" hangingPunct="1">
              <a:spcBef>
                <a:spcPct val="0"/>
              </a:spcBef>
              <a:buFontTx/>
              <a:buNone/>
            </a:pPr>
            <a:r>
              <a:rPr lang="fr-FR" altLang="fr-FR" sz="900" b="1" dirty="0">
                <a:solidFill>
                  <a:srgbClr val="26338B"/>
                </a:solidFill>
              </a:rPr>
              <a:t>BTS « B » et DUT « G »</a:t>
            </a:r>
          </a:p>
          <a:p>
            <a:pPr eaLnBrk="1" hangingPunct="1">
              <a:spcBef>
                <a:spcPct val="0"/>
              </a:spcBef>
              <a:buFontTx/>
              <a:buNone/>
            </a:pPr>
            <a:endParaRPr lang="fr-FR" altLang="fr-FR" sz="900" dirty="0">
              <a:solidFill>
                <a:srgbClr val="26338B"/>
              </a:solidFill>
            </a:endParaRPr>
          </a:p>
          <a:p>
            <a:pPr eaLnBrk="1" hangingPunct="1">
              <a:spcBef>
                <a:spcPct val="0"/>
              </a:spcBef>
              <a:buFontTx/>
              <a:buNone/>
            </a:pPr>
            <a:r>
              <a:rPr lang="fr-FR" altLang="fr-FR" sz="900" dirty="0">
                <a:solidFill>
                  <a:srgbClr val="26338B"/>
                </a:solidFill>
              </a:rPr>
              <a:t>Elle choisit donc de renoncer aux trois autres propositions d’admission : </a:t>
            </a:r>
          </a:p>
          <a:p>
            <a:pPr eaLnBrk="1" hangingPunct="1">
              <a:spcBef>
                <a:spcPct val="0"/>
              </a:spcBef>
              <a:buFontTx/>
              <a:buNone/>
            </a:pPr>
            <a:r>
              <a:rPr lang="fr-FR" altLang="fr-FR" sz="900" dirty="0">
                <a:solidFill>
                  <a:srgbClr val="26338B"/>
                </a:solidFill>
              </a:rPr>
              <a:t>CPGE « A », Licence « C » et licence « E »</a:t>
            </a:r>
          </a:p>
          <a:p>
            <a:pPr eaLnBrk="1" hangingPunct="1">
              <a:spcBef>
                <a:spcPct val="0"/>
              </a:spcBef>
              <a:buFontTx/>
              <a:buNone/>
            </a:pPr>
            <a:endParaRPr lang="fr-FR" altLang="fr-FR" sz="900" dirty="0">
              <a:solidFill>
                <a:srgbClr val="26338B"/>
              </a:solidFill>
            </a:endParaRPr>
          </a:p>
          <a:p>
            <a:pPr eaLnBrk="1" hangingPunct="1">
              <a:spcBef>
                <a:spcPct val="0"/>
              </a:spcBef>
              <a:buFontTx/>
              <a:buNone/>
            </a:pPr>
            <a:r>
              <a:rPr lang="fr-FR" altLang="fr-FR" sz="900" dirty="0">
                <a:solidFill>
                  <a:srgbClr val="26338B"/>
                </a:solidFill>
              </a:rPr>
              <a:t>Elle choisit de renoncer à un vœu en attente : </a:t>
            </a:r>
          </a:p>
          <a:p>
            <a:pPr eaLnBrk="1" hangingPunct="1">
              <a:spcBef>
                <a:spcPct val="0"/>
              </a:spcBef>
              <a:buFontTx/>
              <a:buNone/>
            </a:pPr>
            <a:r>
              <a:rPr lang="fr-FR" altLang="fr-FR" sz="900" dirty="0">
                <a:solidFill>
                  <a:srgbClr val="26338B"/>
                </a:solidFill>
              </a:rPr>
              <a:t>CPGE « H »</a:t>
            </a:r>
          </a:p>
          <a:p>
            <a:pPr eaLnBrk="1" hangingPunct="1">
              <a:spcBef>
                <a:spcPct val="0"/>
              </a:spcBef>
              <a:buFontTx/>
              <a:buNone/>
            </a:pPr>
            <a:endParaRPr lang="fr-FR" altLang="fr-FR" sz="900" dirty="0">
              <a:solidFill>
                <a:srgbClr val="26338B"/>
              </a:solidFill>
            </a:endParaRPr>
          </a:p>
          <a:p>
            <a:pPr eaLnBrk="1" hangingPunct="1">
              <a:spcBef>
                <a:spcPct val="0"/>
              </a:spcBef>
              <a:buFontTx/>
              <a:buNone/>
            </a:pPr>
            <a:endParaRPr lang="fr-FR" altLang="fr-FR" sz="900" dirty="0">
              <a:solidFill>
                <a:srgbClr val="26338B"/>
              </a:solidFill>
            </a:endParaRPr>
          </a:p>
        </p:txBody>
      </p:sp>
      <p:sp>
        <p:nvSpPr>
          <p:cNvPr id="89" name="Rectangle à coins arrondis 88"/>
          <p:cNvSpPr>
            <a:spLocks noChangeArrowheads="1"/>
          </p:cNvSpPr>
          <p:nvPr/>
        </p:nvSpPr>
        <p:spPr bwMode="auto">
          <a:xfrm>
            <a:off x="2895601" y="4226719"/>
            <a:ext cx="1916906" cy="189310"/>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91" name="Flèche droite 90"/>
          <p:cNvSpPr>
            <a:spLocks noChangeArrowheads="1"/>
          </p:cNvSpPr>
          <p:nvPr/>
        </p:nvSpPr>
        <p:spPr bwMode="auto">
          <a:xfrm>
            <a:off x="4948238" y="4235054"/>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92" name="Rectangle à coins arrondis 91"/>
          <p:cNvSpPr>
            <a:spLocks noChangeArrowheads="1"/>
          </p:cNvSpPr>
          <p:nvPr/>
        </p:nvSpPr>
        <p:spPr bwMode="auto">
          <a:xfrm>
            <a:off x="5239941" y="4212432"/>
            <a:ext cx="809625"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79" name="Flèche droite 78"/>
          <p:cNvSpPr>
            <a:spLocks noChangeArrowheads="1"/>
          </p:cNvSpPr>
          <p:nvPr/>
        </p:nvSpPr>
        <p:spPr bwMode="auto">
          <a:xfrm>
            <a:off x="2602707" y="1752601"/>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1" name="Flèche droite 80"/>
          <p:cNvSpPr>
            <a:spLocks noChangeArrowheads="1"/>
          </p:cNvSpPr>
          <p:nvPr/>
        </p:nvSpPr>
        <p:spPr bwMode="auto">
          <a:xfrm>
            <a:off x="2594373" y="248126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2" name="Flèche droite 81"/>
          <p:cNvSpPr>
            <a:spLocks noChangeArrowheads="1"/>
          </p:cNvSpPr>
          <p:nvPr/>
        </p:nvSpPr>
        <p:spPr bwMode="auto">
          <a:xfrm>
            <a:off x="2607469" y="2132410"/>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3" name="Flèche droite 82"/>
          <p:cNvSpPr>
            <a:spLocks noChangeArrowheads="1"/>
          </p:cNvSpPr>
          <p:nvPr/>
        </p:nvSpPr>
        <p:spPr bwMode="auto">
          <a:xfrm>
            <a:off x="2591991" y="3198019"/>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4" name="Flèche droite 83"/>
          <p:cNvSpPr>
            <a:spLocks noChangeArrowheads="1"/>
          </p:cNvSpPr>
          <p:nvPr/>
        </p:nvSpPr>
        <p:spPr bwMode="auto">
          <a:xfrm>
            <a:off x="2583657" y="3557588"/>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6" name="Flèche droite 85"/>
          <p:cNvSpPr>
            <a:spLocks noChangeArrowheads="1"/>
          </p:cNvSpPr>
          <p:nvPr/>
        </p:nvSpPr>
        <p:spPr bwMode="auto">
          <a:xfrm>
            <a:off x="2591991" y="3899298"/>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7" name="Flèche droite 86"/>
          <p:cNvSpPr>
            <a:spLocks noChangeArrowheads="1"/>
          </p:cNvSpPr>
          <p:nvPr/>
        </p:nvSpPr>
        <p:spPr bwMode="auto">
          <a:xfrm>
            <a:off x="2583657" y="4235054"/>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8" name="Rectangle à coins arrondis 87"/>
          <p:cNvSpPr>
            <a:spLocks noChangeArrowheads="1"/>
          </p:cNvSpPr>
          <p:nvPr/>
        </p:nvSpPr>
        <p:spPr bwMode="auto">
          <a:xfrm>
            <a:off x="2901554" y="2851547"/>
            <a:ext cx="1916906" cy="189309"/>
          </a:xfrm>
          <a:prstGeom prst="roundRect">
            <a:avLst>
              <a:gd name="adj" fmla="val 16667"/>
            </a:avLst>
          </a:prstGeom>
          <a:solidFill>
            <a:srgbClr val="D9D9D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NON</a:t>
            </a:r>
          </a:p>
        </p:txBody>
      </p:sp>
      <p:sp>
        <p:nvSpPr>
          <p:cNvPr id="94" name="Flèche droite 93"/>
          <p:cNvSpPr>
            <a:spLocks noChangeArrowheads="1"/>
          </p:cNvSpPr>
          <p:nvPr/>
        </p:nvSpPr>
        <p:spPr bwMode="auto">
          <a:xfrm>
            <a:off x="2594373" y="2865835"/>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33843" name="ZoneTexte 94"/>
          <p:cNvSpPr txBox="1">
            <a:spLocks noChangeArrowheads="1"/>
          </p:cNvSpPr>
          <p:nvPr/>
        </p:nvSpPr>
        <p:spPr bwMode="auto">
          <a:xfrm>
            <a:off x="6636544" y="1453753"/>
            <a:ext cx="1295400"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a:solidFill>
                  <a:srgbClr val="26338B"/>
                </a:solidFill>
              </a:rPr>
              <a:t>La procédure continue</a:t>
            </a:r>
          </a:p>
        </p:txBody>
      </p:sp>
    </p:spTree>
    <p:extLst>
      <p:ext uri="{BB962C8B-B14F-4D97-AF65-F5344CB8AC3E}">
        <p14:creationId xmlns:p14="http://schemas.microsoft.com/office/powerpoint/2010/main" xmlns="" val="1741599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re 1"/>
          <p:cNvSpPr>
            <a:spLocks noGrp="1"/>
          </p:cNvSpPr>
          <p:nvPr>
            <p:ph type="title"/>
          </p:nvPr>
        </p:nvSpPr>
        <p:spPr>
          <a:xfrm>
            <a:off x="2508738" y="58342"/>
            <a:ext cx="4877900" cy="726281"/>
          </a:xfrm>
        </p:spPr>
        <p:txBody>
          <a:bodyPr/>
          <a:lstStyle/>
          <a:p>
            <a:pPr eaLnBrk="1" hangingPunct="1"/>
            <a:r>
              <a:rPr lang="fr-FR" altLang="fr-FR" b="1"/>
              <a:t>L’Exemple de Charlotte </a:t>
            </a:r>
          </a:p>
        </p:txBody>
      </p:sp>
      <p:sp>
        <p:nvSpPr>
          <p:cNvPr id="33794" name="Espace réservé du texte 5"/>
          <p:cNvSpPr>
            <a:spLocks noGrp="1"/>
          </p:cNvSpPr>
          <p:nvPr>
            <p:ph type="body" sz="quarter" idx="13"/>
          </p:nvPr>
        </p:nvSpPr>
        <p:spPr>
          <a:xfrm>
            <a:off x="1376363" y="485775"/>
            <a:ext cx="6699647" cy="928172"/>
          </a:xfrm>
        </p:spPr>
        <p:txBody>
          <a:bodyPr/>
          <a:lstStyle/>
          <a:p>
            <a:pPr marL="0" indent="0" fontAlgn="base">
              <a:lnSpc>
                <a:spcPct val="80000"/>
              </a:lnSpc>
              <a:spcAft>
                <a:spcPct val="0"/>
              </a:spcAft>
              <a:buSzTx/>
              <a:buNone/>
            </a:pPr>
            <a:endParaRPr lang="fr-FR" altLang="fr-FR" sz="2025" dirty="0"/>
          </a:p>
          <a:p>
            <a:pPr marL="0" indent="0" fontAlgn="base">
              <a:lnSpc>
                <a:spcPct val="80000"/>
              </a:lnSpc>
              <a:spcAft>
                <a:spcPct val="0"/>
              </a:spcAft>
              <a:buSzTx/>
            </a:pPr>
            <a:r>
              <a:rPr lang="fr-FR" altLang="fr-FR" sz="2025" dirty="0"/>
              <a:t> </a:t>
            </a:r>
            <a:r>
              <a:rPr lang="fr-FR" altLang="fr-FR" sz="1600" dirty="0"/>
              <a:t>Charlotte a fait 8 vœux, tous confirmés. Le </a:t>
            </a:r>
            <a:r>
              <a:rPr lang="fr-FR" altLang="fr-FR" sz="1600" dirty="0" smtClean="0"/>
              <a:t>27 </a:t>
            </a:r>
            <a:r>
              <a:rPr lang="fr-FR" altLang="fr-FR" sz="1600" dirty="0"/>
              <a:t>mai, elle prend connaissance des décisions des établissements </a:t>
            </a:r>
          </a:p>
          <a:p>
            <a:pPr lvl="1" fontAlgn="base">
              <a:lnSpc>
                <a:spcPct val="80000"/>
              </a:lnSpc>
              <a:spcAft>
                <a:spcPct val="0"/>
              </a:spcAft>
            </a:pPr>
            <a:endParaRPr lang="fr-FR" altLang="fr-FR" sz="1800" dirty="0"/>
          </a:p>
        </p:txBody>
      </p:sp>
      <p:sp>
        <p:nvSpPr>
          <p:cNvPr id="3379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1198EDA6-24D9-254F-A0A6-93050F21BD14}" type="slidenum">
              <a:rPr lang="fr-FR" altLang="fr-FR" sz="750">
                <a:solidFill>
                  <a:srgbClr val="FFFFFF"/>
                </a:solidFill>
                <a:latin typeface="Arial" charset="0"/>
              </a:rPr>
              <a:pPr>
                <a:spcBef>
                  <a:spcPct val="0"/>
                </a:spcBef>
                <a:buFontTx/>
                <a:buNone/>
              </a:pPr>
              <a:t>54</a:t>
            </a:fld>
            <a:endParaRPr lang="fr-FR" altLang="fr-FR" sz="750">
              <a:solidFill>
                <a:srgbClr val="FFFFFF"/>
              </a:solidFill>
              <a:latin typeface="Arial" charset="0"/>
            </a:endParaRPr>
          </a:p>
        </p:txBody>
      </p:sp>
      <p:sp>
        <p:nvSpPr>
          <p:cNvPr id="4" name="Rectangle à coins arrondis 3"/>
          <p:cNvSpPr>
            <a:spLocks noChangeArrowheads="1"/>
          </p:cNvSpPr>
          <p:nvPr/>
        </p:nvSpPr>
        <p:spPr bwMode="auto">
          <a:xfrm>
            <a:off x="2889647" y="1729979"/>
            <a:ext cx="1918097"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12" name="Rectangle à coins arrondis 11"/>
          <p:cNvSpPr>
            <a:spLocks noChangeArrowheads="1"/>
          </p:cNvSpPr>
          <p:nvPr/>
        </p:nvSpPr>
        <p:spPr bwMode="auto">
          <a:xfrm>
            <a:off x="2894410" y="2115741"/>
            <a:ext cx="1916906" cy="18930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15" name="Flèche droite 14"/>
          <p:cNvSpPr>
            <a:spLocks noChangeArrowheads="1"/>
          </p:cNvSpPr>
          <p:nvPr/>
        </p:nvSpPr>
        <p:spPr bwMode="auto">
          <a:xfrm>
            <a:off x="4967288" y="1738313"/>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16" name="Rectangle à coins arrondis 15"/>
          <p:cNvSpPr>
            <a:spLocks noChangeArrowheads="1"/>
          </p:cNvSpPr>
          <p:nvPr/>
        </p:nvSpPr>
        <p:spPr bwMode="auto">
          <a:xfrm>
            <a:off x="5253038" y="1714500"/>
            <a:ext cx="810816"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33800" name="ZoneTexte 30"/>
          <p:cNvSpPr txBox="1">
            <a:spLocks noChangeArrowheads="1"/>
          </p:cNvSpPr>
          <p:nvPr/>
        </p:nvSpPr>
        <p:spPr bwMode="auto">
          <a:xfrm>
            <a:off x="2727723" y="1456135"/>
            <a:ext cx="2159794" cy="242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smtClean="0">
                <a:solidFill>
                  <a:srgbClr val="26338B"/>
                </a:solidFill>
              </a:rPr>
              <a:t>27 </a:t>
            </a:r>
            <a:r>
              <a:rPr lang="fr-FR" altLang="fr-FR" sz="975" b="1" dirty="0">
                <a:solidFill>
                  <a:srgbClr val="26338B"/>
                </a:solidFill>
              </a:rPr>
              <a:t>mai : réponses des établissements</a:t>
            </a:r>
          </a:p>
        </p:txBody>
      </p:sp>
      <p:sp>
        <p:nvSpPr>
          <p:cNvPr id="27" name="Rectangle à coins arrondis 26"/>
          <p:cNvSpPr>
            <a:spLocks noChangeArrowheads="1"/>
          </p:cNvSpPr>
          <p:nvPr/>
        </p:nvSpPr>
        <p:spPr bwMode="auto">
          <a:xfrm>
            <a:off x="1565673" y="1763316"/>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strike="sngStrike" dirty="0">
                <a:solidFill>
                  <a:srgbClr val="FFFF00"/>
                </a:solidFill>
              </a:rPr>
              <a:t>CPGE « A »</a:t>
            </a:r>
            <a:endParaRPr lang="fr-FR" altLang="fr-FR" sz="975" b="1" i="1" strike="sngStrike" dirty="0">
              <a:solidFill>
                <a:srgbClr val="FFFF00"/>
              </a:solidFill>
            </a:endParaRPr>
          </a:p>
        </p:txBody>
      </p:sp>
      <p:sp>
        <p:nvSpPr>
          <p:cNvPr id="33802" name="ZoneTexte 32"/>
          <p:cNvSpPr txBox="1">
            <a:spLocks noChangeArrowheads="1"/>
          </p:cNvSpPr>
          <p:nvPr/>
        </p:nvSpPr>
        <p:spPr bwMode="auto">
          <a:xfrm>
            <a:off x="4929188" y="1361475"/>
            <a:ext cx="1727597"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smtClean="0">
                <a:solidFill>
                  <a:srgbClr val="26338B"/>
                </a:solidFill>
              </a:rPr>
              <a:t>27 </a:t>
            </a:r>
            <a:r>
              <a:rPr lang="fr-FR" altLang="fr-FR" sz="975" b="1" dirty="0">
                <a:solidFill>
                  <a:srgbClr val="26338B"/>
                </a:solidFill>
              </a:rPr>
              <a:t>mai : réponses de Charlotte</a:t>
            </a:r>
          </a:p>
        </p:txBody>
      </p:sp>
      <p:sp>
        <p:nvSpPr>
          <p:cNvPr id="33803" name="ZoneTexte 33"/>
          <p:cNvSpPr txBox="1">
            <a:spLocks noChangeArrowheads="1"/>
          </p:cNvSpPr>
          <p:nvPr/>
        </p:nvSpPr>
        <p:spPr bwMode="auto">
          <a:xfrm>
            <a:off x="1376363" y="1462087"/>
            <a:ext cx="1458516" cy="242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a:solidFill>
                  <a:srgbClr val="26338B"/>
                </a:solidFill>
              </a:rPr>
              <a:t>Vœux de Charlotte</a:t>
            </a:r>
          </a:p>
        </p:txBody>
      </p:sp>
      <p:sp>
        <p:nvSpPr>
          <p:cNvPr id="33804" name="ZoneTexte 34"/>
          <p:cNvSpPr txBox="1">
            <a:spLocks noChangeArrowheads="1"/>
          </p:cNvSpPr>
          <p:nvPr/>
        </p:nvSpPr>
        <p:spPr bwMode="auto">
          <a:xfrm>
            <a:off x="3070623" y="1881188"/>
            <a:ext cx="145851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36" name="Rectangle à coins arrondis 35"/>
          <p:cNvSpPr>
            <a:spLocks noChangeArrowheads="1"/>
          </p:cNvSpPr>
          <p:nvPr/>
        </p:nvSpPr>
        <p:spPr bwMode="auto">
          <a:xfrm>
            <a:off x="1557338" y="2109788"/>
            <a:ext cx="864394"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BTS « B »</a:t>
            </a:r>
          </a:p>
        </p:txBody>
      </p:sp>
      <p:sp>
        <p:nvSpPr>
          <p:cNvPr id="38" name="Rectangle à coins arrondis 37"/>
          <p:cNvSpPr>
            <a:spLocks noChangeArrowheads="1"/>
          </p:cNvSpPr>
          <p:nvPr/>
        </p:nvSpPr>
        <p:spPr bwMode="auto">
          <a:xfrm>
            <a:off x="2907507" y="2458641"/>
            <a:ext cx="1916906"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 SI (proposition d’admission)</a:t>
            </a:r>
          </a:p>
        </p:txBody>
      </p:sp>
      <p:sp>
        <p:nvSpPr>
          <p:cNvPr id="40" name="Flèche droite 39"/>
          <p:cNvSpPr>
            <a:spLocks noChangeArrowheads="1"/>
          </p:cNvSpPr>
          <p:nvPr/>
        </p:nvSpPr>
        <p:spPr bwMode="auto">
          <a:xfrm>
            <a:off x="4958954" y="248007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41" name="Rectangle à coins arrondis 40"/>
          <p:cNvSpPr>
            <a:spLocks noChangeArrowheads="1"/>
          </p:cNvSpPr>
          <p:nvPr/>
        </p:nvSpPr>
        <p:spPr bwMode="auto">
          <a:xfrm>
            <a:off x="5250656" y="2456260"/>
            <a:ext cx="809625"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42" name="Rectangle à coins arrondis 41"/>
          <p:cNvSpPr>
            <a:spLocks noChangeArrowheads="1"/>
          </p:cNvSpPr>
          <p:nvPr/>
        </p:nvSpPr>
        <p:spPr bwMode="auto">
          <a:xfrm>
            <a:off x="1557338" y="2458641"/>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strike="sngStrike" dirty="0">
                <a:solidFill>
                  <a:srgbClr val="FFFF00"/>
                </a:solidFill>
              </a:rPr>
              <a:t>Licence « C »</a:t>
            </a:r>
          </a:p>
        </p:txBody>
      </p:sp>
      <p:sp>
        <p:nvSpPr>
          <p:cNvPr id="33810" name="ZoneTexte 42"/>
          <p:cNvSpPr txBox="1">
            <a:spLocks noChangeArrowheads="1"/>
          </p:cNvSpPr>
          <p:nvPr/>
        </p:nvSpPr>
        <p:spPr bwMode="auto">
          <a:xfrm>
            <a:off x="3062288" y="2609850"/>
            <a:ext cx="14573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55" name="Rectangle à coins arrondis 54"/>
          <p:cNvSpPr>
            <a:spLocks noChangeArrowheads="1"/>
          </p:cNvSpPr>
          <p:nvPr/>
        </p:nvSpPr>
        <p:spPr bwMode="auto">
          <a:xfrm>
            <a:off x="1527573" y="2844998"/>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strike="sngStrike" dirty="0">
                <a:solidFill>
                  <a:srgbClr val="FFFF00"/>
                </a:solidFill>
              </a:rPr>
              <a:t>CPGE « D »</a:t>
            </a:r>
          </a:p>
        </p:txBody>
      </p:sp>
      <p:sp>
        <p:nvSpPr>
          <p:cNvPr id="57" name="Flèche droite 56"/>
          <p:cNvSpPr>
            <a:spLocks noChangeArrowheads="1"/>
          </p:cNvSpPr>
          <p:nvPr/>
        </p:nvSpPr>
        <p:spPr bwMode="auto">
          <a:xfrm>
            <a:off x="4972050" y="211812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58" name="Rectangle à coins arrondis 57"/>
          <p:cNvSpPr>
            <a:spLocks noChangeArrowheads="1"/>
          </p:cNvSpPr>
          <p:nvPr/>
        </p:nvSpPr>
        <p:spPr bwMode="auto">
          <a:xfrm>
            <a:off x="5257800" y="2087166"/>
            <a:ext cx="810816"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Maintient</a:t>
            </a:r>
          </a:p>
        </p:txBody>
      </p:sp>
      <p:sp>
        <p:nvSpPr>
          <p:cNvPr id="60" name="Rectangle à coins arrondis 59"/>
          <p:cNvSpPr>
            <a:spLocks noChangeArrowheads="1"/>
          </p:cNvSpPr>
          <p:nvPr/>
        </p:nvSpPr>
        <p:spPr bwMode="auto">
          <a:xfrm>
            <a:off x="2903935" y="3168254"/>
            <a:ext cx="1916906"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 SI (proposition d’admission)</a:t>
            </a:r>
          </a:p>
        </p:txBody>
      </p:sp>
      <p:sp>
        <p:nvSpPr>
          <p:cNvPr id="62" name="Flèche droite 61"/>
          <p:cNvSpPr>
            <a:spLocks noChangeArrowheads="1"/>
          </p:cNvSpPr>
          <p:nvPr/>
        </p:nvSpPr>
        <p:spPr bwMode="auto">
          <a:xfrm>
            <a:off x="4956572" y="3176588"/>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63" name="Rectangle à coins arrondis 62"/>
          <p:cNvSpPr>
            <a:spLocks noChangeArrowheads="1"/>
          </p:cNvSpPr>
          <p:nvPr/>
        </p:nvSpPr>
        <p:spPr bwMode="auto">
          <a:xfrm>
            <a:off x="5248275" y="3159919"/>
            <a:ext cx="809625"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64" name="Rectangle à coins arrondis 63"/>
          <p:cNvSpPr>
            <a:spLocks noChangeArrowheads="1"/>
          </p:cNvSpPr>
          <p:nvPr/>
        </p:nvSpPr>
        <p:spPr bwMode="auto">
          <a:xfrm>
            <a:off x="1529403" y="3184624"/>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strike="sngStrike" dirty="0">
                <a:solidFill>
                  <a:srgbClr val="FFFF00"/>
                </a:solidFill>
              </a:rPr>
              <a:t>Licence « E </a:t>
            </a:r>
            <a:r>
              <a:rPr lang="fr-FR" altLang="fr-FR" sz="975" b="1" dirty="0">
                <a:solidFill>
                  <a:srgbClr val="FFFF00"/>
                </a:solidFill>
              </a:rPr>
              <a:t>»</a:t>
            </a:r>
          </a:p>
        </p:txBody>
      </p:sp>
      <p:sp>
        <p:nvSpPr>
          <p:cNvPr id="33818" name="ZoneTexte 64"/>
          <p:cNvSpPr txBox="1">
            <a:spLocks noChangeArrowheads="1"/>
          </p:cNvSpPr>
          <p:nvPr/>
        </p:nvSpPr>
        <p:spPr bwMode="auto">
          <a:xfrm>
            <a:off x="3059906" y="3319463"/>
            <a:ext cx="145851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le </a:t>
            </a:r>
            <a:r>
              <a:rPr lang="fr-FR" altLang="fr-FR" sz="900" b="1" dirty="0" smtClean="0">
                <a:solidFill>
                  <a:srgbClr val="26338B"/>
                </a:solidFill>
              </a:rPr>
              <a:t>31 </a:t>
            </a:r>
            <a:r>
              <a:rPr lang="fr-FR" altLang="fr-FR" sz="900" b="1" dirty="0">
                <a:solidFill>
                  <a:srgbClr val="26338B"/>
                </a:solidFill>
              </a:rPr>
              <a:t>mai</a:t>
            </a:r>
          </a:p>
        </p:txBody>
      </p:sp>
      <p:sp>
        <p:nvSpPr>
          <p:cNvPr id="67" name="Rectangle à coins arrondis 66"/>
          <p:cNvSpPr>
            <a:spLocks noChangeArrowheads="1"/>
          </p:cNvSpPr>
          <p:nvPr/>
        </p:nvSpPr>
        <p:spPr bwMode="auto">
          <a:xfrm>
            <a:off x="2905126" y="3545682"/>
            <a:ext cx="1916906" cy="189310"/>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69" name="Flèche droite 68"/>
          <p:cNvSpPr>
            <a:spLocks noChangeArrowheads="1"/>
          </p:cNvSpPr>
          <p:nvPr/>
        </p:nvSpPr>
        <p:spPr bwMode="auto">
          <a:xfrm>
            <a:off x="4962525" y="3564732"/>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70" name="Rectangle à coins arrondis 69"/>
          <p:cNvSpPr>
            <a:spLocks noChangeArrowheads="1"/>
          </p:cNvSpPr>
          <p:nvPr/>
        </p:nvSpPr>
        <p:spPr bwMode="auto">
          <a:xfrm>
            <a:off x="5254229" y="3534966"/>
            <a:ext cx="810815"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Accepte</a:t>
            </a:r>
          </a:p>
        </p:txBody>
      </p:sp>
      <p:sp>
        <p:nvSpPr>
          <p:cNvPr id="71" name="Rectangle à coins arrondis 70"/>
          <p:cNvSpPr>
            <a:spLocks noChangeArrowheads="1"/>
          </p:cNvSpPr>
          <p:nvPr/>
        </p:nvSpPr>
        <p:spPr bwMode="auto">
          <a:xfrm>
            <a:off x="1560910" y="3524250"/>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F »</a:t>
            </a:r>
          </a:p>
        </p:txBody>
      </p:sp>
      <p:sp>
        <p:nvSpPr>
          <p:cNvPr id="33823" name="ZoneTexte 71"/>
          <p:cNvSpPr txBox="1">
            <a:spLocks noChangeArrowheads="1"/>
          </p:cNvSpPr>
          <p:nvPr/>
        </p:nvSpPr>
        <p:spPr bwMode="auto">
          <a:xfrm>
            <a:off x="3067050" y="3696891"/>
            <a:ext cx="14573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Réponse avant </a:t>
            </a:r>
            <a:r>
              <a:rPr lang="fr-FR" altLang="fr-FR" sz="900" b="1" dirty="0" smtClean="0">
                <a:solidFill>
                  <a:srgbClr val="26338B"/>
                </a:solidFill>
              </a:rPr>
              <a:t>le 31mai</a:t>
            </a:r>
            <a:endParaRPr lang="fr-FR" altLang="fr-FR" sz="900" b="1" dirty="0">
              <a:solidFill>
                <a:srgbClr val="26338B"/>
              </a:solidFill>
            </a:endParaRPr>
          </a:p>
        </p:txBody>
      </p:sp>
      <p:sp>
        <p:nvSpPr>
          <p:cNvPr id="74" name="Rectangle à coins arrondis 73"/>
          <p:cNvSpPr>
            <a:spLocks noChangeArrowheads="1"/>
          </p:cNvSpPr>
          <p:nvPr/>
        </p:nvSpPr>
        <p:spPr bwMode="auto">
          <a:xfrm>
            <a:off x="2903935" y="3906441"/>
            <a:ext cx="1916906" cy="18811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76" name="Flèche droite 75"/>
          <p:cNvSpPr>
            <a:spLocks noChangeArrowheads="1"/>
          </p:cNvSpPr>
          <p:nvPr/>
        </p:nvSpPr>
        <p:spPr bwMode="auto">
          <a:xfrm>
            <a:off x="4956572" y="3913585"/>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77" name="Rectangle à coins arrondis 76"/>
          <p:cNvSpPr>
            <a:spLocks noChangeArrowheads="1"/>
          </p:cNvSpPr>
          <p:nvPr/>
        </p:nvSpPr>
        <p:spPr bwMode="auto">
          <a:xfrm>
            <a:off x="5248275" y="3890963"/>
            <a:ext cx="809625"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Maintient</a:t>
            </a:r>
          </a:p>
        </p:txBody>
      </p:sp>
      <p:sp>
        <p:nvSpPr>
          <p:cNvPr id="78" name="Rectangle à coins arrondis 77"/>
          <p:cNvSpPr>
            <a:spLocks noChangeArrowheads="1"/>
          </p:cNvSpPr>
          <p:nvPr/>
        </p:nvSpPr>
        <p:spPr bwMode="auto">
          <a:xfrm>
            <a:off x="1554957" y="3873104"/>
            <a:ext cx="864394"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G »</a:t>
            </a:r>
          </a:p>
        </p:txBody>
      </p:sp>
      <p:sp>
        <p:nvSpPr>
          <p:cNvPr id="85" name="Rectangle à coins arrondis 84"/>
          <p:cNvSpPr>
            <a:spLocks noChangeArrowheads="1"/>
          </p:cNvSpPr>
          <p:nvPr/>
        </p:nvSpPr>
        <p:spPr bwMode="auto">
          <a:xfrm>
            <a:off x="1560910" y="4221957"/>
            <a:ext cx="864394"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strike="sngStrike" dirty="0">
                <a:solidFill>
                  <a:srgbClr val="FFFF00"/>
                </a:solidFill>
              </a:rPr>
              <a:t>CPGE « H »</a:t>
            </a:r>
          </a:p>
        </p:txBody>
      </p:sp>
      <p:sp>
        <p:nvSpPr>
          <p:cNvPr id="10" name="Accolade fermante 9"/>
          <p:cNvSpPr>
            <a:spLocks/>
          </p:cNvSpPr>
          <p:nvPr/>
        </p:nvSpPr>
        <p:spPr bwMode="auto">
          <a:xfrm>
            <a:off x="6261498" y="1858566"/>
            <a:ext cx="264319" cy="2349103"/>
          </a:xfrm>
          <a:prstGeom prst="rightBrace">
            <a:avLst>
              <a:gd name="adj1" fmla="val 8352"/>
              <a:gd name="adj2" fmla="val 50000"/>
            </a:avLst>
          </a:prstGeom>
          <a:noFill/>
          <a:ln w="15875">
            <a:solidFill>
              <a:srgbClr val="26338B"/>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p>
        </p:txBody>
      </p:sp>
      <p:sp>
        <p:nvSpPr>
          <p:cNvPr id="33830" name="ZoneTexte 22"/>
          <p:cNvSpPr txBox="1">
            <a:spLocks noChangeArrowheads="1"/>
          </p:cNvSpPr>
          <p:nvPr/>
        </p:nvSpPr>
        <p:spPr bwMode="auto">
          <a:xfrm>
            <a:off x="6644879" y="1768079"/>
            <a:ext cx="134897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Elle accepte la proposition d’admission en </a:t>
            </a:r>
            <a:r>
              <a:rPr lang="fr-FR" altLang="fr-FR" sz="900" b="1" dirty="0" smtClean="0">
                <a:solidFill>
                  <a:srgbClr val="26338B"/>
                </a:solidFill>
              </a:rPr>
              <a:t>BUT </a:t>
            </a:r>
            <a:r>
              <a:rPr lang="fr-FR" altLang="fr-FR" sz="900" b="1" dirty="0">
                <a:solidFill>
                  <a:srgbClr val="26338B"/>
                </a:solidFill>
              </a:rPr>
              <a:t>« F »</a:t>
            </a:r>
          </a:p>
          <a:p>
            <a:pPr eaLnBrk="1" hangingPunct="1">
              <a:spcBef>
                <a:spcPct val="0"/>
              </a:spcBef>
              <a:buFontTx/>
              <a:buNone/>
            </a:pPr>
            <a:endParaRPr lang="fr-FR" altLang="fr-FR" sz="900" b="1" dirty="0">
              <a:solidFill>
                <a:srgbClr val="26338B"/>
              </a:solidFill>
            </a:endParaRPr>
          </a:p>
          <a:p>
            <a:pPr eaLnBrk="1" hangingPunct="1">
              <a:spcBef>
                <a:spcPct val="0"/>
              </a:spcBef>
              <a:buFontTx/>
              <a:buNone/>
            </a:pPr>
            <a:r>
              <a:rPr lang="fr-FR" altLang="fr-FR" sz="900" b="1" dirty="0">
                <a:solidFill>
                  <a:srgbClr val="26338B"/>
                </a:solidFill>
              </a:rPr>
              <a:t>Elle maintient deux vœux en attente : </a:t>
            </a:r>
          </a:p>
          <a:p>
            <a:pPr eaLnBrk="1" hangingPunct="1">
              <a:spcBef>
                <a:spcPct val="0"/>
              </a:spcBef>
              <a:buFontTx/>
              <a:buNone/>
            </a:pPr>
            <a:r>
              <a:rPr lang="fr-FR" altLang="fr-FR" sz="900" b="1" dirty="0">
                <a:solidFill>
                  <a:srgbClr val="26338B"/>
                </a:solidFill>
              </a:rPr>
              <a:t>BTS « B » et DUT « G »</a:t>
            </a:r>
          </a:p>
          <a:p>
            <a:pPr eaLnBrk="1" hangingPunct="1">
              <a:spcBef>
                <a:spcPct val="0"/>
              </a:spcBef>
              <a:buFontTx/>
              <a:buNone/>
            </a:pPr>
            <a:endParaRPr lang="fr-FR" altLang="fr-FR" sz="900" dirty="0">
              <a:solidFill>
                <a:srgbClr val="26338B"/>
              </a:solidFill>
            </a:endParaRPr>
          </a:p>
          <a:p>
            <a:pPr eaLnBrk="1" hangingPunct="1">
              <a:spcBef>
                <a:spcPct val="0"/>
              </a:spcBef>
              <a:buFontTx/>
              <a:buNone/>
            </a:pPr>
            <a:r>
              <a:rPr lang="fr-FR" altLang="fr-FR" sz="900" dirty="0">
                <a:solidFill>
                  <a:srgbClr val="26338B"/>
                </a:solidFill>
              </a:rPr>
              <a:t>Elle choisit donc de renoncer aux trois autres propositions d’admission : </a:t>
            </a:r>
          </a:p>
          <a:p>
            <a:pPr eaLnBrk="1" hangingPunct="1">
              <a:spcBef>
                <a:spcPct val="0"/>
              </a:spcBef>
              <a:buFontTx/>
              <a:buNone/>
            </a:pPr>
            <a:r>
              <a:rPr lang="fr-FR" altLang="fr-FR" sz="900" dirty="0">
                <a:solidFill>
                  <a:srgbClr val="26338B"/>
                </a:solidFill>
              </a:rPr>
              <a:t>CPGE « A », Licence « C » et licence « E »</a:t>
            </a:r>
          </a:p>
          <a:p>
            <a:pPr eaLnBrk="1" hangingPunct="1">
              <a:spcBef>
                <a:spcPct val="0"/>
              </a:spcBef>
              <a:buFontTx/>
              <a:buNone/>
            </a:pPr>
            <a:endParaRPr lang="fr-FR" altLang="fr-FR" sz="900" dirty="0">
              <a:solidFill>
                <a:srgbClr val="26338B"/>
              </a:solidFill>
            </a:endParaRPr>
          </a:p>
          <a:p>
            <a:pPr eaLnBrk="1" hangingPunct="1">
              <a:spcBef>
                <a:spcPct val="0"/>
              </a:spcBef>
              <a:buFontTx/>
              <a:buNone/>
            </a:pPr>
            <a:r>
              <a:rPr lang="fr-FR" altLang="fr-FR" sz="900" dirty="0">
                <a:solidFill>
                  <a:srgbClr val="26338B"/>
                </a:solidFill>
              </a:rPr>
              <a:t>Elle choisit de renoncer à un vœu en attente : </a:t>
            </a:r>
          </a:p>
          <a:p>
            <a:pPr eaLnBrk="1" hangingPunct="1">
              <a:spcBef>
                <a:spcPct val="0"/>
              </a:spcBef>
              <a:buFontTx/>
              <a:buNone/>
            </a:pPr>
            <a:r>
              <a:rPr lang="fr-FR" altLang="fr-FR" sz="900" dirty="0">
                <a:solidFill>
                  <a:srgbClr val="26338B"/>
                </a:solidFill>
              </a:rPr>
              <a:t>CPGE « H »</a:t>
            </a:r>
          </a:p>
          <a:p>
            <a:pPr eaLnBrk="1" hangingPunct="1">
              <a:spcBef>
                <a:spcPct val="0"/>
              </a:spcBef>
              <a:buFontTx/>
              <a:buNone/>
            </a:pPr>
            <a:endParaRPr lang="fr-FR" altLang="fr-FR" sz="900" dirty="0">
              <a:solidFill>
                <a:srgbClr val="26338B"/>
              </a:solidFill>
            </a:endParaRPr>
          </a:p>
          <a:p>
            <a:pPr eaLnBrk="1" hangingPunct="1">
              <a:spcBef>
                <a:spcPct val="0"/>
              </a:spcBef>
              <a:buFontTx/>
              <a:buNone/>
            </a:pPr>
            <a:endParaRPr lang="fr-FR" altLang="fr-FR" sz="900" dirty="0">
              <a:solidFill>
                <a:srgbClr val="26338B"/>
              </a:solidFill>
            </a:endParaRPr>
          </a:p>
        </p:txBody>
      </p:sp>
      <p:sp>
        <p:nvSpPr>
          <p:cNvPr id="89" name="Rectangle à coins arrondis 88"/>
          <p:cNvSpPr>
            <a:spLocks noChangeArrowheads="1"/>
          </p:cNvSpPr>
          <p:nvPr/>
        </p:nvSpPr>
        <p:spPr bwMode="auto">
          <a:xfrm>
            <a:off x="2895601" y="4226719"/>
            <a:ext cx="1916906" cy="189310"/>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91" name="Flèche droite 90"/>
          <p:cNvSpPr>
            <a:spLocks noChangeArrowheads="1"/>
          </p:cNvSpPr>
          <p:nvPr/>
        </p:nvSpPr>
        <p:spPr bwMode="auto">
          <a:xfrm>
            <a:off x="4948238" y="4235054"/>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92" name="Rectangle à coins arrondis 91"/>
          <p:cNvSpPr>
            <a:spLocks noChangeArrowheads="1"/>
          </p:cNvSpPr>
          <p:nvPr/>
        </p:nvSpPr>
        <p:spPr bwMode="auto">
          <a:xfrm>
            <a:off x="5239941" y="4212432"/>
            <a:ext cx="809625"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79" name="Flèche droite 78"/>
          <p:cNvSpPr>
            <a:spLocks noChangeArrowheads="1"/>
          </p:cNvSpPr>
          <p:nvPr/>
        </p:nvSpPr>
        <p:spPr bwMode="auto">
          <a:xfrm>
            <a:off x="2602707" y="1752601"/>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1" name="Flèche droite 80"/>
          <p:cNvSpPr>
            <a:spLocks noChangeArrowheads="1"/>
          </p:cNvSpPr>
          <p:nvPr/>
        </p:nvSpPr>
        <p:spPr bwMode="auto">
          <a:xfrm>
            <a:off x="2594373" y="2481263"/>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2" name="Flèche droite 81"/>
          <p:cNvSpPr>
            <a:spLocks noChangeArrowheads="1"/>
          </p:cNvSpPr>
          <p:nvPr/>
        </p:nvSpPr>
        <p:spPr bwMode="auto">
          <a:xfrm>
            <a:off x="2607469" y="2132410"/>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3" name="Flèche droite 82"/>
          <p:cNvSpPr>
            <a:spLocks noChangeArrowheads="1"/>
          </p:cNvSpPr>
          <p:nvPr/>
        </p:nvSpPr>
        <p:spPr bwMode="auto">
          <a:xfrm>
            <a:off x="2591991" y="3198019"/>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4" name="Flèche droite 83"/>
          <p:cNvSpPr>
            <a:spLocks noChangeArrowheads="1"/>
          </p:cNvSpPr>
          <p:nvPr/>
        </p:nvSpPr>
        <p:spPr bwMode="auto">
          <a:xfrm>
            <a:off x="2583657" y="3557588"/>
            <a:ext cx="18931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6" name="Flèche droite 85"/>
          <p:cNvSpPr>
            <a:spLocks noChangeArrowheads="1"/>
          </p:cNvSpPr>
          <p:nvPr/>
        </p:nvSpPr>
        <p:spPr bwMode="auto">
          <a:xfrm>
            <a:off x="2591991" y="3899298"/>
            <a:ext cx="189309"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7" name="Flèche droite 86"/>
          <p:cNvSpPr>
            <a:spLocks noChangeArrowheads="1"/>
          </p:cNvSpPr>
          <p:nvPr/>
        </p:nvSpPr>
        <p:spPr bwMode="auto">
          <a:xfrm>
            <a:off x="2583657" y="4235054"/>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8" name="Rectangle à coins arrondis 87"/>
          <p:cNvSpPr>
            <a:spLocks noChangeArrowheads="1"/>
          </p:cNvSpPr>
          <p:nvPr/>
        </p:nvSpPr>
        <p:spPr bwMode="auto">
          <a:xfrm>
            <a:off x="2901554" y="2851547"/>
            <a:ext cx="1916906" cy="189309"/>
          </a:xfrm>
          <a:prstGeom prst="roundRect">
            <a:avLst>
              <a:gd name="adj" fmla="val 16667"/>
            </a:avLst>
          </a:prstGeom>
          <a:solidFill>
            <a:srgbClr val="D9D9D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NON</a:t>
            </a:r>
          </a:p>
        </p:txBody>
      </p:sp>
      <p:sp>
        <p:nvSpPr>
          <p:cNvPr id="94" name="Flèche droite 93"/>
          <p:cNvSpPr>
            <a:spLocks noChangeArrowheads="1"/>
          </p:cNvSpPr>
          <p:nvPr/>
        </p:nvSpPr>
        <p:spPr bwMode="auto">
          <a:xfrm>
            <a:off x="2594373" y="2865835"/>
            <a:ext cx="188119" cy="154781"/>
          </a:xfrm>
          <a:prstGeom prst="rightArrow">
            <a:avLst>
              <a:gd name="adj1" fmla="val 50000"/>
              <a:gd name="adj2" fmla="val 50000"/>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33843" name="ZoneTexte 94"/>
          <p:cNvSpPr txBox="1">
            <a:spLocks noChangeArrowheads="1"/>
          </p:cNvSpPr>
          <p:nvPr/>
        </p:nvSpPr>
        <p:spPr bwMode="auto">
          <a:xfrm>
            <a:off x="6636544" y="1453753"/>
            <a:ext cx="1295400"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a:solidFill>
                  <a:srgbClr val="26338B"/>
                </a:solidFill>
              </a:rPr>
              <a:t>La procédure continue</a:t>
            </a:r>
          </a:p>
        </p:txBody>
      </p:sp>
    </p:spTree>
    <p:extLst>
      <p:ext uri="{BB962C8B-B14F-4D97-AF65-F5344CB8AC3E}">
        <p14:creationId xmlns:p14="http://schemas.microsoft.com/office/powerpoint/2010/main" xmlns="" val="1574651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re 1"/>
          <p:cNvSpPr>
            <a:spLocks noGrp="1"/>
          </p:cNvSpPr>
          <p:nvPr>
            <p:ph type="title"/>
          </p:nvPr>
        </p:nvSpPr>
        <p:spPr>
          <a:xfrm>
            <a:off x="2454031" y="58341"/>
            <a:ext cx="4932607" cy="660797"/>
          </a:xfrm>
        </p:spPr>
        <p:txBody>
          <a:bodyPr/>
          <a:lstStyle/>
          <a:p>
            <a:pPr eaLnBrk="1" hangingPunct="1"/>
            <a:r>
              <a:rPr lang="fr-FR" altLang="fr-FR" b="1"/>
              <a:t>L’Exemple de Charlotte  </a:t>
            </a:r>
          </a:p>
        </p:txBody>
      </p:sp>
      <p:sp>
        <p:nvSpPr>
          <p:cNvPr id="33794" name="Espace réservé du texte 5"/>
          <p:cNvSpPr>
            <a:spLocks noGrp="1"/>
          </p:cNvSpPr>
          <p:nvPr>
            <p:ph type="body" sz="quarter" idx="13"/>
          </p:nvPr>
        </p:nvSpPr>
        <p:spPr>
          <a:xfrm>
            <a:off x="1241822" y="545307"/>
            <a:ext cx="6896100" cy="973932"/>
          </a:xfrm>
        </p:spPr>
        <p:txBody>
          <a:bodyPr/>
          <a:lstStyle/>
          <a:p>
            <a:pPr marL="0" indent="0" fontAlgn="base">
              <a:lnSpc>
                <a:spcPct val="80000"/>
              </a:lnSpc>
              <a:spcAft>
                <a:spcPct val="0"/>
              </a:spcAft>
              <a:buSzTx/>
              <a:buNone/>
            </a:pPr>
            <a:endParaRPr lang="fr-FR" altLang="fr-FR" sz="1650" dirty="0"/>
          </a:p>
          <a:p>
            <a:pPr marL="0" indent="0" fontAlgn="base">
              <a:lnSpc>
                <a:spcPct val="80000"/>
              </a:lnSpc>
              <a:spcAft>
                <a:spcPct val="0"/>
              </a:spcAft>
              <a:buSzTx/>
            </a:pPr>
            <a:r>
              <a:rPr lang="fr-FR" altLang="fr-FR" sz="1650" dirty="0"/>
              <a:t> </a:t>
            </a:r>
            <a:r>
              <a:rPr lang="fr-FR" altLang="fr-FR" sz="1600" dirty="0"/>
              <a:t>Le </a:t>
            </a:r>
            <a:r>
              <a:rPr lang="fr-FR" altLang="fr-FR" sz="1600" dirty="0" smtClean="0"/>
              <a:t>10 juin, </a:t>
            </a:r>
            <a:r>
              <a:rPr lang="fr-FR" altLang="fr-FR" sz="1600" dirty="0"/>
              <a:t>Charlotte reçoit une nouvelle proposition d’admission pour </a:t>
            </a:r>
          </a:p>
          <a:p>
            <a:pPr marL="0" indent="0" fontAlgn="base">
              <a:lnSpc>
                <a:spcPct val="80000"/>
              </a:lnSpc>
              <a:spcAft>
                <a:spcPct val="0"/>
              </a:spcAft>
              <a:buSzTx/>
              <a:buNone/>
            </a:pPr>
            <a:r>
              <a:rPr lang="fr-FR" altLang="fr-FR" sz="1600" dirty="0"/>
              <a:t>    le </a:t>
            </a:r>
            <a:r>
              <a:rPr lang="fr-FR" altLang="fr-FR" sz="1600" dirty="0" smtClean="0"/>
              <a:t>BUT </a:t>
            </a:r>
            <a:r>
              <a:rPr lang="fr-FR" altLang="fr-FR" sz="1600" dirty="0"/>
              <a:t>« G », vœu maintenu en attente :</a:t>
            </a:r>
          </a:p>
          <a:p>
            <a:pPr lvl="1" fontAlgn="base">
              <a:lnSpc>
                <a:spcPct val="80000"/>
              </a:lnSpc>
              <a:spcAft>
                <a:spcPct val="0"/>
              </a:spcAft>
            </a:pPr>
            <a:endParaRPr lang="fr-FR" altLang="fr-FR" sz="1600" dirty="0"/>
          </a:p>
        </p:txBody>
      </p:sp>
      <p:sp>
        <p:nvSpPr>
          <p:cNvPr id="33795" name="Espace réservé du numéro de diapositive 4"/>
          <p:cNvSpPr>
            <a:spLocks noGrp="1"/>
          </p:cNvSpPr>
          <p:nvPr>
            <p:ph type="sldNum" sz="quarter" idx="14"/>
          </p:nvPr>
        </p:nvSpPr>
        <p:spPr bwMode="auto">
          <a:xfrm>
            <a:off x="7242572" y="4629150"/>
            <a:ext cx="338138"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charset="0"/>
              </a:defRPr>
            </a:lvl1pPr>
            <a:lvl2pPr marL="557213" indent="-214313">
              <a:spcBef>
                <a:spcPct val="20000"/>
              </a:spcBef>
              <a:buFont typeface="Arial" charset="0"/>
              <a:buChar char="–"/>
              <a:defRPr sz="2100">
                <a:solidFill>
                  <a:schemeClr val="tx1"/>
                </a:solidFill>
                <a:latin typeface="Calibri" charset="0"/>
              </a:defRPr>
            </a:lvl2pPr>
            <a:lvl3pPr marL="857250" indent="-171450">
              <a:spcBef>
                <a:spcPct val="20000"/>
              </a:spcBef>
              <a:buFont typeface="Arial" charset="0"/>
              <a:buChar char="•"/>
              <a:defRPr sz="1800">
                <a:solidFill>
                  <a:schemeClr val="tx1"/>
                </a:solidFill>
                <a:latin typeface="Calibri" charset="0"/>
              </a:defRPr>
            </a:lvl3pPr>
            <a:lvl4pPr marL="1200150" indent="-171450">
              <a:spcBef>
                <a:spcPct val="20000"/>
              </a:spcBef>
              <a:buFont typeface="Arial" charset="0"/>
              <a:buChar char="–"/>
              <a:defRPr sz="1500">
                <a:solidFill>
                  <a:schemeClr val="tx1"/>
                </a:solidFill>
                <a:latin typeface="Calibri" charset="0"/>
              </a:defRPr>
            </a:lvl4pPr>
            <a:lvl5pPr marL="1543050" indent="-171450">
              <a:spcBef>
                <a:spcPct val="20000"/>
              </a:spcBef>
              <a:buFont typeface="Arial" charset="0"/>
              <a:buChar char="»"/>
              <a:defRPr sz="1500">
                <a:solidFill>
                  <a:schemeClr val="tx1"/>
                </a:solidFill>
                <a:latin typeface="Calibri" charset="0"/>
              </a:defRPr>
            </a:lvl5pPr>
            <a:lvl6pPr marL="1885950" indent="-171450" eaLnBrk="0" fontAlgn="base" hangingPunct="0">
              <a:spcBef>
                <a:spcPct val="20000"/>
              </a:spcBef>
              <a:spcAft>
                <a:spcPct val="0"/>
              </a:spcAft>
              <a:buFont typeface="Arial" charset="0"/>
              <a:buChar char="»"/>
              <a:defRPr sz="1500">
                <a:solidFill>
                  <a:schemeClr val="tx1"/>
                </a:solidFill>
                <a:latin typeface="Calibri" charset="0"/>
              </a:defRPr>
            </a:lvl6pPr>
            <a:lvl7pPr marL="2228850" indent="-171450" eaLnBrk="0" fontAlgn="base" hangingPunct="0">
              <a:spcBef>
                <a:spcPct val="20000"/>
              </a:spcBef>
              <a:spcAft>
                <a:spcPct val="0"/>
              </a:spcAft>
              <a:buFont typeface="Arial" charset="0"/>
              <a:buChar char="»"/>
              <a:defRPr sz="1500">
                <a:solidFill>
                  <a:schemeClr val="tx1"/>
                </a:solidFill>
                <a:latin typeface="Calibri" charset="0"/>
              </a:defRPr>
            </a:lvl7pPr>
            <a:lvl8pPr marL="2571750" indent="-171450" eaLnBrk="0" fontAlgn="base" hangingPunct="0">
              <a:spcBef>
                <a:spcPct val="20000"/>
              </a:spcBef>
              <a:spcAft>
                <a:spcPct val="0"/>
              </a:spcAft>
              <a:buFont typeface="Arial" charset="0"/>
              <a:buChar char="»"/>
              <a:defRPr sz="1500">
                <a:solidFill>
                  <a:schemeClr val="tx1"/>
                </a:solidFill>
                <a:latin typeface="Calibri" charset="0"/>
              </a:defRPr>
            </a:lvl8pPr>
            <a:lvl9pPr marL="2914650" indent="-171450" eaLnBrk="0" fontAlgn="base" hangingPunct="0">
              <a:spcBef>
                <a:spcPct val="20000"/>
              </a:spcBef>
              <a:spcAft>
                <a:spcPct val="0"/>
              </a:spcAft>
              <a:buFont typeface="Arial" charset="0"/>
              <a:buChar char="»"/>
              <a:defRPr sz="1500">
                <a:solidFill>
                  <a:schemeClr val="tx1"/>
                </a:solidFill>
                <a:latin typeface="Calibri" charset="0"/>
              </a:defRPr>
            </a:lvl9pPr>
          </a:lstStyle>
          <a:p>
            <a:pPr>
              <a:spcBef>
                <a:spcPct val="0"/>
              </a:spcBef>
              <a:buFontTx/>
              <a:buNone/>
            </a:pPr>
            <a:fld id="{AA6FEAF0-9628-684B-88E3-2AC664DF1627}" type="slidenum">
              <a:rPr lang="fr-FR" altLang="fr-FR" sz="750">
                <a:solidFill>
                  <a:srgbClr val="FFFFFF"/>
                </a:solidFill>
                <a:latin typeface="Arial" charset="0"/>
              </a:rPr>
              <a:pPr>
                <a:spcBef>
                  <a:spcPct val="0"/>
                </a:spcBef>
                <a:buFontTx/>
                <a:buNone/>
              </a:pPr>
              <a:t>55</a:t>
            </a:fld>
            <a:endParaRPr lang="fr-FR" altLang="fr-FR" sz="750">
              <a:solidFill>
                <a:srgbClr val="FFFFFF"/>
              </a:solidFill>
              <a:latin typeface="Arial" charset="0"/>
            </a:endParaRPr>
          </a:p>
        </p:txBody>
      </p:sp>
      <p:sp>
        <p:nvSpPr>
          <p:cNvPr id="12" name="Rectangle à coins arrondis 11"/>
          <p:cNvSpPr>
            <a:spLocks noChangeArrowheads="1"/>
          </p:cNvSpPr>
          <p:nvPr/>
        </p:nvSpPr>
        <p:spPr bwMode="auto">
          <a:xfrm>
            <a:off x="2141935" y="2022872"/>
            <a:ext cx="1754981" cy="18930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33797" name="ZoneTexte 33"/>
          <p:cNvSpPr txBox="1">
            <a:spLocks noChangeArrowheads="1"/>
          </p:cNvSpPr>
          <p:nvPr/>
        </p:nvSpPr>
        <p:spPr bwMode="auto">
          <a:xfrm>
            <a:off x="1181100" y="1622822"/>
            <a:ext cx="1646635"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a:solidFill>
                  <a:srgbClr val="26338B"/>
                </a:solidFill>
              </a:rPr>
              <a:t>Etat des vœux de Charlotte </a:t>
            </a:r>
            <a:r>
              <a:rPr lang="fr-FR" altLang="fr-FR" sz="975" b="1" dirty="0" smtClean="0">
                <a:solidFill>
                  <a:srgbClr val="26338B"/>
                </a:solidFill>
              </a:rPr>
              <a:t>au 27mai</a:t>
            </a:r>
            <a:endParaRPr lang="fr-FR" altLang="fr-FR" sz="975" b="1" dirty="0">
              <a:solidFill>
                <a:srgbClr val="26338B"/>
              </a:solidFill>
            </a:endParaRPr>
          </a:p>
        </p:txBody>
      </p:sp>
      <p:sp>
        <p:nvSpPr>
          <p:cNvPr id="36" name="Rectangle à coins arrondis 35"/>
          <p:cNvSpPr>
            <a:spLocks noChangeArrowheads="1"/>
          </p:cNvSpPr>
          <p:nvPr/>
        </p:nvSpPr>
        <p:spPr bwMode="auto">
          <a:xfrm>
            <a:off x="1214438" y="2006204"/>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a:solidFill>
                  <a:srgbClr val="26338B"/>
                </a:solidFill>
              </a:rPr>
              <a:t>BTS « B »</a:t>
            </a:r>
          </a:p>
        </p:txBody>
      </p:sp>
      <p:sp>
        <p:nvSpPr>
          <p:cNvPr id="67" name="Rectangle à coins arrondis 66"/>
          <p:cNvSpPr>
            <a:spLocks noChangeArrowheads="1"/>
          </p:cNvSpPr>
          <p:nvPr/>
        </p:nvSpPr>
        <p:spPr bwMode="auto">
          <a:xfrm>
            <a:off x="2132410" y="2408635"/>
            <a:ext cx="1754981"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71" name="Rectangle à coins arrondis 70"/>
          <p:cNvSpPr>
            <a:spLocks noChangeArrowheads="1"/>
          </p:cNvSpPr>
          <p:nvPr/>
        </p:nvSpPr>
        <p:spPr bwMode="auto">
          <a:xfrm>
            <a:off x="1218010" y="2397919"/>
            <a:ext cx="864394"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F »</a:t>
            </a:r>
          </a:p>
        </p:txBody>
      </p:sp>
      <p:sp>
        <p:nvSpPr>
          <p:cNvPr id="74" name="Rectangle à coins arrondis 73"/>
          <p:cNvSpPr>
            <a:spLocks noChangeArrowheads="1"/>
          </p:cNvSpPr>
          <p:nvPr/>
        </p:nvSpPr>
        <p:spPr bwMode="auto">
          <a:xfrm>
            <a:off x="2126457" y="2803923"/>
            <a:ext cx="1754981" cy="188119"/>
          </a:xfrm>
          <a:prstGeom prst="roundRect">
            <a:avLst>
              <a:gd name="adj" fmla="val 16667"/>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En attente d’une place</a:t>
            </a:r>
          </a:p>
        </p:txBody>
      </p:sp>
      <p:sp>
        <p:nvSpPr>
          <p:cNvPr id="76" name="Flèche droite 75"/>
          <p:cNvSpPr>
            <a:spLocks noChangeArrowheads="1"/>
          </p:cNvSpPr>
          <p:nvPr/>
        </p:nvSpPr>
        <p:spPr bwMode="auto">
          <a:xfrm>
            <a:off x="4030266" y="2818210"/>
            <a:ext cx="161925" cy="154781"/>
          </a:xfrm>
          <a:prstGeom prst="rightArrow">
            <a:avLst>
              <a:gd name="adj1" fmla="val 50000"/>
              <a:gd name="adj2" fmla="val 50002"/>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78" name="Rectangle à coins arrondis 77"/>
          <p:cNvSpPr>
            <a:spLocks noChangeArrowheads="1"/>
          </p:cNvSpPr>
          <p:nvPr/>
        </p:nvSpPr>
        <p:spPr bwMode="auto">
          <a:xfrm>
            <a:off x="1212057" y="2793207"/>
            <a:ext cx="864394"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fr-FR" altLang="fr-FR" sz="975" b="1" dirty="0">
                <a:solidFill>
                  <a:srgbClr val="26338B"/>
                </a:solidFill>
              </a:rPr>
              <a:t>B</a:t>
            </a:r>
            <a:r>
              <a:rPr lang="fr-FR" altLang="fr-FR" sz="975" b="1" dirty="0" smtClean="0">
                <a:solidFill>
                  <a:srgbClr val="26338B"/>
                </a:solidFill>
              </a:rPr>
              <a:t>UT </a:t>
            </a:r>
            <a:r>
              <a:rPr lang="fr-FR" altLang="fr-FR" sz="975" b="1" dirty="0">
                <a:solidFill>
                  <a:srgbClr val="26338B"/>
                </a:solidFill>
              </a:rPr>
              <a:t>« G »</a:t>
            </a:r>
          </a:p>
        </p:txBody>
      </p:sp>
      <p:sp>
        <p:nvSpPr>
          <p:cNvPr id="81" name="Rectangle à coins arrondis 80"/>
          <p:cNvSpPr>
            <a:spLocks noChangeArrowheads="1"/>
          </p:cNvSpPr>
          <p:nvPr/>
        </p:nvSpPr>
        <p:spPr bwMode="auto">
          <a:xfrm>
            <a:off x="4273154" y="2787254"/>
            <a:ext cx="1754981" cy="189309"/>
          </a:xfrm>
          <a:prstGeom prst="roundRect">
            <a:avLst>
              <a:gd name="adj" fmla="val 16667"/>
            </a:avLst>
          </a:prstGeom>
          <a:solidFill>
            <a:srgbClr val="51BAA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prstClr val="white"/>
                </a:solidFill>
              </a:rPr>
              <a:t>OUI (proposition d’admission)</a:t>
            </a:r>
          </a:p>
        </p:txBody>
      </p:sp>
      <p:sp>
        <p:nvSpPr>
          <p:cNvPr id="82" name="Flèche droite 81"/>
          <p:cNvSpPr>
            <a:spLocks noChangeArrowheads="1"/>
          </p:cNvSpPr>
          <p:nvPr/>
        </p:nvSpPr>
        <p:spPr bwMode="auto">
          <a:xfrm>
            <a:off x="6128147" y="2815829"/>
            <a:ext cx="161925" cy="154781"/>
          </a:xfrm>
          <a:prstGeom prst="rightArrow">
            <a:avLst>
              <a:gd name="adj1" fmla="val 50000"/>
              <a:gd name="adj2" fmla="val 50002"/>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3" name="Rectangle à coins arrondis 82"/>
          <p:cNvSpPr>
            <a:spLocks noChangeArrowheads="1"/>
          </p:cNvSpPr>
          <p:nvPr/>
        </p:nvSpPr>
        <p:spPr bwMode="auto">
          <a:xfrm>
            <a:off x="6367463" y="2778919"/>
            <a:ext cx="620316" cy="189310"/>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Accepte</a:t>
            </a:r>
          </a:p>
        </p:txBody>
      </p:sp>
      <p:sp>
        <p:nvSpPr>
          <p:cNvPr id="86" name="Flèche droite 85"/>
          <p:cNvSpPr>
            <a:spLocks noChangeArrowheads="1"/>
          </p:cNvSpPr>
          <p:nvPr/>
        </p:nvSpPr>
        <p:spPr bwMode="auto">
          <a:xfrm>
            <a:off x="4030267" y="2431257"/>
            <a:ext cx="226814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88" name="Rectangle à coins arrondis 87"/>
          <p:cNvSpPr>
            <a:spLocks noChangeArrowheads="1"/>
          </p:cNvSpPr>
          <p:nvPr/>
        </p:nvSpPr>
        <p:spPr bwMode="auto">
          <a:xfrm>
            <a:off x="6371035" y="2427685"/>
            <a:ext cx="621506" cy="18930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94" name="Rectangle à coins arrondis 93"/>
          <p:cNvSpPr>
            <a:spLocks noChangeArrowheads="1"/>
          </p:cNvSpPr>
          <p:nvPr/>
        </p:nvSpPr>
        <p:spPr bwMode="auto">
          <a:xfrm>
            <a:off x="6375798" y="2031207"/>
            <a:ext cx="620315" cy="188119"/>
          </a:xfrm>
          <a:prstGeom prst="roundRect">
            <a:avLst>
              <a:gd name="adj" fmla="val 16667"/>
            </a:avLst>
          </a:prstGeom>
          <a:solidFill>
            <a:srgbClr val="F28E65"/>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defRPr/>
            </a:pPr>
            <a:r>
              <a:rPr lang="fr-FR" sz="975" b="1" dirty="0">
                <a:solidFill>
                  <a:srgbClr val="26338B"/>
                </a:solidFill>
              </a:rPr>
              <a:t>Renonce</a:t>
            </a:r>
          </a:p>
        </p:txBody>
      </p:sp>
      <p:sp>
        <p:nvSpPr>
          <p:cNvPr id="33810" name="ZoneTexte 6"/>
          <p:cNvSpPr txBox="1">
            <a:spLocks noChangeArrowheads="1"/>
          </p:cNvSpPr>
          <p:nvPr/>
        </p:nvSpPr>
        <p:spPr bwMode="auto">
          <a:xfrm>
            <a:off x="1994297" y="3289697"/>
            <a:ext cx="5428059"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Clr>
                <a:srgbClr val="26338B"/>
              </a:buClr>
            </a:pPr>
            <a:r>
              <a:rPr lang="fr-FR" altLang="fr-FR" sz="1200" dirty="0">
                <a:solidFill>
                  <a:srgbClr val="26338B"/>
                </a:solidFill>
              </a:rPr>
              <a:t>Charlotte accepte la proposition d’admission au </a:t>
            </a:r>
            <a:r>
              <a:rPr lang="fr-FR" altLang="fr-FR" sz="1200" dirty="0" smtClean="0">
                <a:solidFill>
                  <a:srgbClr val="26338B"/>
                </a:solidFill>
              </a:rPr>
              <a:t>BUT </a:t>
            </a:r>
            <a:r>
              <a:rPr lang="fr-FR" altLang="fr-FR" sz="1200" dirty="0">
                <a:solidFill>
                  <a:srgbClr val="26338B"/>
                </a:solidFill>
              </a:rPr>
              <a:t>« G ». </a:t>
            </a:r>
          </a:p>
          <a:p>
            <a:pPr eaLnBrk="1" hangingPunct="1">
              <a:spcBef>
                <a:spcPct val="0"/>
              </a:spcBef>
              <a:buClr>
                <a:srgbClr val="26338B"/>
              </a:buClr>
            </a:pPr>
            <a:endParaRPr lang="fr-FR" altLang="fr-FR" sz="1200" dirty="0">
              <a:solidFill>
                <a:srgbClr val="26338B"/>
              </a:solidFill>
            </a:endParaRPr>
          </a:p>
          <a:p>
            <a:pPr eaLnBrk="1" hangingPunct="1">
              <a:spcBef>
                <a:spcPct val="0"/>
              </a:spcBef>
              <a:buClr>
                <a:srgbClr val="26338B"/>
              </a:buClr>
            </a:pPr>
            <a:r>
              <a:rPr lang="fr-FR" altLang="fr-FR" sz="1200" dirty="0">
                <a:solidFill>
                  <a:srgbClr val="26338B"/>
                </a:solidFill>
              </a:rPr>
              <a:t>Elle renonce donc au </a:t>
            </a:r>
            <a:r>
              <a:rPr lang="fr-FR" altLang="fr-FR" sz="1200" dirty="0" smtClean="0">
                <a:solidFill>
                  <a:srgbClr val="26338B"/>
                </a:solidFill>
              </a:rPr>
              <a:t>BUT </a:t>
            </a:r>
            <a:r>
              <a:rPr lang="fr-FR" altLang="fr-FR" sz="1200" dirty="0">
                <a:solidFill>
                  <a:srgbClr val="26338B"/>
                </a:solidFill>
              </a:rPr>
              <a:t>« F » qu’elle avait précédemment accepté et renonce aussi à son vœu de BTS « B » en attente car il l’intéresse moins que le </a:t>
            </a:r>
            <a:r>
              <a:rPr lang="fr-FR" altLang="fr-FR" sz="1200" dirty="0" smtClean="0">
                <a:solidFill>
                  <a:srgbClr val="26338B"/>
                </a:solidFill>
              </a:rPr>
              <a:t>BUT </a:t>
            </a:r>
            <a:r>
              <a:rPr lang="fr-FR" altLang="fr-FR" sz="1200" dirty="0">
                <a:solidFill>
                  <a:srgbClr val="26338B"/>
                </a:solidFill>
              </a:rPr>
              <a:t>« G » qu’elle vient d’accepter.</a:t>
            </a:r>
          </a:p>
          <a:p>
            <a:pPr eaLnBrk="1" hangingPunct="1">
              <a:spcBef>
                <a:spcPct val="0"/>
              </a:spcBef>
              <a:buClr>
                <a:srgbClr val="26338B"/>
              </a:buClr>
              <a:buFontTx/>
              <a:buNone/>
            </a:pPr>
            <a:endParaRPr lang="fr-FR" altLang="fr-FR" sz="1200" dirty="0">
              <a:solidFill>
                <a:srgbClr val="26338B"/>
              </a:solidFill>
            </a:endParaRPr>
          </a:p>
          <a:p>
            <a:pPr eaLnBrk="1" hangingPunct="1">
              <a:spcBef>
                <a:spcPct val="0"/>
              </a:spcBef>
              <a:buClr>
                <a:srgbClr val="26338B"/>
              </a:buClr>
            </a:pPr>
            <a:r>
              <a:rPr lang="fr-FR" altLang="fr-FR" sz="1200" dirty="0">
                <a:solidFill>
                  <a:srgbClr val="26338B"/>
                </a:solidFill>
              </a:rPr>
              <a:t>Il ne lui reste plus qu’à s’inscrire administrativement au </a:t>
            </a:r>
            <a:r>
              <a:rPr lang="fr-FR" altLang="fr-FR" sz="1200" dirty="0" smtClean="0">
                <a:solidFill>
                  <a:srgbClr val="26338B"/>
                </a:solidFill>
              </a:rPr>
              <a:t>BUT </a:t>
            </a:r>
            <a:r>
              <a:rPr lang="fr-FR" altLang="fr-FR" sz="1200" dirty="0">
                <a:solidFill>
                  <a:srgbClr val="26338B"/>
                </a:solidFill>
              </a:rPr>
              <a:t>« G » une fois les résultats du bac connus.</a:t>
            </a:r>
          </a:p>
          <a:p>
            <a:pPr eaLnBrk="1" hangingPunct="1">
              <a:spcBef>
                <a:spcPct val="0"/>
              </a:spcBef>
              <a:buFontTx/>
              <a:buNone/>
            </a:pPr>
            <a:endParaRPr lang="fr-FR" altLang="fr-FR" sz="900" dirty="0"/>
          </a:p>
        </p:txBody>
      </p:sp>
      <p:sp>
        <p:nvSpPr>
          <p:cNvPr id="33811" name="ZoneTexte 43"/>
          <p:cNvSpPr txBox="1">
            <a:spLocks noChangeArrowheads="1"/>
          </p:cNvSpPr>
          <p:nvPr/>
        </p:nvSpPr>
        <p:spPr bwMode="auto">
          <a:xfrm>
            <a:off x="3960019" y="1629966"/>
            <a:ext cx="2051447"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a:solidFill>
                  <a:srgbClr val="26338B"/>
                </a:solidFill>
              </a:rPr>
              <a:t>Charlotte reçoit une nouvelle réponse le </a:t>
            </a:r>
            <a:r>
              <a:rPr lang="fr-FR" altLang="fr-FR" sz="975" b="1" dirty="0" smtClean="0">
                <a:solidFill>
                  <a:srgbClr val="26338B"/>
                </a:solidFill>
              </a:rPr>
              <a:t>10 juin</a:t>
            </a:r>
            <a:endParaRPr lang="fr-FR" altLang="fr-FR" sz="975" b="1" dirty="0">
              <a:solidFill>
                <a:srgbClr val="26338B"/>
              </a:solidFill>
            </a:endParaRPr>
          </a:p>
        </p:txBody>
      </p:sp>
      <p:sp>
        <p:nvSpPr>
          <p:cNvPr id="45" name="Flèche droite 44"/>
          <p:cNvSpPr>
            <a:spLocks noChangeArrowheads="1"/>
          </p:cNvSpPr>
          <p:nvPr/>
        </p:nvSpPr>
        <p:spPr bwMode="auto">
          <a:xfrm>
            <a:off x="4030267" y="2045494"/>
            <a:ext cx="2268140" cy="154781"/>
          </a:xfrm>
          <a:prstGeom prst="rightArrow">
            <a:avLst>
              <a:gd name="adj1" fmla="val 50000"/>
              <a:gd name="adj2" fmla="val 49999"/>
            </a:avLst>
          </a:prstGeom>
          <a:solidFill>
            <a:srgbClr val="26338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solidFill>
                <a:srgbClr val="FFFFFF"/>
              </a:solidFill>
            </a:endParaRPr>
          </a:p>
        </p:txBody>
      </p:sp>
      <p:sp>
        <p:nvSpPr>
          <p:cNvPr id="33813" name="ZoneTexte 45"/>
          <p:cNvSpPr txBox="1">
            <a:spLocks noChangeArrowheads="1"/>
          </p:cNvSpPr>
          <p:nvPr/>
        </p:nvSpPr>
        <p:spPr bwMode="auto">
          <a:xfrm>
            <a:off x="6286501" y="1639491"/>
            <a:ext cx="1403747"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75" b="1" dirty="0" smtClean="0">
                <a:solidFill>
                  <a:srgbClr val="26338B"/>
                </a:solidFill>
              </a:rPr>
              <a:t>10 juin: </a:t>
            </a:r>
            <a:r>
              <a:rPr lang="fr-FR" altLang="fr-FR" sz="975" b="1" dirty="0">
                <a:solidFill>
                  <a:srgbClr val="26338B"/>
                </a:solidFill>
              </a:rPr>
              <a:t>réponses de Charlotte</a:t>
            </a:r>
          </a:p>
        </p:txBody>
      </p:sp>
      <p:sp>
        <p:nvSpPr>
          <p:cNvPr id="47" name="Accolade fermante 46"/>
          <p:cNvSpPr>
            <a:spLocks/>
          </p:cNvSpPr>
          <p:nvPr/>
        </p:nvSpPr>
        <p:spPr bwMode="auto">
          <a:xfrm>
            <a:off x="7033023" y="2072879"/>
            <a:ext cx="216694" cy="864394"/>
          </a:xfrm>
          <a:prstGeom prst="rightBrace">
            <a:avLst>
              <a:gd name="adj1" fmla="val 8329"/>
              <a:gd name="adj2" fmla="val 50000"/>
            </a:avLst>
          </a:prstGeom>
          <a:noFill/>
          <a:ln w="15875">
            <a:solidFill>
              <a:srgbClr val="26338B"/>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fr-FR" altLang="fr-FR" sz="1350"/>
          </a:p>
        </p:txBody>
      </p:sp>
      <p:sp>
        <p:nvSpPr>
          <p:cNvPr id="33815" name="ZoneTexte 2"/>
          <p:cNvSpPr txBox="1">
            <a:spLocks noChangeArrowheads="1"/>
          </p:cNvSpPr>
          <p:nvPr/>
        </p:nvSpPr>
        <p:spPr bwMode="auto">
          <a:xfrm>
            <a:off x="7285435" y="2234804"/>
            <a:ext cx="701278"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fr-FR" altLang="fr-FR" sz="900" b="1" dirty="0">
                <a:solidFill>
                  <a:srgbClr val="26338B"/>
                </a:solidFill>
              </a:rPr>
              <a:t>Charlotte s’inscrit en </a:t>
            </a:r>
            <a:r>
              <a:rPr lang="fr-FR" altLang="fr-FR" sz="900" b="1" dirty="0" smtClean="0">
                <a:solidFill>
                  <a:srgbClr val="26338B"/>
                </a:solidFill>
              </a:rPr>
              <a:t>BUT </a:t>
            </a:r>
            <a:r>
              <a:rPr lang="fr-FR" altLang="fr-FR" sz="900" b="1" dirty="0">
                <a:solidFill>
                  <a:srgbClr val="26338B"/>
                </a:solidFill>
              </a:rPr>
              <a:t>« G »</a:t>
            </a:r>
          </a:p>
        </p:txBody>
      </p:sp>
    </p:spTree>
    <p:extLst>
      <p:ext uri="{BB962C8B-B14F-4D97-AF65-F5344CB8AC3E}">
        <p14:creationId xmlns:p14="http://schemas.microsoft.com/office/powerpoint/2010/main" xmlns="" val="17559331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56</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xmlns="" val="1084904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0"/>
            <a:ext cx="8784001" cy="944297"/>
          </a:xfrm>
        </p:spPr>
        <p:txBody>
          <a:bodyPr/>
          <a:lstStyle/>
          <a:p>
            <a:r>
              <a:rPr lang="fr-FR" sz="2400" dirty="0"/>
              <a:t>Comment répondre aux propositions d’admission ? (1/3</a:t>
            </a:r>
            <a:r>
              <a:rPr lang="fr-FR" sz="2400" dirty="0" smtClean="0"/>
              <a:t>)</a:t>
            </a:r>
            <a:br>
              <a:rPr lang="fr-FR" sz="2400" dirty="0" smtClean="0"/>
            </a:br>
            <a:r>
              <a:rPr lang="fr-FR" sz="2400" dirty="0" smtClean="0"/>
              <a:t>                     </a:t>
            </a:r>
            <a:r>
              <a:rPr lang="fr-FR" sz="1600" dirty="0" smtClean="0">
                <a:solidFill>
                  <a:srgbClr val="C00000"/>
                </a:solidFill>
              </a:rPr>
              <a:t>Répondre uniquement sur ordinateur </a:t>
            </a:r>
            <a:r>
              <a:rPr lang="fr-FR" sz="1600" dirty="0"/>
              <a:t/>
            </a:r>
            <a:br>
              <a:rPr lang="fr-FR" sz="1600" dirty="0"/>
            </a:br>
            <a:r>
              <a:rPr lang="fr-FR" sz="1600" dirty="0" smtClean="0"/>
              <a:t>             </a:t>
            </a:r>
            <a:r>
              <a:rPr lang="fr-FR" sz="1600" dirty="0" smtClean="0">
                <a:solidFill>
                  <a:srgbClr val="C00000"/>
                </a:solidFill>
              </a:rPr>
              <a:t>(</a:t>
            </a:r>
            <a:r>
              <a:rPr lang="fr-FR" sz="1600" dirty="0">
                <a:solidFill>
                  <a:srgbClr val="C00000"/>
                </a:solidFill>
              </a:rPr>
              <a:t>il y a eu des bugs l’an dernier avec tablettes et smartphones ! ) </a:t>
            </a:r>
            <a:r>
              <a:rPr lang="fr-FR" sz="1600" dirty="0"/>
              <a:t/>
            </a:r>
            <a:br>
              <a:rPr lang="fr-FR" sz="1600" dirty="0"/>
            </a:br>
            <a:endParaRPr lang="fr-FR" sz="1600" dirty="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57</a:t>
            </a:fld>
            <a:endParaRPr lang="fr-FR"/>
          </a:p>
        </p:txBody>
      </p:sp>
      <p:sp>
        <p:nvSpPr>
          <p:cNvPr id="4" name="Espace réservé du contenu 3"/>
          <p:cNvSpPr>
            <a:spLocks noGrp="1"/>
          </p:cNvSpPr>
          <p:nvPr>
            <p:ph sz="quarter" idx="14"/>
          </p:nvPr>
        </p:nvSpPr>
        <p:spPr>
          <a:xfrm>
            <a:off x="251520" y="1983782"/>
            <a:ext cx="8784002" cy="1380055"/>
          </a:xfrm>
        </p:spPr>
        <p:txBody>
          <a:bodyPr/>
          <a:lstStyle/>
          <a:p>
            <a:pPr lvl="0" defTabSz="457200">
              <a:spcBef>
                <a:spcPct val="20000"/>
              </a:spcBef>
              <a:spcAft>
                <a:spcPts val="0"/>
              </a:spcAft>
              <a:buClr>
                <a:srgbClr val="FF0000"/>
              </a:buClr>
              <a:buSzPct val="100000"/>
            </a:pPr>
            <a:r>
              <a:rPr lang="fr-FR" sz="1800" b="1" dirty="0"/>
              <a:t>Les délais à respecter </a:t>
            </a:r>
            <a:r>
              <a:rPr lang="fr-FR" sz="1800" b="1" dirty="0">
                <a:solidFill>
                  <a:srgbClr val="3D566E"/>
                </a:solidFill>
              </a:rPr>
              <a:t>pour accepter (ou refuser) une proposition d’admission :</a:t>
            </a:r>
            <a:endParaRPr lang="fr-FR" sz="1800" b="1" dirty="0">
              <a:solidFill>
                <a:srgbClr val="F28E65"/>
              </a:solidFill>
            </a:endParaRPr>
          </a:p>
          <a:p>
            <a:pPr marL="627063" lvl="1" indent="-169863" defTabSz="457200">
              <a:spcBef>
                <a:spcPct val="20000"/>
              </a:spcBef>
              <a:spcAft>
                <a:spcPts val="0"/>
              </a:spcAft>
              <a:buClr>
                <a:srgbClr val="ED7454"/>
              </a:buClr>
            </a:pPr>
            <a:r>
              <a:rPr lang="fr-FR" sz="1800" b="1" dirty="0">
                <a:solidFill>
                  <a:srgbClr val="ED7454"/>
                </a:solidFill>
              </a:rPr>
              <a:t>Propositions reçues le 27 mai 2021 </a:t>
            </a:r>
            <a:r>
              <a:rPr lang="fr-FR" sz="1800" b="1" dirty="0">
                <a:solidFill>
                  <a:srgbClr val="0C5076"/>
                </a:solidFill>
              </a:rPr>
              <a:t>:</a:t>
            </a:r>
            <a:r>
              <a:rPr lang="fr-FR" sz="1800" b="1" dirty="0">
                <a:solidFill>
                  <a:srgbClr val="ED7454"/>
                </a:solidFill>
              </a:rPr>
              <a:t> </a:t>
            </a:r>
            <a:r>
              <a:rPr lang="fr-FR" sz="1800" b="1" dirty="0">
                <a:solidFill>
                  <a:srgbClr val="3D566E"/>
                </a:solidFill>
              </a:rPr>
              <a:t>vous avez 5 jours pour répondre (J+4)</a:t>
            </a:r>
          </a:p>
          <a:p>
            <a:pPr marL="627063" lvl="1" indent="-169863" defTabSz="457200">
              <a:spcBef>
                <a:spcPct val="20000"/>
              </a:spcBef>
              <a:spcAft>
                <a:spcPts val="0"/>
              </a:spcAft>
              <a:buClr>
                <a:srgbClr val="ED7454"/>
              </a:buClr>
            </a:pPr>
            <a:r>
              <a:rPr lang="fr-FR" sz="1800" b="1" dirty="0">
                <a:solidFill>
                  <a:srgbClr val="ED7454"/>
                </a:solidFill>
              </a:rPr>
              <a:t>Propositions reçues à partir du 28 mai 2021 </a:t>
            </a:r>
            <a:r>
              <a:rPr lang="fr-FR" sz="1800" b="1" dirty="0">
                <a:solidFill>
                  <a:srgbClr val="3D566E"/>
                </a:solidFill>
              </a:rPr>
              <a:t>: vous avez 3 jours pour répondre (J+2)</a:t>
            </a:r>
            <a:endParaRPr lang="fr-FR" sz="1800" dirty="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dirty="0">
              <a:solidFill>
                <a:srgbClr val="3D566E"/>
              </a:solidFill>
              <a:latin typeface="Calibri"/>
            </a:endParaRPr>
          </a:p>
          <a:p>
            <a:endParaRPr lang="fr-FR" dirty="0"/>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xmlns="" val="1380543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Tree>
    <p:extLst>
      <p:ext uri="{BB962C8B-B14F-4D97-AF65-F5344CB8AC3E}">
        <p14:creationId xmlns:p14="http://schemas.microsoft.com/office/powerpoint/2010/main" xmlns="" val="13805435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xmlns="" val="205006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pPr algn="r"/>
              <a:t>02/02/2021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09453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Tree>
    <p:extLst>
      <p:ext uri="{BB962C8B-B14F-4D97-AF65-F5344CB8AC3E}">
        <p14:creationId xmlns:p14="http://schemas.microsoft.com/office/powerpoint/2010/main" xmlns="" val="32368913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61</a:t>
            </a:fld>
            <a:endParaRPr lang="fr-FR"/>
          </a:p>
        </p:txBody>
      </p:sp>
    </p:spTree>
    <p:extLst>
      <p:ext uri="{BB962C8B-B14F-4D97-AF65-F5344CB8AC3E}">
        <p14:creationId xmlns:p14="http://schemas.microsoft.com/office/powerpoint/2010/main" xmlns="" val="2072853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spTree>
    <p:extLst>
      <p:ext uri="{BB962C8B-B14F-4D97-AF65-F5344CB8AC3E}">
        <p14:creationId xmlns:p14="http://schemas.microsoft.com/office/powerpoint/2010/main" xmlns="" val="430257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xmlns="" val="33861874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AB97EF6-400F-4590-B161-1DB5B7631F41}"/>
              </a:ext>
            </a:extLst>
          </p:cNvPr>
          <p:cNvSpPr txBox="1">
            <a:spLocks noGrp="1"/>
          </p:cNvSpPr>
          <p:nvPr>
            <p:ph type="title" idx="4294967295"/>
          </p:nvPr>
        </p:nvSpPr>
        <p:spPr>
          <a:xfrm>
            <a:off x="379708" y="472698"/>
            <a:ext cx="8403932" cy="415222"/>
          </a:xfrm>
        </p:spPr>
        <p:txBody>
          <a:bodyPr/>
          <a:lstStyle/>
          <a:p>
            <a:pPr lvl="0"/>
            <a:r>
              <a:rPr lang="fr-FR" sz="2400" dirty="0">
                <a:solidFill>
                  <a:srgbClr val="C00000"/>
                </a:solidFill>
              </a:rPr>
              <a:t>Des services disponibles tout au long de la procédure</a:t>
            </a:r>
          </a:p>
        </p:txBody>
      </p:sp>
      <p:sp>
        <p:nvSpPr>
          <p:cNvPr id="3" name="Espace réservé du contenu 2">
            <a:extLst>
              <a:ext uri="{FF2B5EF4-FFF2-40B4-BE49-F238E27FC236}">
                <a16:creationId xmlns:a16="http://schemas.microsoft.com/office/drawing/2014/main" xmlns="" id="{DA34005F-8FF6-4B64-ACDD-8AF4D05E41F2}"/>
              </a:ext>
            </a:extLst>
          </p:cNvPr>
          <p:cNvSpPr txBox="1">
            <a:spLocks noGrp="1"/>
          </p:cNvSpPr>
          <p:nvPr>
            <p:ph type="body" idx="4294967295"/>
          </p:nvPr>
        </p:nvSpPr>
        <p:spPr>
          <a:xfrm>
            <a:off x="309966" y="945396"/>
            <a:ext cx="8456034" cy="3837563"/>
          </a:xfrm>
          <a:noFill/>
        </p:spPr>
        <p:txBody>
          <a:bodyPr/>
          <a:lstStyle/>
          <a:p>
            <a:pPr lvl="0">
              <a:spcBef>
                <a:spcPts val="360"/>
              </a:spcBef>
              <a:spcAft>
                <a:spcPts val="0"/>
              </a:spcAft>
              <a:buClr>
                <a:srgbClr val="FF0000"/>
              </a:buClr>
              <a:buSzPct val="100000"/>
              <a:buFont typeface="Lucida Grande"/>
              <a:buChar char="&gt;"/>
            </a:pPr>
            <a:r>
              <a:rPr lang="fr-FR" sz="1800" dirty="0"/>
              <a:t> </a:t>
            </a:r>
            <a:r>
              <a:rPr lang="fr-FR" sz="1800" dirty="0" smtClean="0"/>
              <a:t>La rubrique FOIRE AUX QUESTIONS ( FAQ ) en haut à droite de la page d’accueil  : </a:t>
            </a:r>
            <a:r>
              <a:rPr lang="fr-FR" sz="1800" dirty="0" smtClean="0">
                <a:solidFill>
                  <a:schemeClr val="tx2">
                    <a:lumMod val="60000"/>
                    <a:lumOff val="40000"/>
                  </a:schemeClr>
                </a:solidFill>
              </a:rPr>
              <a:t>INDISPENSABLE A LIRE !!! </a:t>
            </a:r>
          </a:p>
          <a:p>
            <a:pPr lvl="0">
              <a:spcBef>
                <a:spcPts val="360"/>
              </a:spcBef>
              <a:spcAft>
                <a:spcPts val="0"/>
              </a:spcAft>
              <a:buClr>
                <a:srgbClr val="FF0000"/>
              </a:buClr>
              <a:buSzPct val="100000"/>
              <a:buFont typeface="Lucida Grande"/>
              <a:buChar char="&gt;"/>
            </a:pPr>
            <a:endParaRPr lang="fr-FR" sz="1800" dirty="0">
              <a:solidFill>
                <a:schemeClr val="tx1"/>
              </a:solidFill>
            </a:endParaRPr>
          </a:p>
          <a:p>
            <a:pPr lvl="0">
              <a:spcBef>
                <a:spcPts val="360"/>
              </a:spcBef>
              <a:spcAft>
                <a:spcPts val="0"/>
              </a:spcAft>
              <a:buClr>
                <a:srgbClr val="FF0000"/>
              </a:buClr>
              <a:buSzPct val="100000"/>
              <a:buFont typeface="Lucida Grande"/>
              <a:buChar char="&gt;"/>
            </a:pPr>
            <a:r>
              <a:rPr lang="fr-FR" sz="1800" dirty="0" smtClean="0"/>
              <a:t>Le </a:t>
            </a:r>
            <a:r>
              <a:rPr lang="fr-FR" sz="1800" dirty="0"/>
              <a:t>numéro vert</a:t>
            </a:r>
            <a:r>
              <a:rPr lang="fr-FR" sz="1800" b="0" dirty="0"/>
              <a:t> : </a:t>
            </a:r>
            <a:r>
              <a:rPr lang="fr-FR" sz="1800" dirty="0"/>
              <a:t>0 800 400 070 </a:t>
            </a:r>
            <a:r>
              <a:rPr lang="fr-FR" sz="1800" b="0" dirty="0"/>
              <a:t>(Numéros spécifiques pour l’Outre-mer sur </a:t>
            </a:r>
            <a:r>
              <a:rPr lang="fr-FR" sz="1800" b="0" dirty="0" err="1"/>
              <a:t>Parcoursup.fr</a:t>
            </a:r>
            <a:r>
              <a:rPr lang="fr-FR" sz="1800" b="0" dirty="0"/>
              <a:t>)</a:t>
            </a:r>
          </a:p>
          <a:p>
            <a:pPr lvl="0">
              <a:spcBef>
                <a:spcPts val="360"/>
              </a:spcBef>
              <a:spcAft>
                <a:spcPts val="0"/>
              </a:spcAft>
              <a:buNone/>
            </a:pPr>
            <a:endParaRPr lang="fr-FR" sz="1800" b="0" dirty="0"/>
          </a:p>
          <a:p>
            <a:pPr lvl="0">
              <a:spcBef>
                <a:spcPts val="360"/>
              </a:spcBef>
              <a:spcAft>
                <a:spcPts val="0"/>
              </a:spcAft>
              <a:buClr>
                <a:srgbClr val="FF0000"/>
              </a:buClr>
              <a:buSzPct val="100000"/>
              <a:buFont typeface="Lucida Grande"/>
              <a:buChar char="&gt;"/>
            </a:pPr>
            <a:r>
              <a:rPr lang="fr-FR" sz="1800" b="0" dirty="0"/>
              <a:t> </a:t>
            </a:r>
            <a:r>
              <a:rPr lang="fr-FR" sz="1800" b="0" dirty="0" smtClean="0"/>
              <a:t>  </a:t>
            </a:r>
            <a:r>
              <a:rPr lang="fr-FR" sz="1800" dirty="0" smtClean="0">
                <a:solidFill>
                  <a:srgbClr val="FF0000"/>
                </a:solidFill>
              </a:rPr>
              <a:t>LA MESSAGERIE CONTACT </a:t>
            </a:r>
            <a:r>
              <a:rPr lang="fr-FR" sz="1800" b="0" dirty="0" smtClean="0"/>
              <a:t>depuis </a:t>
            </a:r>
            <a:r>
              <a:rPr lang="fr-FR" sz="1800" b="0" dirty="0"/>
              <a:t>le dossier </a:t>
            </a:r>
            <a:r>
              <a:rPr lang="fr-FR" sz="1800" b="0" dirty="0" smtClean="0"/>
              <a:t>candidat en haut à droite </a:t>
            </a:r>
            <a:r>
              <a:rPr lang="fr-FR" sz="1200" b="0" dirty="0" smtClean="0">
                <a:solidFill>
                  <a:schemeClr val="tx2">
                    <a:lumMod val="60000"/>
                    <a:lumOff val="40000"/>
                  </a:schemeClr>
                </a:solidFill>
              </a:rPr>
              <a:t>, en cas de bug ou si difficulté à entrer un vœu : vous êtes mis en contact par mail </a:t>
            </a:r>
            <a:r>
              <a:rPr lang="fr-FR" sz="1200" b="0" dirty="0" err="1" smtClean="0">
                <a:solidFill>
                  <a:schemeClr val="tx2">
                    <a:lumMod val="60000"/>
                    <a:lumOff val="40000"/>
                  </a:schemeClr>
                </a:solidFill>
              </a:rPr>
              <a:t>préformaté</a:t>
            </a:r>
            <a:r>
              <a:rPr lang="fr-FR" sz="1200" b="0" dirty="0" smtClean="0">
                <a:solidFill>
                  <a:schemeClr val="tx2">
                    <a:lumMod val="60000"/>
                    <a:lumOff val="40000"/>
                  </a:schemeClr>
                </a:solidFill>
              </a:rPr>
              <a:t> direct avec l’équipe du rectorat chargée de </a:t>
            </a:r>
            <a:r>
              <a:rPr lang="fr-FR" sz="1200" b="0" dirty="0" err="1" smtClean="0">
                <a:solidFill>
                  <a:schemeClr val="tx2">
                    <a:lumMod val="60000"/>
                    <a:lumOff val="40000"/>
                  </a:schemeClr>
                </a:solidFill>
              </a:rPr>
              <a:t>Parcoursup</a:t>
            </a:r>
            <a:r>
              <a:rPr lang="fr-FR" sz="1200" dirty="0" smtClean="0">
                <a:solidFill>
                  <a:schemeClr val="tx2">
                    <a:lumMod val="60000"/>
                    <a:lumOff val="40000"/>
                  </a:schemeClr>
                </a:solidFill>
              </a:rPr>
              <a:t>. Il suffit de donner son identifiant </a:t>
            </a:r>
            <a:r>
              <a:rPr lang="fr-FR" sz="1200" dirty="0" err="1" smtClean="0">
                <a:solidFill>
                  <a:schemeClr val="tx2">
                    <a:lumMod val="60000"/>
                    <a:lumOff val="40000"/>
                  </a:schemeClr>
                </a:solidFill>
              </a:rPr>
              <a:t>parcoursup</a:t>
            </a:r>
            <a:r>
              <a:rPr lang="fr-FR" sz="1200" dirty="0" smtClean="0">
                <a:solidFill>
                  <a:schemeClr val="tx2">
                    <a:lumMod val="60000"/>
                    <a:lumOff val="40000"/>
                  </a:schemeClr>
                </a:solidFill>
              </a:rPr>
              <a:t> et d’expliquer son problème en une phrase . Ensuite laissez faire l’équipe du rectorat qui fera la manip à votre place ! </a:t>
            </a:r>
            <a:endParaRPr lang="fr-FR" sz="1200" b="0" dirty="0">
              <a:solidFill>
                <a:schemeClr val="tx2">
                  <a:lumMod val="60000"/>
                  <a:lumOff val="40000"/>
                </a:schemeClr>
              </a:solidFill>
            </a:endParaRPr>
          </a:p>
          <a:p>
            <a:pPr lvl="0">
              <a:spcBef>
                <a:spcPts val="360"/>
              </a:spcBef>
              <a:spcAft>
                <a:spcPts val="0"/>
              </a:spcAft>
              <a:buNone/>
            </a:pPr>
            <a:endParaRPr lang="fr-FR" sz="1800" b="0" dirty="0"/>
          </a:p>
          <a:p>
            <a:pPr lvl="0">
              <a:spcBef>
                <a:spcPts val="360"/>
              </a:spcBef>
              <a:spcAft>
                <a:spcPts val="0"/>
              </a:spcAft>
              <a:buClr>
                <a:srgbClr val="FF0000"/>
              </a:buClr>
              <a:buSzPct val="100000"/>
              <a:buFont typeface="Lucida Grande"/>
              <a:buChar char="&gt;"/>
            </a:pPr>
            <a:r>
              <a:rPr lang="fr-FR" sz="1800" dirty="0"/>
              <a:t> </a:t>
            </a:r>
            <a:r>
              <a:rPr lang="fr-FR" sz="1600" dirty="0"/>
              <a:t>Les </a:t>
            </a:r>
            <a:r>
              <a:rPr lang="fr-FR" sz="1600" dirty="0" err="1" smtClean="0"/>
              <a:t>rréseaux</a:t>
            </a:r>
            <a:r>
              <a:rPr lang="fr-FR" sz="1600" dirty="0" smtClean="0"/>
              <a:t> </a:t>
            </a:r>
            <a:r>
              <a:rPr lang="fr-FR" sz="1600" dirty="0"/>
              <a:t>sociaux pour rester informé :</a:t>
            </a:r>
          </a:p>
          <a:p>
            <a:pPr lvl="0">
              <a:spcBef>
                <a:spcPts val="360"/>
              </a:spcBef>
              <a:spcAft>
                <a:spcPts val="0"/>
              </a:spcAft>
              <a:buNone/>
            </a:pPr>
            <a:r>
              <a:rPr lang="fr-FR" sz="1600" dirty="0"/>
              <a:t>		@</a:t>
            </a:r>
            <a:r>
              <a:rPr lang="fr-FR" sz="1600" dirty="0" err="1"/>
              <a:t>Parcoursup_info</a:t>
            </a:r>
            <a:endParaRPr lang="fr-FR" sz="1600" dirty="0"/>
          </a:p>
          <a:p>
            <a:pPr lvl="0">
              <a:spcBef>
                <a:spcPts val="360"/>
              </a:spcBef>
              <a:spcAft>
                <a:spcPts val="0"/>
              </a:spcAft>
              <a:buNone/>
            </a:pPr>
            <a:r>
              <a:rPr lang="fr-FR" sz="1600" dirty="0"/>
              <a:t>		@</a:t>
            </a:r>
            <a:r>
              <a:rPr lang="fr-FR" sz="1600" dirty="0" err="1"/>
              <a:t>Parcoursupinfo</a:t>
            </a:r>
            <a:endParaRPr lang="fr-FR" sz="1600" dirty="0"/>
          </a:p>
          <a:p>
            <a:pPr lvl="0">
              <a:spcAft>
                <a:spcPts val="499"/>
              </a:spcAft>
              <a:buNone/>
            </a:pPr>
            <a:endParaRPr lang="fr-FR" sz="1050" b="0" dirty="0"/>
          </a:p>
        </p:txBody>
      </p:sp>
      <p:pic>
        <p:nvPicPr>
          <p:cNvPr id="5" name="Picture 3">
            <a:extLst>
              <a:ext uri="{FF2B5EF4-FFF2-40B4-BE49-F238E27FC236}">
                <a16:creationId xmlns:a16="http://schemas.microsoft.com/office/drawing/2014/main" xmlns="" id="{F278160D-D5B2-48B8-AF7F-FEAA3DB91FFA}"/>
              </a:ext>
            </a:extLst>
          </p:cNvPr>
          <p:cNvPicPr>
            <a:picLocks noChangeAspect="1"/>
          </p:cNvPicPr>
          <p:nvPr/>
        </p:nvPicPr>
        <p:blipFill>
          <a:blip r:embed="rId3" cstate="print">
            <a:lum/>
            <a:alphaModFix/>
          </a:blip>
          <a:srcRect/>
          <a:stretch>
            <a:fillRect/>
          </a:stretch>
        </p:blipFill>
        <p:spPr>
          <a:xfrm>
            <a:off x="711199" y="4639139"/>
            <a:ext cx="381600" cy="287640"/>
          </a:xfrm>
          <a:prstGeom prst="rect">
            <a:avLst/>
          </a:prstGeom>
          <a:noFill/>
          <a:ln>
            <a:noFill/>
          </a:ln>
        </p:spPr>
      </p:pic>
      <p:pic>
        <p:nvPicPr>
          <p:cNvPr id="6" name="Picture 4">
            <a:extLst>
              <a:ext uri="{FF2B5EF4-FFF2-40B4-BE49-F238E27FC236}">
                <a16:creationId xmlns:a16="http://schemas.microsoft.com/office/drawing/2014/main" xmlns="" id="{7C07ADFB-DCD4-48E8-8DB4-FADE4F133218}"/>
              </a:ext>
            </a:extLst>
          </p:cNvPr>
          <p:cNvPicPr>
            <a:picLocks noChangeAspect="1"/>
          </p:cNvPicPr>
          <p:nvPr/>
        </p:nvPicPr>
        <p:blipFill>
          <a:blip r:embed="rId4" cstate="print">
            <a:lum/>
            <a:alphaModFix/>
          </a:blip>
          <a:srcRect/>
          <a:stretch>
            <a:fillRect/>
          </a:stretch>
        </p:blipFill>
        <p:spPr>
          <a:xfrm>
            <a:off x="711199" y="4114800"/>
            <a:ext cx="404079" cy="404079"/>
          </a:xfrm>
          <a:prstGeom prst="rect">
            <a:avLst/>
          </a:prstGeom>
          <a:noFill/>
          <a:ln>
            <a:noFill/>
          </a:ln>
        </p:spPr>
      </p:pic>
      <p:sp>
        <p:nvSpPr>
          <p:cNvPr id="7" name="Rectangle à coins arrondis 9">
            <a:extLst>
              <a:ext uri="{FF2B5EF4-FFF2-40B4-BE49-F238E27FC236}">
                <a16:creationId xmlns:a16="http://schemas.microsoft.com/office/drawing/2014/main" xmlns="" id="{6B6A7ECF-DD17-440D-91A5-3AE219F99A44}"/>
              </a:ext>
            </a:extLst>
          </p:cNvPr>
          <p:cNvSpPr/>
          <p:nvPr/>
        </p:nvSpPr>
        <p:spPr>
          <a:xfrm>
            <a:off x="5920354" y="0"/>
            <a:ext cx="2789694" cy="4726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1B9AA"/>
          </a:solidFill>
          <a:ln w="25560">
            <a:solidFill>
              <a:srgbClr val="51B9AA"/>
            </a:solidFill>
            <a:prstDash val="solid"/>
          </a:ln>
        </p:spPr>
        <p:txBody>
          <a:bodyPr vert="horz" wrap="square" lIns="90000" tIns="45000" rIns="90000" bIns="45000" anchor="ctr" anchorCtr="0" compatLnSpc="0">
            <a:noAutofit/>
          </a:bodyPr>
          <a:lstStyle/>
          <a:p>
            <a:pPr marL="0" marR="0" lvl="0" indent="0" algn="ctr" rtl="0" hangingPunct="1">
              <a:lnSpc>
                <a:spcPct val="100000"/>
              </a:lnSpc>
              <a:spcBef>
                <a:spcPts val="0"/>
              </a:spcBef>
              <a:spcAft>
                <a:spcPts val="0"/>
              </a:spcAft>
              <a:buNone/>
              <a:tabLst/>
            </a:pPr>
            <a:r>
              <a:rPr lang="fr-FR" sz="1400" b="1" i="0" u="none" strike="noStrike" kern="1200" spc="0">
                <a:ln>
                  <a:noFill/>
                </a:ln>
                <a:solidFill>
                  <a:srgbClr val="FFFFFF"/>
                </a:solidFill>
                <a:latin typeface="Arial" pitchFamily="18"/>
                <a:ea typeface="Microsoft YaHei" pitchFamily="2"/>
                <a:cs typeface="Mangal" pitchFamily="2"/>
              </a:rPr>
              <a:t>A partir du 20 janvier</a:t>
            </a:r>
          </a:p>
        </p:txBody>
      </p:sp>
    </p:spTree>
    <p:extLst>
      <p:ext uri="{BB962C8B-B14F-4D97-AF65-F5344CB8AC3E}">
        <p14:creationId xmlns:p14="http://schemas.microsoft.com/office/powerpoint/2010/main" xmlns="" val="1457129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571625" y="214312"/>
            <a:ext cx="6171010" cy="653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9pPr>
          </a:lstStyle>
          <a:p>
            <a:pPr eaLnBrk="1" hangingPunct="1">
              <a:spcBef>
                <a:spcPct val="0"/>
              </a:spcBef>
              <a:buFont typeface="Times New Roman" charset="0"/>
              <a:buNone/>
            </a:pPr>
            <a:endParaRPr lang="fr-FR" altLang="fr-FR" sz="1800" b="1" i="1">
              <a:solidFill>
                <a:srgbClr val="C00000"/>
              </a:solidFill>
              <a:latin typeface="Comic Sans MS" charset="0"/>
            </a:endParaRPr>
          </a:p>
        </p:txBody>
      </p:sp>
      <p:sp>
        <p:nvSpPr>
          <p:cNvPr id="35842" name="Text Box 2"/>
          <p:cNvSpPr txBox="1">
            <a:spLocks noChangeArrowheads="1"/>
          </p:cNvSpPr>
          <p:nvPr/>
        </p:nvSpPr>
        <p:spPr bwMode="auto">
          <a:xfrm>
            <a:off x="1223963" y="214313"/>
            <a:ext cx="6373416" cy="4679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22225">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charset="0"/>
              </a:defRPr>
            </a:lvl1pPr>
            <a:lvl2pPr marL="742950" indent="-28575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charset="0"/>
              </a:defRPr>
            </a:lvl2pPr>
            <a:lvl3pPr marL="1143000" indent="-2286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charset="0"/>
              </a:defRPr>
            </a:lvl3pPr>
            <a:lvl4pPr marL="1600200" indent="-2286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4pPr>
            <a:lvl5pPr marL="2057400" indent="-2286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charset="0"/>
              </a:defRPr>
            </a:lvl9pPr>
          </a:lstStyle>
          <a:p>
            <a:pPr algn="ctr">
              <a:lnSpc>
                <a:spcPct val="125000"/>
              </a:lnSpc>
              <a:spcBef>
                <a:spcPts val="450"/>
              </a:spcBef>
              <a:buNone/>
            </a:pPr>
            <a:r>
              <a:rPr lang="fr-FR" altLang="fr-FR" sz="1800" b="1" dirty="0"/>
              <a:t>	</a:t>
            </a:r>
          </a:p>
          <a:p>
            <a:pPr algn="ctr">
              <a:lnSpc>
                <a:spcPct val="125000"/>
              </a:lnSpc>
              <a:spcBef>
                <a:spcPts val="450"/>
              </a:spcBef>
              <a:buNone/>
            </a:pPr>
            <a:r>
              <a:rPr lang="fr-FR" altLang="fr-FR" sz="1800" b="1" u="sng" dirty="0">
                <a:solidFill>
                  <a:schemeClr val="tx2"/>
                </a:solidFill>
              </a:rPr>
              <a:t>- Au collège  H. Boucher: </a:t>
            </a:r>
          </a:p>
          <a:p>
            <a:pPr algn="ctr">
              <a:spcBef>
                <a:spcPts val="450"/>
              </a:spcBef>
              <a:buNone/>
            </a:pPr>
            <a:endParaRPr lang="fr-FR" altLang="fr-FR" sz="1800" b="1" dirty="0">
              <a:solidFill>
                <a:srgbClr val="C00000"/>
              </a:solidFill>
            </a:endParaRPr>
          </a:p>
          <a:p>
            <a:pPr algn="ctr">
              <a:spcBef>
                <a:spcPts val="450"/>
              </a:spcBef>
              <a:buFontTx/>
              <a:buChar char="-"/>
            </a:pPr>
            <a:r>
              <a:rPr lang="fr-FR" altLang="fr-FR" sz="1800" b="1" u="sng" dirty="0"/>
              <a:t> Au lycée</a:t>
            </a:r>
          </a:p>
          <a:p>
            <a:pPr algn="ctr">
              <a:spcBef>
                <a:spcPts val="450"/>
              </a:spcBef>
              <a:buNone/>
            </a:pPr>
            <a:r>
              <a:rPr lang="fr-FR" altLang="fr-FR" sz="1500" b="1" dirty="0" smtClean="0">
                <a:solidFill>
                  <a:srgbClr val="000000"/>
                </a:solidFill>
              </a:rPr>
              <a:t>le </a:t>
            </a:r>
            <a:r>
              <a:rPr lang="fr-FR" altLang="fr-FR" sz="1500" b="1" dirty="0">
                <a:solidFill>
                  <a:srgbClr val="000000"/>
                </a:solidFill>
              </a:rPr>
              <a:t>jeudi</a:t>
            </a:r>
          </a:p>
          <a:p>
            <a:pPr algn="ctr">
              <a:spcBef>
                <a:spcPts val="450"/>
              </a:spcBef>
              <a:buNone/>
            </a:pPr>
            <a:r>
              <a:rPr lang="fr-FR" altLang="fr-FR" sz="1500" b="1" dirty="0">
                <a:solidFill>
                  <a:srgbClr val="000000"/>
                </a:solidFill>
              </a:rPr>
              <a:t>Le </a:t>
            </a:r>
            <a:r>
              <a:rPr lang="fr-FR" altLang="fr-FR" sz="1500" b="1" dirty="0" smtClean="0">
                <a:solidFill>
                  <a:srgbClr val="000000"/>
                </a:solidFill>
              </a:rPr>
              <a:t>vendredi</a:t>
            </a:r>
            <a:endParaRPr lang="fr-FR" altLang="fr-FR" sz="1500" b="1" dirty="0">
              <a:solidFill>
                <a:srgbClr val="000000"/>
              </a:solidFill>
            </a:endParaRPr>
          </a:p>
          <a:p>
            <a:pPr algn="ctr">
              <a:lnSpc>
                <a:spcPct val="125000"/>
              </a:lnSpc>
              <a:spcBef>
                <a:spcPts val="450"/>
              </a:spcBef>
              <a:buNone/>
            </a:pPr>
            <a:r>
              <a:rPr lang="fr-FR" altLang="fr-FR" sz="1500" i="1" dirty="0">
                <a:solidFill>
                  <a:srgbClr val="CC0000"/>
                </a:solidFill>
              </a:rPr>
              <a:t>Prendre rendez-vous auprès du secrétariat des élèves </a:t>
            </a:r>
            <a:r>
              <a:rPr lang="fr-FR" altLang="fr-FR" sz="1500" b="1" i="1" dirty="0">
                <a:solidFill>
                  <a:srgbClr val="C00000"/>
                </a:solidFill>
              </a:rPr>
              <a:t>Mme Pinel</a:t>
            </a:r>
            <a:r>
              <a:rPr lang="fr-FR" altLang="fr-FR" sz="1500" b="1" i="1" dirty="0">
                <a:solidFill>
                  <a:srgbClr val="CC0000"/>
                </a:solidFill>
              </a:rPr>
              <a:t>	</a:t>
            </a:r>
          </a:p>
          <a:p>
            <a:pPr algn="ctr">
              <a:lnSpc>
                <a:spcPct val="125000"/>
              </a:lnSpc>
              <a:spcBef>
                <a:spcPts val="450"/>
              </a:spcBef>
              <a:buNone/>
            </a:pPr>
            <a:r>
              <a:rPr lang="fr-FR" altLang="fr-FR" sz="1500" b="1" dirty="0">
                <a:solidFill>
                  <a:schemeClr val="tx2"/>
                </a:solidFill>
              </a:rPr>
              <a:t> </a:t>
            </a:r>
            <a:r>
              <a:rPr lang="fr-FR" altLang="fr-FR" sz="1500" b="1" dirty="0"/>
              <a:t>- </a:t>
            </a:r>
            <a:r>
              <a:rPr lang="fr-FR" altLang="fr-FR" sz="1800" b="1" u="sng" dirty="0"/>
              <a:t>Au Centre d’Information et d’Orientation de Rambouillet</a:t>
            </a:r>
            <a:r>
              <a:rPr lang="fr-FR" altLang="fr-FR" sz="1500" dirty="0"/>
              <a:t> </a:t>
            </a:r>
          </a:p>
          <a:p>
            <a:pPr algn="ctr">
              <a:lnSpc>
                <a:spcPct val="125000"/>
              </a:lnSpc>
              <a:spcBef>
                <a:spcPts val="450"/>
              </a:spcBef>
              <a:buNone/>
            </a:pPr>
            <a:r>
              <a:rPr lang="fr-FR" altLang="fr-FR" sz="1500" b="1" dirty="0"/>
              <a:t>Le mercredi toute la journée</a:t>
            </a:r>
          </a:p>
          <a:p>
            <a:pPr algn="ctr">
              <a:lnSpc>
                <a:spcPct val="125000"/>
              </a:lnSpc>
              <a:spcBef>
                <a:spcPts val="450"/>
              </a:spcBef>
              <a:buNone/>
            </a:pPr>
            <a:r>
              <a:rPr lang="fr-FR" altLang="fr-FR" sz="1500" b="1" dirty="0" smtClean="0"/>
              <a:t>le samedi </a:t>
            </a:r>
            <a:r>
              <a:rPr lang="fr-FR" altLang="fr-FR" sz="1500" b="1" dirty="0"/>
              <a:t>matins (sur </a:t>
            </a:r>
            <a:r>
              <a:rPr lang="fr-FR" altLang="fr-FR" sz="1500" b="1" dirty="0" err="1"/>
              <a:t>RdV</a:t>
            </a:r>
            <a:r>
              <a:rPr lang="fr-FR" altLang="fr-FR" sz="1500" b="1" dirty="0"/>
              <a:t>)</a:t>
            </a:r>
          </a:p>
          <a:p>
            <a:pPr algn="ctr">
              <a:lnSpc>
                <a:spcPct val="125000"/>
              </a:lnSpc>
              <a:spcBef>
                <a:spcPts val="450"/>
              </a:spcBef>
              <a:buNone/>
            </a:pPr>
            <a:r>
              <a:rPr lang="fr-FR" altLang="fr-FR" sz="1500" b="1" dirty="0"/>
              <a:t>Vacances scolaires de février : </a:t>
            </a:r>
            <a:endParaRPr lang="fr-FR" altLang="fr-FR" sz="1500" b="1" dirty="0" smtClean="0"/>
          </a:p>
          <a:p>
            <a:pPr algn="ctr">
              <a:lnSpc>
                <a:spcPct val="125000"/>
              </a:lnSpc>
              <a:spcBef>
                <a:spcPts val="450"/>
              </a:spcBef>
              <a:buNone/>
            </a:pPr>
            <a:r>
              <a:rPr lang="fr-FR" altLang="fr-FR" sz="1500" b="1" dirty="0" smtClean="0">
                <a:solidFill>
                  <a:srgbClr val="0070C0"/>
                </a:solidFill>
              </a:rPr>
              <a:t>Mercredi 17 février , jeudi 18 , vendredi 19</a:t>
            </a:r>
            <a:endParaRPr lang="fr-FR" altLang="fr-FR" sz="1500" b="1" dirty="0">
              <a:solidFill>
                <a:srgbClr val="0070C0"/>
              </a:solidFill>
            </a:endParaRPr>
          </a:p>
          <a:p>
            <a:pPr algn="ctr">
              <a:lnSpc>
                <a:spcPct val="125000"/>
              </a:lnSpc>
              <a:spcBef>
                <a:spcPts val="450"/>
              </a:spcBef>
              <a:buNone/>
            </a:pPr>
            <a:endParaRPr lang="fr-FR" altLang="fr-FR" sz="1500" dirty="0">
              <a:solidFill>
                <a:srgbClr val="0070C0"/>
              </a:solidFill>
            </a:endParaRPr>
          </a:p>
          <a:p>
            <a:pPr algn="ctr">
              <a:lnSpc>
                <a:spcPct val="125000"/>
              </a:lnSpc>
              <a:spcBef>
                <a:spcPts val="450"/>
              </a:spcBef>
              <a:buNone/>
            </a:pPr>
            <a:endParaRPr lang="fr-FR" altLang="fr-FR" sz="1500" dirty="0">
              <a:solidFill>
                <a:srgbClr val="000000"/>
              </a:solidFill>
            </a:endParaRPr>
          </a:p>
          <a:p>
            <a:pPr algn="ctr">
              <a:lnSpc>
                <a:spcPct val="125000"/>
              </a:lnSpc>
              <a:spcBef>
                <a:spcPts val="450"/>
              </a:spcBef>
              <a:buNone/>
            </a:pPr>
            <a:endParaRPr lang="fr-FR" altLang="fr-FR" sz="1500" dirty="0">
              <a:solidFill>
                <a:srgbClr val="000000"/>
              </a:solidFill>
            </a:endParaRPr>
          </a:p>
          <a:p>
            <a:pPr algn="ctr">
              <a:lnSpc>
                <a:spcPct val="125000"/>
              </a:lnSpc>
              <a:spcBef>
                <a:spcPts val="450"/>
              </a:spcBef>
              <a:buNone/>
            </a:pPr>
            <a:endParaRPr lang="fr-FR" altLang="fr-FR" sz="1500" dirty="0">
              <a:solidFill>
                <a:srgbClr val="000000"/>
              </a:solidFill>
            </a:endParaRPr>
          </a:p>
        </p:txBody>
      </p:sp>
      <p:sp>
        <p:nvSpPr>
          <p:cNvPr id="2052" name="Text Box 1">
            <a:extLst>
              <a:ext uri="{FF2B5EF4-FFF2-40B4-BE49-F238E27FC236}"/>
            </a:extLst>
          </p:cNvPr>
          <p:cNvSpPr txBox="1">
            <a:spLocks noChangeArrowheads="1"/>
          </p:cNvSpPr>
          <p:nvPr/>
        </p:nvSpPr>
        <p:spPr bwMode="auto">
          <a:xfrm>
            <a:off x="1479352" y="214311"/>
            <a:ext cx="5862638" cy="960835"/>
          </a:xfrm>
          <a:prstGeom prst="rect">
            <a:avLst/>
          </a:prstGeom>
          <a:solidFill>
            <a:srgbClr val="92D050"/>
          </a:solidFill>
          <a:ln w="9360">
            <a:solidFill>
              <a:schemeClr val="tx2">
                <a:lumMod val="40000"/>
                <a:lumOff val="60000"/>
              </a:schemeClr>
            </a:solidFill>
            <a:miter lim="800000"/>
            <a:headEnd/>
            <a:tailEnd/>
          </a:ln>
        </p:spPr>
        <p:txBody>
          <a:bodyPr anchor="ct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9pPr>
          </a:lstStyle>
          <a:p>
            <a:pPr algn="ctr" eaLnBrk="1" hangingPunct="1">
              <a:spcBef>
                <a:spcPct val="0"/>
              </a:spcBef>
              <a:buFont typeface="Arial" charset="0"/>
              <a:buNone/>
            </a:pPr>
            <a:endParaRPr lang="fr-FR" altLang="fr-FR" sz="1800" b="1" dirty="0"/>
          </a:p>
          <a:p>
            <a:pPr algn="ctr" eaLnBrk="1" hangingPunct="1">
              <a:spcBef>
                <a:spcPct val="0"/>
              </a:spcBef>
              <a:buFont typeface="Arial" charset="0"/>
              <a:buNone/>
            </a:pPr>
            <a:r>
              <a:rPr lang="fr-FR" altLang="fr-FR" sz="1800" b="1" dirty="0"/>
              <a:t>Rendez-vous avec  </a:t>
            </a:r>
          </a:p>
          <a:p>
            <a:pPr algn="ctr" eaLnBrk="1" hangingPunct="1">
              <a:spcBef>
                <a:spcPct val="0"/>
              </a:spcBef>
              <a:buFont typeface="Arial" charset="0"/>
              <a:buNone/>
            </a:pPr>
            <a:r>
              <a:rPr lang="fr-FR" altLang="fr-FR" sz="1800" b="1" dirty="0"/>
              <a:t>les Psychologues de l’Education Nationale</a:t>
            </a:r>
          </a:p>
          <a:p>
            <a:pPr algn="ctr" eaLnBrk="1" hangingPunct="1">
              <a:spcBef>
                <a:spcPct val="0"/>
              </a:spcBef>
              <a:buFont typeface="Arial" charset="0"/>
              <a:buNone/>
            </a:pPr>
            <a:r>
              <a:rPr lang="fr-FR" altLang="fr-FR" sz="1800" b="1" dirty="0"/>
              <a:t>Mme </a:t>
            </a:r>
            <a:r>
              <a:rPr lang="fr-FR" altLang="fr-FR" sz="1800" b="1" dirty="0" err="1"/>
              <a:t>Tencé</a:t>
            </a:r>
            <a:r>
              <a:rPr lang="fr-FR" altLang="fr-FR" sz="1800" b="1" dirty="0"/>
              <a:t> et Madame </a:t>
            </a:r>
            <a:r>
              <a:rPr lang="fr-FR" altLang="fr-FR" sz="1800" b="1" dirty="0" err="1"/>
              <a:t>Penguilly</a:t>
            </a:r>
            <a:endParaRPr lang="fr-FR" altLang="fr-FR" sz="1800" b="1" dirty="0"/>
          </a:p>
          <a:p>
            <a:pPr algn="ctr" eaLnBrk="1" hangingPunct="1">
              <a:spcBef>
                <a:spcPct val="0"/>
              </a:spcBef>
              <a:buFont typeface="Arial" charset="0"/>
              <a:buNone/>
            </a:pPr>
            <a:endParaRPr lang="fr-FR" altLang="fr-FR" sz="2100" b="1" dirty="0"/>
          </a:p>
        </p:txBody>
      </p:sp>
    </p:spTree>
    <p:extLst>
      <p:ext uri="{BB962C8B-B14F-4D97-AF65-F5344CB8AC3E}">
        <p14:creationId xmlns:p14="http://schemas.microsoft.com/office/powerpoint/2010/main" xmlns="" val="57630823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extLst>
          </p:cNvPr>
          <p:cNvSpPr txBox="1">
            <a:spLocks noChangeArrowheads="1"/>
          </p:cNvSpPr>
          <p:nvPr/>
        </p:nvSpPr>
        <p:spPr bwMode="auto">
          <a:xfrm>
            <a:off x="1143000" y="241698"/>
            <a:ext cx="6858000" cy="926306"/>
          </a:xfrm>
          <a:prstGeom prst="rect">
            <a:avLst/>
          </a:prstGeom>
          <a:noFill/>
          <a:ln w="9525">
            <a:noFill/>
            <a:round/>
            <a:headEnd/>
            <a:tailEnd/>
          </a:ln>
          <a:effectLst/>
        </p:spPr>
        <p:txBody>
          <a:bodyPr anchor="ct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9pPr>
          </a:lstStyle>
          <a:p>
            <a:pPr algn="ctr" eaLnBrk="1" hangingPunct="1">
              <a:lnSpc>
                <a:spcPct val="95000"/>
              </a:lnSpc>
              <a:spcBef>
                <a:spcPct val="0"/>
              </a:spcBef>
              <a:buFontTx/>
              <a:buNone/>
            </a:pPr>
            <a:endParaRPr lang="en-GB" altLang="fr-FR" sz="2700" b="1">
              <a:solidFill>
                <a:srgbClr val="002060"/>
              </a:solidFill>
              <a:effectLst>
                <a:outerShdw blurRad="38100" dist="38100" dir="2700000" algn="tl">
                  <a:srgbClr val="000000"/>
                </a:outerShdw>
              </a:effectLst>
              <a:latin typeface="Arial" charset="0"/>
            </a:endParaRPr>
          </a:p>
        </p:txBody>
      </p:sp>
      <p:sp>
        <p:nvSpPr>
          <p:cNvPr id="35842" name="Text Box 2"/>
          <p:cNvSpPr txBox="1">
            <a:spLocks noChangeArrowheads="1"/>
          </p:cNvSpPr>
          <p:nvPr/>
        </p:nvSpPr>
        <p:spPr bwMode="auto">
          <a:xfrm>
            <a:off x="1385888" y="1006079"/>
            <a:ext cx="6372225" cy="4140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chemeClr val="tx1"/>
                </a:solidFill>
                <a:latin typeface="Calibri" charset="0"/>
              </a:defRPr>
            </a:lvl1pPr>
            <a:lvl2pPr marL="742950" indent="-285750">
              <a:spcBef>
                <a:spcPct val="2000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chemeClr val="tx1"/>
                </a:solidFill>
                <a:latin typeface="Calibri" charset="0"/>
              </a:defRPr>
            </a:lvl2pPr>
            <a:lvl3pPr marL="1143000" indent="-228600">
              <a:spcBef>
                <a:spcPct val="2000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tx1"/>
                </a:solidFill>
                <a:latin typeface="Calibri" charset="0"/>
              </a:defRPr>
            </a:lvl3pPr>
            <a:lvl4pPr marL="1600200" indent="-228600">
              <a:spcBef>
                <a:spcPct val="2000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4pPr>
            <a:lvl5pPr marL="2057400" indent="-228600">
              <a:spcBef>
                <a:spcPct val="2000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chemeClr val="tx1"/>
                </a:solidFill>
                <a:latin typeface="Calibri" charset="0"/>
              </a:defRPr>
            </a:lvl9pPr>
          </a:lstStyle>
          <a:p>
            <a:pPr algn="ctr">
              <a:lnSpc>
                <a:spcPct val="95000"/>
              </a:lnSpc>
              <a:spcBef>
                <a:spcPts val="600"/>
              </a:spcBef>
              <a:buNone/>
            </a:pPr>
            <a:r>
              <a:rPr lang="en-GB" altLang="fr-FR" sz="1800" b="1" dirty="0">
                <a:solidFill>
                  <a:srgbClr val="009900"/>
                </a:solidFill>
                <a:latin typeface="Comic Sans MS" charset="0"/>
              </a:rPr>
              <a:t> 	</a:t>
            </a:r>
            <a:r>
              <a:rPr lang="en-GB" altLang="fr-FR" sz="1800" b="1" dirty="0">
                <a:latin typeface="Arial" charset="0"/>
              </a:rPr>
              <a:t>7 rue de la </a:t>
            </a:r>
            <a:r>
              <a:rPr lang="en-GB" altLang="fr-FR" sz="1800" b="1" dirty="0" err="1">
                <a:latin typeface="Arial" charset="0"/>
              </a:rPr>
              <a:t>Louvière</a:t>
            </a:r>
            <a:r>
              <a:rPr lang="en-GB" altLang="fr-FR" sz="1800" b="1" dirty="0">
                <a:latin typeface="Arial" charset="0"/>
              </a:rPr>
              <a:t> </a:t>
            </a:r>
          </a:p>
          <a:p>
            <a:pPr algn="ctr">
              <a:lnSpc>
                <a:spcPct val="95000"/>
              </a:lnSpc>
              <a:spcBef>
                <a:spcPts val="600"/>
              </a:spcBef>
              <a:buNone/>
            </a:pPr>
            <a:r>
              <a:rPr lang="en-GB" altLang="fr-FR" sz="1800" b="1" dirty="0">
                <a:latin typeface="Arial" charset="0"/>
              </a:rPr>
              <a:t>	78120 </a:t>
            </a:r>
            <a:r>
              <a:rPr lang="en-GB" altLang="fr-FR" sz="1800" b="1" dirty="0" err="1">
                <a:latin typeface="Arial" charset="0"/>
              </a:rPr>
              <a:t>Rambouillet</a:t>
            </a:r>
            <a:r>
              <a:rPr lang="en-GB" altLang="fr-FR" sz="1800" b="1" dirty="0">
                <a:latin typeface="Arial" charset="0"/>
              </a:rPr>
              <a:t>  </a:t>
            </a:r>
          </a:p>
          <a:p>
            <a:pPr algn="ctr">
              <a:lnSpc>
                <a:spcPct val="95000"/>
              </a:lnSpc>
              <a:spcBef>
                <a:spcPts val="600"/>
              </a:spcBef>
              <a:buNone/>
            </a:pPr>
            <a:r>
              <a:rPr lang="en-GB" altLang="fr-FR" sz="1800" b="1" dirty="0">
                <a:latin typeface="Arial" charset="0"/>
              </a:rPr>
              <a:t>                            01 30 83 52 36   </a:t>
            </a:r>
            <a:r>
              <a:rPr lang="en-GB" altLang="fr-FR" sz="1800" b="1" dirty="0">
                <a:solidFill>
                  <a:srgbClr val="009900"/>
                </a:solidFill>
                <a:latin typeface="Comic Sans MS" charset="0"/>
              </a:rPr>
              <a:t>	</a:t>
            </a:r>
            <a:r>
              <a:rPr lang="en-GB" altLang="fr-FR" sz="1500" b="1" dirty="0"/>
              <a:t>         		</a:t>
            </a:r>
          </a:p>
          <a:p>
            <a:pPr eaLnBrk="1" hangingPunct="1">
              <a:spcBef>
                <a:spcPct val="0"/>
              </a:spcBef>
              <a:buClr>
                <a:srgbClr val="009900"/>
              </a:buClr>
              <a:buFont typeface="Times New Roman" charset="0"/>
              <a:buNone/>
            </a:pPr>
            <a:endParaRPr lang="fr-FR" altLang="fr-FR" sz="1500" b="1" dirty="0">
              <a:solidFill>
                <a:srgbClr val="FF0000"/>
              </a:solidFill>
            </a:endParaRPr>
          </a:p>
          <a:p>
            <a:pPr eaLnBrk="1" hangingPunct="1">
              <a:spcBef>
                <a:spcPct val="0"/>
              </a:spcBef>
              <a:buClr>
                <a:srgbClr val="009900"/>
              </a:buClr>
              <a:buFont typeface="Times New Roman" charset="0"/>
              <a:buNone/>
            </a:pPr>
            <a:endParaRPr lang="fr-FR" altLang="fr-FR" sz="1500" b="1" dirty="0">
              <a:solidFill>
                <a:srgbClr val="FF0000"/>
              </a:solidFill>
            </a:endParaRPr>
          </a:p>
          <a:p>
            <a:pPr eaLnBrk="1" hangingPunct="1">
              <a:spcBef>
                <a:spcPct val="0"/>
              </a:spcBef>
              <a:buClr>
                <a:srgbClr val="009900"/>
              </a:buClr>
              <a:buFont typeface="Times New Roman" charset="0"/>
              <a:buNone/>
            </a:pPr>
            <a:r>
              <a:rPr lang="fr-FR" altLang="fr-FR" sz="1500" b="1" dirty="0">
                <a:solidFill>
                  <a:srgbClr val="FF0000"/>
                </a:solidFill>
              </a:rPr>
              <a:t>Horaires pendant l’année scolaire</a:t>
            </a:r>
            <a:r>
              <a:rPr lang="fr-FR" altLang="fr-FR" sz="1500" dirty="0">
                <a:solidFill>
                  <a:srgbClr val="FF0000"/>
                </a:solidFill>
              </a:rPr>
              <a:t> :</a:t>
            </a:r>
            <a:endParaRPr lang="fr-FR" altLang="fr-FR" sz="1500" b="1" dirty="0">
              <a:solidFill>
                <a:srgbClr val="FF0000"/>
              </a:solidFill>
            </a:endParaRPr>
          </a:p>
          <a:p>
            <a:pPr eaLnBrk="1" hangingPunct="1">
              <a:spcBef>
                <a:spcPct val="0"/>
              </a:spcBef>
              <a:buFont typeface="Times New Roman" charset="0"/>
              <a:buNone/>
            </a:pPr>
            <a:r>
              <a:rPr lang="fr-FR" altLang="fr-FR" sz="1500" dirty="0"/>
              <a:t>D</a:t>
            </a:r>
            <a:r>
              <a:rPr lang="fr-FR" altLang="fr-FR" sz="1500" dirty="0">
                <a:solidFill>
                  <a:srgbClr val="000000"/>
                </a:solidFill>
              </a:rPr>
              <a:t>u lundi au vendredi de </a:t>
            </a:r>
            <a:r>
              <a:rPr lang="fr-FR" altLang="fr-FR" sz="1500" b="1" dirty="0">
                <a:solidFill>
                  <a:srgbClr val="000000"/>
                </a:solidFill>
              </a:rPr>
              <a:t>9h à 12h30</a:t>
            </a:r>
            <a:r>
              <a:rPr lang="fr-FR" altLang="fr-FR" sz="1500" dirty="0">
                <a:solidFill>
                  <a:srgbClr val="000000"/>
                </a:solidFill>
              </a:rPr>
              <a:t> et de </a:t>
            </a:r>
            <a:r>
              <a:rPr lang="fr-FR" altLang="fr-FR" sz="1500" b="1" dirty="0">
                <a:solidFill>
                  <a:srgbClr val="000000"/>
                </a:solidFill>
              </a:rPr>
              <a:t>13h30 à 17h</a:t>
            </a:r>
          </a:p>
          <a:p>
            <a:pPr eaLnBrk="1" hangingPunct="1">
              <a:spcBef>
                <a:spcPct val="0"/>
              </a:spcBef>
              <a:buFont typeface="Times New Roman" charset="0"/>
              <a:buNone/>
            </a:pPr>
            <a:r>
              <a:rPr lang="fr-FR" altLang="fr-FR" sz="1500" dirty="0"/>
              <a:t>L</a:t>
            </a:r>
            <a:r>
              <a:rPr lang="fr-FR" altLang="fr-FR" sz="1500" dirty="0">
                <a:solidFill>
                  <a:srgbClr val="000000"/>
                </a:solidFill>
              </a:rPr>
              <a:t>e samedi matin</a:t>
            </a:r>
            <a:r>
              <a:rPr lang="fr-FR" altLang="fr-FR" sz="1500" i="1" dirty="0">
                <a:solidFill>
                  <a:srgbClr val="000000"/>
                </a:solidFill>
              </a:rPr>
              <a:t> : </a:t>
            </a:r>
            <a:r>
              <a:rPr lang="fr-FR" altLang="fr-FR" sz="1500" dirty="0">
                <a:solidFill>
                  <a:srgbClr val="000000"/>
                </a:solidFill>
              </a:rPr>
              <a:t>9h à 12h </a:t>
            </a:r>
            <a:r>
              <a:rPr lang="fr-FR" altLang="fr-FR" sz="1500" u="sng" dirty="0">
                <a:solidFill>
                  <a:srgbClr val="CC0000"/>
                </a:solidFill>
              </a:rPr>
              <a:t>uniquement sur rendez-vous</a:t>
            </a:r>
          </a:p>
          <a:p>
            <a:pPr eaLnBrk="1" hangingPunct="1">
              <a:spcBef>
                <a:spcPct val="0"/>
              </a:spcBef>
              <a:buFont typeface="Times New Roman" charset="0"/>
              <a:buNone/>
            </a:pPr>
            <a:endParaRPr lang="fr-FR" altLang="fr-FR" sz="1500" u="sng" dirty="0">
              <a:solidFill>
                <a:srgbClr val="CC0000"/>
              </a:solidFill>
            </a:endParaRPr>
          </a:p>
          <a:p>
            <a:pPr eaLnBrk="1" hangingPunct="1">
              <a:spcBef>
                <a:spcPct val="0"/>
              </a:spcBef>
              <a:buFont typeface="Times New Roman" charset="0"/>
              <a:buNone/>
            </a:pPr>
            <a:endParaRPr lang="fr-FR" altLang="fr-FR" sz="1500" b="1" i="1" dirty="0">
              <a:solidFill>
                <a:srgbClr val="000000"/>
              </a:solidFill>
            </a:endParaRPr>
          </a:p>
          <a:p>
            <a:pPr eaLnBrk="1" hangingPunct="1">
              <a:spcBef>
                <a:spcPct val="0"/>
              </a:spcBef>
              <a:buClr>
                <a:srgbClr val="009900"/>
              </a:buClr>
              <a:buFont typeface="Times New Roman" charset="0"/>
              <a:buNone/>
            </a:pPr>
            <a:r>
              <a:rPr lang="fr-FR" altLang="fr-FR" sz="1500" b="1" dirty="0">
                <a:solidFill>
                  <a:srgbClr val="FF0000"/>
                </a:solidFill>
              </a:rPr>
              <a:t>Horaires pendant les vacances scolaires : </a:t>
            </a:r>
          </a:p>
          <a:p>
            <a:pPr eaLnBrk="1" hangingPunct="1">
              <a:spcBef>
                <a:spcPct val="0"/>
              </a:spcBef>
              <a:buFont typeface="Times New Roman" charset="0"/>
              <a:buNone/>
            </a:pPr>
            <a:r>
              <a:rPr lang="fr-FR" altLang="fr-FR" sz="1500" dirty="0">
                <a:solidFill>
                  <a:srgbClr val="000000"/>
                </a:solidFill>
              </a:rPr>
              <a:t>Mêmes horaires, fermé le samedi.</a:t>
            </a:r>
          </a:p>
          <a:p>
            <a:pPr eaLnBrk="1" hangingPunct="1">
              <a:spcBef>
                <a:spcPct val="0"/>
              </a:spcBef>
              <a:buFont typeface="Times New Roman" charset="0"/>
              <a:buNone/>
            </a:pPr>
            <a:endParaRPr lang="fr-FR" altLang="fr-FR" sz="1500" dirty="0">
              <a:solidFill>
                <a:srgbClr val="000000"/>
              </a:solidFill>
            </a:endParaRPr>
          </a:p>
        </p:txBody>
      </p:sp>
      <p:sp>
        <p:nvSpPr>
          <p:cNvPr id="35843" name="Text Box 1"/>
          <p:cNvSpPr txBox="1">
            <a:spLocks noChangeArrowheads="1"/>
          </p:cNvSpPr>
          <p:nvPr/>
        </p:nvSpPr>
        <p:spPr bwMode="auto">
          <a:xfrm>
            <a:off x="1587103" y="214313"/>
            <a:ext cx="5862638" cy="627460"/>
          </a:xfrm>
          <a:prstGeom prst="rect">
            <a:avLst/>
          </a:prstGeom>
          <a:solidFill>
            <a:srgbClr val="92D050"/>
          </a:solidFill>
          <a:ln w="9360">
            <a:solidFill>
              <a:schemeClr val="tx1"/>
            </a:solidFill>
            <a:miter lim="800000"/>
            <a:headEnd/>
            <a:tailEnd/>
          </a:ln>
        </p:spPr>
        <p:txBody>
          <a:bodyPr anchor="ct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defRPr>
            </a:lvl9pPr>
          </a:lstStyle>
          <a:p>
            <a:pPr algn="ctr" eaLnBrk="1" hangingPunct="1">
              <a:spcBef>
                <a:spcPct val="0"/>
              </a:spcBef>
              <a:buFont typeface="Arial" charset="0"/>
              <a:buNone/>
            </a:pPr>
            <a:r>
              <a:rPr lang="fr-FR" altLang="fr-FR" sz="2100" b="1"/>
              <a:t>Le Centre d’Information et d’Orientation</a:t>
            </a:r>
          </a:p>
        </p:txBody>
      </p:sp>
    </p:spTree>
    <p:extLst>
      <p:ext uri="{BB962C8B-B14F-4D97-AF65-F5344CB8AC3E}">
        <p14:creationId xmlns:p14="http://schemas.microsoft.com/office/powerpoint/2010/main" xmlns="" val="205350163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02/02/2021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xmlns=""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pPr algn="r"/>
              <a:t>02/02/2021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Quel accompagnement au lycée pour élaborer son 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a:t>
            </a:r>
            <a:r>
              <a:rPr lang="fr-FR" sz="1800" dirty="0" smtClean="0">
                <a:solidFill>
                  <a:srgbClr val="0C5076"/>
                </a:solidFill>
              </a:rPr>
              <a:t>(en présentiel ou en ligne) </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02/02/2021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6588224" y="123478"/>
            <a:ext cx="2448272" cy="400110"/>
          </a:xfrm>
          <a:prstGeom prst="rect">
            <a:avLst/>
          </a:prstGeom>
          <a:noFill/>
        </p:spPr>
        <p:txBody>
          <a:bodyPr wrap="square" rtlCol="0">
            <a:spAutoFit/>
          </a:bodyPr>
          <a:lstStyle/>
          <a:p>
            <a:r>
              <a:rPr lang="fr-FR" sz="1000">
                <a:solidFill>
                  <a:srgbClr val="0C5076"/>
                </a:solidFill>
              </a:rPr>
              <a:t>Etape 1 : Découverte des formations novembre 2020 &gt; janvier 2021</a:t>
            </a:r>
          </a:p>
        </p:txBody>
      </p:sp>
    </p:spTree>
    <p:extLst>
      <p:ext uri="{BB962C8B-B14F-4D97-AF65-F5344CB8AC3E}">
        <p14:creationId xmlns:p14="http://schemas.microsoft.com/office/powerpoint/2010/main" xmlns=""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918</TotalTime>
  <Words>4704</Words>
  <Application>Microsoft Macintosh PowerPoint</Application>
  <PresentationFormat>Affichage à l'écran (16:9)</PresentationFormat>
  <Paragraphs>731</Paragraphs>
  <Slides>66</Slides>
  <Notes>15</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OPÉRATEURS</vt:lpstr>
      <vt:lpstr>                                                         L A   P R O C E D U R E                   P A R C O U R S U P </vt:lpstr>
      <vt:lpstr>Diapositive 2</vt:lpstr>
      <vt:lpstr>Sommaire  </vt:lpstr>
      <vt:lpstr>5 conseils pour bien se préparer</vt:lpstr>
      <vt:lpstr>Les principes clés de Parcoursup 2021</vt:lpstr>
      <vt:lpstr>Diapositive 6</vt:lpstr>
      <vt:lpstr>  Etape 1 : découvrir les formations et élaborer son projet d’orientation</vt:lpstr>
      <vt:lpstr>Diapositive 8</vt:lpstr>
      <vt:lpstr>Quel accompagnement au lycée pour élaborer son projet d’orientation </vt:lpstr>
      <vt:lpstr>Les ressources pour préparer son projet d’orientation  </vt:lpstr>
      <vt:lpstr>Les formations accessibles sur Parcoursup</vt:lpstr>
      <vt:lpstr>Les nouvelles formations accessibles à la rentrée 2021</vt:lpstr>
      <vt:lpstr>Focus sur les formations en apprentissage  </vt:lpstr>
      <vt:lpstr>Rechercher des formations sur Parcoursup.fr </vt:lpstr>
      <vt:lpstr>Diapositive 15</vt:lpstr>
      <vt:lpstr>Diapositive 16</vt:lpstr>
      <vt:lpstr>Diapositive 17</vt:lpstr>
      <vt:lpstr>Consolider son projet d’orientation </vt:lpstr>
      <vt:lpstr>Une transparence garantie </vt:lpstr>
      <vt:lpstr>L’accompagnement des candidats en situation de handicap ou atteints d’un trouble de santé invalidant </vt:lpstr>
      <vt:lpstr>Diapositive 21</vt:lpstr>
      <vt:lpstr>Diapositive 22</vt:lpstr>
      <vt:lpstr>S’inscrire sur Parcoursup SUR ORDINATEUR UNIQUEMENT               (il y a eu des bugs l’an dernier avec tablettes et smartphones ! )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Diapositive 33</vt:lpstr>
      <vt:lpstr>Finaliser son dossier et confirmer vos vœux </vt:lpstr>
      <vt:lpstr>               LE PROJET DE FORMATION MOTIVE </vt:lpstr>
      <vt:lpstr>                COMMENT LE PREPARER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Dispositif d’accès des bacheliers professionnels en STS </vt:lpstr>
      <vt:lpstr>Récapitulatif des éléments transmis à chaque formation</vt:lpstr>
      <vt:lpstr>Diapositive 44</vt:lpstr>
      <vt:lpstr> L’examen des vœux par les formations</vt:lpstr>
      <vt:lpstr>La commission d’examen des vœux  </vt:lpstr>
      <vt:lpstr>Les principes de l’admission </vt:lpstr>
      <vt:lpstr>Parcoursup au service de l’égalité des chances      </vt:lpstr>
      <vt:lpstr>Etape 3 : consulter les réponses des formations et faire ses choix </vt:lpstr>
      <vt:lpstr>Diapositive 50</vt:lpstr>
      <vt:lpstr>La phase d’admission principale du 27 mai au 16 juillet 2021   </vt:lpstr>
      <vt:lpstr>Les réponses des formations et les choix des candidats  </vt:lpstr>
      <vt:lpstr>L’Exemple de Charlotte </vt:lpstr>
      <vt:lpstr>L’Exemple de Charlotte </vt:lpstr>
      <vt:lpstr>L’Exemple de Charlotte  </vt:lpstr>
      <vt:lpstr>Des alertes dès qu’un candidat reçoit une proposition d’admission </vt:lpstr>
      <vt:lpstr>Comment répondre aux propositions d’admission ? (1/3)                      Répondre uniquement sur ordinateur               (il y a eu des bugs l’an dernier avec tablettes et smartphones ! )  </vt:lpstr>
      <vt:lpstr>Comment répondre aux propositions d’admission ? (2/3)  </vt:lpstr>
      <vt:lpstr>Comment répondre aux propositions d’admission ? (3/3)  </vt:lpstr>
      <vt:lpstr>Le point d’étape obligatoire </vt:lpstr>
      <vt:lpstr>Les solutions pour les candidats qui n’ont pas reçu de proposition d’admission </vt:lpstr>
      <vt:lpstr>L’inscription administrative dans la formation choisie </vt:lpstr>
      <vt:lpstr>Demande de bourse et/ou de logement </vt:lpstr>
      <vt:lpstr>Des services disponibles tout au long de la procédure</vt:lpstr>
      <vt:lpstr>Diapositive 65</vt:lpstr>
      <vt:lpstr>Diapositive 66</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dominois</cp:lastModifiedBy>
  <cp:revision>26</cp:revision>
  <dcterms:created xsi:type="dcterms:W3CDTF">2020-10-27T08:44:50Z</dcterms:created>
  <dcterms:modified xsi:type="dcterms:W3CDTF">2021-02-02T10:13:57Z</dcterms:modified>
</cp:coreProperties>
</file>