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264" y="-5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C8DF7ED8-30CB-4064-8EFA-AA72BADC36F7}" type="datetimeFigureOut">
              <a:rPr lang="fr-FR" smtClean="0"/>
              <a:t>04/11/2018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4E1369B-4309-40AD-B0E8-1FEF24FF8F73}"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8DF7ED8-30CB-4064-8EFA-AA72BADC36F7}" type="datetimeFigureOut">
              <a:rPr lang="fr-FR" smtClean="0"/>
              <a:t>04/11/2018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4E1369B-4309-40AD-B0E8-1FEF24FF8F73}"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8DF7ED8-30CB-4064-8EFA-AA72BADC36F7}" type="datetimeFigureOut">
              <a:rPr lang="fr-FR" smtClean="0"/>
              <a:t>04/11/2018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4E1369B-4309-40AD-B0E8-1FEF24FF8F73}"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8DF7ED8-30CB-4064-8EFA-AA72BADC36F7}" type="datetimeFigureOut">
              <a:rPr lang="fr-FR" smtClean="0"/>
              <a:t>04/11/2018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4E1369B-4309-40AD-B0E8-1FEF24FF8F73}"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C8DF7ED8-30CB-4064-8EFA-AA72BADC36F7}" type="datetimeFigureOut">
              <a:rPr lang="fr-FR" smtClean="0"/>
              <a:t>04/11/2018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4E1369B-4309-40AD-B0E8-1FEF24FF8F73}"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8DF7ED8-30CB-4064-8EFA-AA72BADC36F7}" type="datetimeFigureOut">
              <a:rPr lang="fr-FR" smtClean="0"/>
              <a:t>04/11/2018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4E1369B-4309-40AD-B0E8-1FEF24FF8F73}"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8DF7ED8-30CB-4064-8EFA-AA72BADC36F7}" type="datetimeFigureOut">
              <a:rPr lang="fr-FR" smtClean="0"/>
              <a:t>04/11/2018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4E1369B-4309-40AD-B0E8-1FEF24FF8F73}"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C8DF7ED8-30CB-4064-8EFA-AA72BADC36F7}" type="datetimeFigureOut">
              <a:rPr lang="fr-FR" smtClean="0"/>
              <a:t>04/11/2018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4E1369B-4309-40AD-B0E8-1FEF24FF8F73}"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8DF7ED8-30CB-4064-8EFA-AA72BADC36F7}" type="datetimeFigureOut">
              <a:rPr lang="fr-FR" smtClean="0"/>
              <a:t>04/11/2018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4E1369B-4309-40AD-B0E8-1FEF24FF8F73}"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8DF7ED8-30CB-4064-8EFA-AA72BADC36F7}" type="datetimeFigureOut">
              <a:rPr lang="fr-FR" smtClean="0"/>
              <a:t>04/11/2018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4E1369B-4309-40AD-B0E8-1FEF24FF8F73}"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8DF7ED8-30CB-4064-8EFA-AA72BADC36F7}" type="datetimeFigureOut">
              <a:rPr lang="fr-FR" smtClean="0"/>
              <a:t>04/11/2018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4E1369B-4309-40AD-B0E8-1FEF24FF8F73}"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DF7ED8-30CB-4064-8EFA-AA72BADC36F7}" type="datetimeFigureOut">
              <a:rPr lang="fr-FR" smtClean="0"/>
              <a:t>04/11/2018</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E1369B-4309-40AD-B0E8-1FEF24FF8F73}"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260648"/>
            <a:ext cx="7772400" cy="1470025"/>
          </a:xfrm>
        </p:spPr>
        <p:txBody>
          <a:bodyPr>
            <a:normAutofit/>
          </a:bodyPr>
          <a:lstStyle/>
          <a:p>
            <a:r>
              <a:rPr lang="fr-FR" sz="6600" b="1" u="sng" dirty="0" smtClean="0">
                <a:solidFill>
                  <a:srgbClr val="FF0000"/>
                </a:solidFill>
              </a:rPr>
              <a:t>Les Samouraïs </a:t>
            </a:r>
            <a:endParaRPr lang="fr-FR" sz="6600" b="1" u="sng" dirty="0">
              <a:solidFill>
                <a:srgbClr val="FF0000"/>
              </a:solidFill>
            </a:endParaRPr>
          </a:p>
        </p:txBody>
      </p:sp>
      <p:sp>
        <p:nvSpPr>
          <p:cNvPr id="3" name="Sous-titre 2"/>
          <p:cNvSpPr>
            <a:spLocks noGrp="1"/>
          </p:cNvSpPr>
          <p:nvPr>
            <p:ph type="subTitle" idx="1"/>
          </p:nvPr>
        </p:nvSpPr>
        <p:spPr>
          <a:xfrm>
            <a:off x="1331640" y="1556792"/>
            <a:ext cx="6400800" cy="1752600"/>
          </a:xfrm>
        </p:spPr>
        <p:txBody>
          <a:bodyPr>
            <a:normAutofit/>
          </a:bodyPr>
          <a:lstStyle/>
          <a:p>
            <a:r>
              <a:rPr lang="fr-FR" sz="2000" dirty="0" smtClean="0"/>
              <a:t>Le samouraï, véritable figure emblématique de l’Histoire du Japon. Ces guerriers inspirent toujours force et respect.</a:t>
            </a:r>
            <a:endParaRPr lang="fr-FR" sz="2000" dirty="0"/>
          </a:p>
        </p:txBody>
      </p:sp>
      <p:pic>
        <p:nvPicPr>
          <p:cNvPr id="4" name="Image 3" descr="samourai.jpg"/>
          <p:cNvPicPr>
            <a:picLocks noChangeAspect="1"/>
          </p:cNvPicPr>
          <p:nvPr/>
        </p:nvPicPr>
        <p:blipFill>
          <a:blip r:embed="rId2" cstate="print"/>
          <a:stretch>
            <a:fillRect/>
          </a:stretch>
        </p:blipFill>
        <p:spPr>
          <a:xfrm>
            <a:off x="1475656" y="2492896"/>
            <a:ext cx="6370538" cy="3779495"/>
          </a:xfrm>
          <a:prstGeom prst="rect">
            <a:avLst/>
          </a:prstGeom>
        </p:spPr>
      </p:pic>
      <p:sp>
        <p:nvSpPr>
          <p:cNvPr id="6" name="ZoneTexte 5"/>
          <p:cNvSpPr txBox="1"/>
          <p:nvPr/>
        </p:nvSpPr>
        <p:spPr>
          <a:xfrm>
            <a:off x="2627784" y="6309320"/>
            <a:ext cx="4043864" cy="369332"/>
          </a:xfrm>
          <a:prstGeom prst="rect">
            <a:avLst/>
          </a:prstGeom>
          <a:noFill/>
        </p:spPr>
        <p:txBody>
          <a:bodyPr wrap="none" rtlCol="0">
            <a:spAutoFit/>
          </a:bodyPr>
          <a:lstStyle/>
          <a:p>
            <a:r>
              <a:rPr lang="fr-FR" dirty="0" smtClean="0"/>
              <a:t>Photo de samouraïs datant du XIXe siècle</a:t>
            </a:r>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u="sng" dirty="0" smtClean="0">
                <a:solidFill>
                  <a:srgbClr val="FF0000"/>
                </a:solidFill>
              </a:rPr>
              <a:t>Composition de l’armure </a:t>
            </a:r>
            <a:endParaRPr lang="fr-FR" b="1" u="sng" dirty="0">
              <a:solidFill>
                <a:srgbClr val="FF0000"/>
              </a:solidFill>
            </a:endParaRPr>
          </a:p>
        </p:txBody>
      </p:sp>
      <p:pic>
        <p:nvPicPr>
          <p:cNvPr id="4" name="Espace réservé du contenu 3" descr="armure samourai.jpg"/>
          <p:cNvPicPr>
            <a:picLocks noGrp="1" noChangeAspect="1"/>
          </p:cNvPicPr>
          <p:nvPr>
            <p:ph idx="1"/>
          </p:nvPr>
        </p:nvPicPr>
        <p:blipFill>
          <a:blip r:embed="rId2" cstate="print"/>
          <a:stretch>
            <a:fillRect/>
          </a:stretch>
        </p:blipFill>
        <p:spPr>
          <a:xfrm>
            <a:off x="2699792" y="1628800"/>
            <a:ext cx="3320696" cy="4659140"/>
          </a:xfrm>
        </p:spPr>
      </p:pic>
      <p:cxnSp>
        <p:nvCxnSpPr>
          <p:cNvPr id="8" name="Connecteur droit avec flèche 7"/>
          <p:cNvCxnSpPr/>
          <p:nvPr/>
        </p:nvCxnSpPr>
        <p:spPr>
          <a:xfrm>
            <a:off x="2123728" y="5229200"/>
            <a:ext cx="136815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flipH="1">
            <a:off x="4788024" y="6021288"/>
            <a:ext cx="165618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flipH="1">
            <a:off x="5220072" y="4869160"/>
            <a:ext cx="151216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a:off x="2339752" y="4437112"/>
            <a:ext cx="165618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flipH="1">
            <a:off x="4788024" y="4221088"/>
            <a:ext cx="158417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flipH="1">
            <a:off x="4860032" y="3933056"/>
            <a:ext cx="14401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a:off x="2267744" y="2852936"/>
            <a:ext cx="158417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a:off x="2411760" y="2420888"/>
            <a:ext cx="187220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flipH="1">
            <a:off x="4644008" y="2276872"/>
            <a:ext cx="1800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a:off x="2339752" y="1844824"/>
            <a:ext cx="187220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flipH="1">
            <a:off x="4499992" y="1916832"/>
            <a:ext cx="20162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ZoneTexte 28"/>
          <p:cNvSpPr txBox="1"/>
          <p:nvPr/>
        </p:nvSpPr>
        <p:spPr>
          <a:xfrm>
            <a:off x="6516216" y="2132856"/>
            <a:ext cx="1919308" cy="369332"/>
          </a:xfrm>
          <a:prstGeom prst="rect">
            <a:avLst/>
          </a:prstGeom>
          <a:noFill/>
        </p:spPr>
        <p:txBody>
          <a:bodyPr wrap="none" rtlCol="0">
            <a:spAutoFit/>
          </a:bodyPr>
          <a:lstStyle/>
          <a:p>
            <a:r>
              <a:rPr lang="fr-FR" dirty="0" err="1" smtClean="0"/>
              <a:t>Mabesashi</a:t>
            </a:r>
            <a:r>
              <a:rPr lang="fr-FR" dirty="0" smtClean="0"/>
              <a:t>/Visière</a:t>
            </a:r>
            <a:endParaRPr lang="fr-FR" dirty="0"/>
          </a:p>
        </p:txBody>
      </p:sp>
      <p:cxnSp>
        <p:nvCxnSpPr>
          <p:cNvPr id="34" name="Connecteur droit avec flèche 33"/>
          <p:cNvCxnSpPr/>
          <p:nvPr/>
        </p:nvCxnSpPr>
        <p:spPr>
          <a:xfrm flipH="1">
            <a:off x="4716016" y="2636912"/>
            <a:ext cx="151216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ZoneTexte 34"/>
          <p:cNvSpPr txBox="1"/>
          <p:nvPr/>
        </p:nvSpPr>
        <p:spPr>
          <a:xfrm>
            <a:off x="683568" y="1628800"/>
            <a:ext cx="1647118" cy="369332"/>
          </a:xfrm>
          <a:prstGeom prst="rect">
            <a:avLst/>
          </a:prstGeom>
          <a:noFill/>
        </p:spPr>
        <p:txBody>
          <a:bodyPr wrap="none" rtlCol="0">
            <a:spAutoFit/>
          </a:bodyPr>
          <a:lstStyle/>
          <a:p>
            <a:r>
              <a:rPr lang="fr-FR" dirty="0" smtClean="0"/>
              <a:t>Date/ornement</a:t>
            </a:r>
            <a:endParaRPr lang="fr-FR" dirty="0"/>
          </a:p>
        </p:txBody>
      </p:sp>
      <p:sp>
        <p:nvSpPr>
          <p:cNvPr id="36" name="ZoneTexte 35"/>
          <p:cNvSpPr txBox="1"/>
          <p:nvPr/>
        </p:nvSpPr>
        <p:spPr>
          <a:xfrm>
            <a:off x="6588224" y="1700808"/>
            <a:ext cx="2236703" cy="369332"/>
          </a:xfrm>
          <a:prstGeom prst="rect">
            <a:avLst/>
          </a:prstGeom>
          <a:noFill/>
        </p:spPr>
        <p:txBody>
          <a:bodyPr wrap="none" rtlCol="0">
            <a:spAutoFit/>
          </a:bodyPr>
          <a:lstStyle/>
          <a:p>
            <a:r>
              <a:rPr lang="fr-FR" dirty="0" err="1" smtClean="0"/>
              <a:t>Tehen</a:t>
            </a:r>
            <a:r>
              <a:rPr lang="fr-FR" dirty="0" smtClean="0"/>
              <a:t>/trou d’aération</a:t>
            </a:r>
            <a:endParaRPr lang="fr-FR" dirty="0"/>
          </a:p>
        </p:txBody>
      </p:sp>
      <p:sp>
        <p:nvSpPr>
          <p:cNvPr id="37" name="ZoneTexte 36"/>
          <p:cNvSpPr txBox="1"/>
          <p:nvPr/>
        </p:nvSpPr>
        <p:spPr>
          <a:xfrm>
            <a:off x="1403648" y="2204864"/>
            <a:ext cx="941283" cy="369332"/>
          </a:xfrm>
          <a:prstGeom prst="rect">
            <a:avLst/>
          </a:prstGeom>
          <a:noFill/>
        </p:spPr>
        <p:txBody>
          <a:bodyPr wrap="none" rtlCol="0">
            <a:spAutoFit/>
          </a:bodyPr>
          <a:lstStyle/>
          <a:p>
            <a:r>
              <a:rPr lang="fr-FR" dirty="0" smtClean="0"/>
              <a:t>Masque</a:t>
            </a:r>
            <a:endParaRPr lang="fr-FR" dirty="0"/>
          </a:p>
        </p:txBody>
      </p:sp>
      <p:sp>
        <p:nvSpPr>
          <p:cNvPr id="38" name="ZoneTexte 37"/>
          <p:cNvSpPr txBox="1"/>
          <p:nvPr/>
        </p:nvSpPr>
        <p:spPr>
          <a:xfrm>
            <a:off x="6228184" y="2492896"/>
            <a:ext cx="2276842" cy="369332"/>
          </a:xfrm>
          <a:prstGeom prst="rect">
            <a:avLst/>
          </a:prstGeom>
          <a:noFill/>
        </p:spPr>
        <p:txBody>
          <a:bodyPr wrap="none" rtlCol="0">
            <a:spAutoFit/>
          </a:bodyPr>
          <a:lstStyle/>
          <a:p>
            <a:r>
              <a:rPr lang="fr-FR" dirty="0" err="1" smtClean="0"/>
              <a:t>Shikoro</a:t>
            </a:r>
            <a:r>
              <a:rPr lang="fr-FR" dirty="0" smtClean="0"/>
              <a:t>/couvre-nuque</a:t>
            </a:r>
            <a:endParaRPr lang="fr-FR" dirty="0"/>
          </a:p>
        </p:txBody>
      </p:sp>
      <p:sp>
        <p:nvSpPr>
          <p:cNvPr id="39" name="ZoneTexte 38"/>
          <p:cNvSpPr txBox="1"/>
          <p:nvPr/>
        </p:nvSpPr>
        <p:spPr>
          <a:xfrm>
            <a:off x="683568" y="2636912"/>
            <a:ext cx="1671483" cy="369332"/>
          </a:xfrm>
          <a:prstGeom prst="rect">
            <a:avLst/>
          </a:prstGeom>
          <a:noFill/>
        </p:spPr>
        <p:txBody>
          <a:bodyPr wrap="none" rtlCol="0">
            <a:spAutoFit/>
          </a:bodyPr>
          <a:lstStyle/>
          <a:p>
            <a:r>
              <a:rPr lang="fr-FR" dirty="0" err="1" smtClean="0"/>
              <a:t>Sode</a:t>
            </a:r>
            <a:r>
              <a:rPr lang="fr-FR" dirty="0" smtClean="0"/>
              <a:t>/</a:t>
            </a:r>
            <a:r>
              <a:rPr lang="fr-FR" dirty="0" err="1" smtClean="0"/>
              <a:t>epaulière</a:t>
            </a:r>
            <a:endParaRPr lang="fr-FR" dirty="0"/>
          </a:p>
        </p:txBody>
      </p:sp>
      <p:sp>
        <p:nvSpPr>
          <p:cNvPr id="40" name="ZoneTexte 39"/>
          <p:cNvSpPr txBox="1"/>
          <p:nvPr/>
        </p:nvSpPr>
        <p:spPr>
          <a:xfrm>
            <a:off x="6372200" y="3717032"/>
            <a:ext cx="1453988" cy="369332"/>
          </a:xfrm>
          <a:prstGeom prst="rect">
            <a:avLst/>
          </a:prstGeom>
          <a:noFill/>
        </p:spPr>
        <p:txBody>
          <a:bodyPr wrap="none" rtlCol="0">
            <a:spAutoFit/>
          </a:bodyPr>
          <a:lstStyle/>
          <a:p>
            <a:r>
              <a:rPr lang="fr-FR" dirty="0" err="1" smtClean="0"/>
              <a:t>Kote</a:t>
            </a:r>
            <a:r>
              <a:rPr lang="fr-FR" dirty="0" smtClean="0"/>
              <a:t>/manche</a:t>
            </a:r>
            <a:endParaRPr lang="fr-FR" dirty="0"/>
          </a:p>
        </p:txBody>
      </p:sp>
      <p:sp>
        <p:nvSpPr>
          <p:cNvPr id="41" name="ZoneTexte 40"/>
          <p:cNvSpPr txBox="1"/>
          <p:nvPr/>
        </p:nvSpPr>
        <p:spPr>
          <a:xfrm>
            <a:off x="6444208" y="4005064"/>
            <a:ext cx="1568956" cy="369332"/>
          </a:xfrm>
          <a:prstGeom prst="rect">
            <a:avLst/>
          </a:prstGeom>
          <a:noFill/>
        </p:spPr>
        <p:txBody>
          <a:bodyPr wrap="none" rtlCol="0">
            <a:spAutoFit/>
          </a:bodyPr>
          <a:lstStyle/>
          <a:p>
            <a:r>
              <a:rPr lang="fr-FR" dirty="0" err="1" smtClean="0"/>
              <a:t>Tekko</a:t>
            </a:r>
            <a:r>
              <a:rPr lang="fr-FR" dirty="0" smtClean="0"/>
              <a:t>/gantelet</a:t>
            </a:r>
            <a:endParaRPr lang="fr-FR" dirty="0"/>
          </a:p>
        </p:txBody>
      </p:sp>
      <p:sp>
        <p:nvSpPr>
          <p:cNvPr id="42" name="ZoneTexte 41"/>
          <p:cNvSpPr txBox="1"/>
          <p:nvPr/>
        </p:nvSpPr>
        <p:spPr>
          <a:xfrm>
            <a:off x="827584" y="4221088"/>
            <a:ext cx="1471941" cy="369332"/>
          </a:xfrm>
          <a:prstGeom prst="rect">
            <a:avLst/>
          </a:prstGeom>
          <a:noFill/>
        </p:spPr>
        <p:txBody>
          <a:bodyPr wrap="none" rtlCol="0">
            <a:spAutoFit/>
          </a:bodyPr>
          <a:lstStyle/>
          <a:p>
            <a:r>
              <a:rPr lang="fr-FR" dirty="0" err="1" smtClean="0"/>
              <a:t>Kusazuri</a:t>
            </a:r>
            <a:r>
              <a:rPr lang="fr-FR" dirty="0" smtClean="0"/>
              <a:t>/jupe</a:t>
            </a:r>
            <a:endParaRPr lang="fr-FR" dirty="0"/>
          </a:p>
        </p:txBody>
      </p:sp>
      <p:sp>
        <p:nvSpPr>
          <p:cNvPr id="43" name="ZoneTexte 42"/>
          <p:cNvSpPr txBox="1"/>
          <p:nvPr/>
        </p:nvSpPr>
        <p:spPr>
          <a:xfrm>
            <a:off x="6732240" y="4653136"/>
            <a:ext cx="1905265" cy="369332"/>
          </a:xfrm>
          <a:prstGeom prst="rect">
            <a:avLst/>
          </a:prstGeom>
          <a:noFill/>
        </p:spPr>
        <p:txBody>
          <a:bodyPr wrap="none" rtlCol="0">
            <a:spAutoFit/>
          </a:bodyPr>
          <a:lstStyle/>
          <a:p>
            <a:r>
              <a:rPr lang="fr-FR" dirty="0" err="1" smtClean="0"/>
              <a:t>Haidate</a:t>
            </a:r>
            <a:r>
              <a:rPr lang="fr-FR" dirty="0" smtClean="0"/>
              <a:t>/sous-jupe</a:t>
            </a:r>
            <a:endParaRPr lang="fr-FR" dirty="0"/>
          </a:p>
        </p:txBody>
      </p:sp>
      <p:sp>
        <p:nvSpPr>
          <p:cNvPr id="44" name="ZoneTexte 43"/>
          <p:cNvSpPr txBox="1"/>
          <p:nvPr/>
        </p:nvSpPr>
        <p:spPr>
          <a:xfrm>
            <a:off x="251520" y="5085184"/>
            <a:ext cx="1869807" cy="369332"/>
          </a:xfrm>
          <a:prstGeom prst="rect">
            <a:avLst/>
          </a:prstGeom>
          <a:noFill/>
        </p:spPr>
        <p:txBody>
          <a:bodyPr wrap="none" rtlCol="0">
            <a:spAutoFit/>
          </a:bodyPr>
          <a:lstStyle/>
          <a:p>
            <a:r>
              <a:rPr lang="fr-FR" dirty="0" err="1" smtClean="0"/>
              <a:t>Suneate</a:t>
            </a:r>
            <a:r>
              <a:rPr lang="fr-FR" dirty="0" smtClean="0"/>
              <a:t>/jambière</a:t>
            </a:r>
            <a:endParaRPr lang="fr-FR" dirty="0"/>
          </a:p>
        </p:txBody>
      </p:sp>
      <p:sp>
        <p:nvSpPr>
          <p:cNvPr id="45" name="ZoneTexte 44"/>
          <p:cNvSpPr txBox="1"/>
          <p:nvPr/>
        </p:nvSpPr>
        <p:spPr>
          <a:xfrm>
            <a:off x="6516216" y="5805264"/>
            <a:ext cx="2226892" cy="369332"/>
          </a:xfrm>
          <a:prstGeom prst="rect">
            <a:avLst/>
          </a:prstGeom>
          <a:noFill/>
        </p:spPr>
        <p:txBody>
          <a:bodyPr wrap="none" rtlCol="0">
            <a:spAutoFit/>
          </a:bodyPr>
          <a:lstStyle/>
          <a:p>
            <a:r>
              <a:rPr lang="fr-FR" dirty="0" err="1" smtClean="0"/>
              <a:t>Kogake</a:t>
            </a:r>
            <a:r>
              <a:rPr lang="fr-FR" dirty="0" smtClean="0"/>
              <a:t>/protège pieds</a:t>
            </a:r>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u="sng" dirty="0" smtClean="0">
                <a:solidFill>
                  <a:srgbClr val="FF0000"/>
                </a:solidFill>
              </a:rPr>
              <a:t>Les origines Historiques </a:t>
            </a:r>
            <a:endParaRPr lang="fr-FR" b="1" u="sng" dirty="0">
              <a:solidFill>
                <a:srgbClr val="FF0000"/>
              </a:solidFill>
            </a:endParaRPr>
          </a:p>
        </p:txBody>
      </p:sp>
      <p:sp>
        <p:nvSpPr>
          <p:cNvPr id="3" name="Espace réservé du contenu 2"/>
          <p:cNvSpPr>
            <a:spLocks noGrp="1"/>
          </p:cNvSpPr>
          <p:nvPr>
            <p:ph idx="1"/>
          </p:nvPr>
        </p:nvSpPr>
        <p:spPr/>
        <p:txBody>
          <a:bodyPr numCol="2">
            <a:normAutofit/>
          </a:bodyPr>
          <a:lstStyle/>
          <a:p>
            <a:r>
              <a:rPr lang="fr-FR" sz="2200" dirty="0" smtClean="0"/>
              <a:t>Le mot « samouraï »est utiliser pour définir les guerriers de l’Histoire du Japon. En fait, les samouraïs sont apparus au début du XVIIe siècle sous le règne des Tokugawa appelé aussi ère Edo(puissante famille japonaise), ce sont des fonctionnaires portant des armes. Avant d’utiliser ce terme on parlait de « bushi »qui étaient des guerriers habitués à faire a guerre.</a:t>
            </a:r>
            <a:endParaRPr lang="fr-FR" sz="2200" dirty="0"/>
          </a:p>
        </p:txBody>
      </p:sp>
      <p:pic>
        <p:nvPicPr>
          <p:cNvPr id="4" name="Image 3" descr="Kimono_hakama_05.jpg"/>
          <p:cNvPicPr>
            <a:picLocks noChangeAspect="1"/>
          </p:cNvPicPr>
          <p:nvPr/>
        </p:nvPicPr>
        <p:blipFill>
          <a:blip r:embed="rId2" cstate="print"/>
          <a:stretch>
            <a:fillRect/>
          </a:stretch>
        </p:blipFill>
        <p:spPr>
          <a:xfrm>
            <a:off x="5292080" y="1700808"/>
            <a:ext cx="2232248" cy="4043928"/>
          </a:xfrm>
          <a:prstGeom prst="rect">
            <a:avLst/>
          </a:prstGeom>
        </p:spPr>
      </p:pic>
      <p:sp>
        <p:nvSpPr>
          <p:cNvPr id="5" name="ZoneTexte 4"/>
          <p:cNvSpPr txBox="1"/>
          <p:nvPr/>
        </p:nvSpPr>
        <p:spPr>
          <a:xfrm>
            <a:off x="5076056" y="5949280"/>
            <a:ext cx="2788520" cy="369332"/>
          </a:xfrm>
          <a:prstGeom prst="rect">
            <a:avLst/>
          </a:prstGeom>
          <a:noFill/>
        </p:spPr>
        <p:txBody>
          <a:bodyPr wrap="none" rtlCol="0">
            <a:spAutoFit/>
          </a:bodyPr>
          <a:lstStyle/>
          <a:p>
            <a:r>
              <a:rPr lang="fr-FR" dirty="0"/>
              <a:t>YAMADA SOKO (1622-1685)</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u="sng" dirty="0" smtClean="0">
                <a:solidFill>
                  <a:srgbClr val="FF0000"/>
                </a:solidFill>
              </a:rPr>
              <a:t>Le samouraï généralement</a:t>
            </a:r>
            <a:endParaRPr lang="fr-FR" b="1" u="sng" dirty="0">
              <a:solidFill>
                <a:srgbClr val="FF0000"/>
              </a:solidFill>
            </a:endParaRPr>
          </a:p>
        </p:txBody>
      </p:sp>
      <p:sp>
        <p:nvSpPr>
          <p:cNvPr id="3" name="Espace réservé du contenu 2"/>
          <p:cNvSpPr>
            <a:spLocks noGrp="1"/>
          </p:cNvSpPr>
          <p:nvPr>
            <p:ph idx="1"/>
          </p:nvPr>
        </p:nvSpPr>
        <p:spPr/>
        <p:txBody>
          <a:bodyPr numCol="2">
            <a:normAutofit/>
          </a:bodyPr>
          <a:lstStyle/>
          <a:p>
            <a:r>
              <a:rPr lang="fr-FR" sz="2200" dirty="0" smtClean="0"/>
              <a:t>Le samouraï est une sorte de fonctionnaire armé et chargé de faire respecter la loi, les bushi deviennent des samouraïs. Ces fonctionnaires sont rattachés par un serment à un daimyo (seigneur féodal) qui leur fournit une pension  en retour de leurs services. </a:t>
            </a:r>
            <a:endParaRPr lang="fr-FR" sz="2200" dirty="0"/>
          </a:p>
        </p:txBody>
      </p:sp>
      <p:pic>
        <p:nvPicPr>
          <p:cNvPr id="4" name="Image 3" descr="miyamoto.jpg"/>
          <p:cNvPicPr>
            <a:picLocks noChangeAspect="1"/>
          </p:cNvPicPr>
          <p:nvPr/>
        </p:nvPicPr>
        <p:blipFill>
          <a:blip r:embed="rId2" cstate="print"/>
          <a:stretch>
            <a:fillRect/>
          </a:stretch>
        </p:blipFill>
        <p:spPr>
          <a:xfrm>
            <a:off x="5004048" y="1628800"/>
            <a:ext cx="3077774" cy="4476762"/>
          </a:xfrm>
          <a:prstGeom prst="rect">
            <a:avLst/>
          </a:prstGeom>
        </p:spPr>
      </p:pic>
      <p:sp>
        <p:nvSpPr>
          <p:cNvPr id="7" name="ZoneTexte 6"/>
          <p:cNvSpPr txBox="1"/>
          <p:nvPr/>
        </p:nvSpPr>
        <p:spPr>
          <a:xfrm>
            <a:off x="3995936" y="6093296"/>
            <a:ext cx="5976664" cy="646331"/>
          </a:xfrm>
          <a:prstGeom prst="rect">
            <a:avLst/>
          </a:prstGeom>
          <a:noFill/>
        </p:spPr>
        <p:txBody>
          <a:bodyPr wrap="square" rtlCol="0">
            <a:spAutoFit/>
          </a:bodyPr>
          <a:lstStyle/>
          <a:p>
            <a:r>
              <a:rPr lang="fr-FR" dirty="0" err="1"/>
              <a:t>Musashi</a:t>
            </a:r>
            <a:r>
              <a:rPr lang="fr-FR" dirty="0"/>
              <a:t> </a:t>
            </a:r>
            <a:r>
              <a:rPr lang="fr-FR" dirty="0" err="1"/>
              <a:t>Miyamoto</a:t>
            </a:r>
            <a:r>
              <a:rPr lang="fr-FR" dirty="0"/>
              <a:t> tuant un nue (monstre), peint par </a:t>
            </a:r>
            <a:r>
              <a:rPr lang="fr-FR" dirty="0" err="1"/>
              <a:t>Utagawa</a:t>
            </a:r>
            <a:r>
              <a:rPr lang="fr-FR" dirty="0"/>
              <a:t> </a:t>
            </a:r>
            <a:r>
              <a:rPr lang="fr-FR" dirty="0" err="1"/>
              <a:t>Kuniyoshi</a:t>
            </a:r>
            <a:r>
              <a:rPr lang="fr-FR" dirty="0"/>
              <a:t> (1798-1861).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u="sng" dirty="0" smtClean="0">
                <a:solidFill>
                  <a:srgbClr val="FF0000"/>
                </a:solidFill>
              </a:rPr>
              <a:t>Le </a:t>
            </a:r>
            <a:r>
              <a:rPr lang="fr-FR" b="1" u="sng" dirty="0" err="1" smtClean="0">
                <a:solidFill>
                  <a:srgbClr val="FF0000"/>
                </a:solidFill>
              </a:rPr>
              <a:t>katana</a:t>
            </a:r>
            <a:endParaRPr lang="fr-FR" b="1" u="sng" dirty="0">
              <a:solidFill>
                <a:srgbClr val="FF0000"/>
              </a:solidFill>
            </a:endParaRPr>
          </a:p>
        </p:txBody>
      </p:sp>
      <p:sp>
        <p:nvSpPr>
          <p:cNvPr id="3" name="Espace réservé du contenu 2"/>
          <p:cNvSpPr>
            <a:spLocks noGrp="1"/>
          </p:cNvSpPr>
          <p:nvPr>
            <p:ph idx="1"/>
          </p:nvPr>
        </p:nvSpPr>
        <p:spPr/>
        <p:txBody>
          <a:bodyPr numCol="2">
            <a:normAutofit/>
          </a:bodyPr>
          <a:lstStyle/>
          <a:p>
            <a:r>
              <a:rPr lang="fr-FR" sz="2200" dirty="0" smtClean="0"/>
              <a:t>Le </a:t>
            </a:r>
            <a:r>
              <a:rPr lang="fr-FR" sz="2200" dirty="0" err="1" smtClean="0"/>
              <a:t>katana</a:t>
            </a:r>
            <a:r>
              <a:rPr lang="fr-FR" sz="2200" dirty="0" smtClean="0"/>
              <a:t>, accompagné du </a:t>
            </a:r>
            <a:r>
              <a:rPr lang="fr-FR" sz="2200" dirty="0" err="1" smtClean="0"/>
              <a:t>wakizashi</a:t>
            </a:r>
            <a:r>
              <a:rPr lang="fr-FR" sz="2200" dirty="0" smtClean="0"/>
              <a:t> (petite épée), est l’arme du samouraï. En plus de sa fonction pratique, cette paires d’armes (</a:t>
            </a:r>
            <a:r>
              <a:rPr lang="fr-FR" sz="2200" dirty="0" err="1" smtClean="0"/>
              <a:t>Daishô</a:t>
            </a:r>
            <a:r>
              <a:rPr lang="fr-FR" sz="2200" dirty="0" smtClean="0"/>
              <a:t>) est le symbole de l’autorité et du rang du samouraï qui les porte. Le </a:t>
            </a:r>
            <a:r>
              <a:rPr lang="fr-FR" sz="2200" dirty="0" err="1" smtClean="0"/>
              <a:t>katana</a:t>
            </a:r>
            <a:r>
              <a:rPr lang="fr-FR" sz="2200" dirty="0" smtClean="0"/>
              <a:t> est considéré comme l’âme du </a:t>
            </a:r>
            <a:r>
              <a:rPr lang="fr-FR" sz="2200" dirty="0" err="1" smtClean="0"/>
              <a:t>samourai</a:t>
            </a:r>
            <a:r>
              <a:rPr lang="fr-FR" sz="2200" dirty="0" smtClean="0"/>
              <a:t>, ce dernier en prend grand soin et toute offense faite au sabre doit </a:t>
            </a:r>
            <a:r>
              <a:rPr lang="fr-FR" sz="2200" dirty="0" err="1" smtClean="0"/>
              <a:t>etre</a:t>
            </a:r>
            <a:r>
              <a:rPr lang="fr-FR" sz="2200" dirty="0" smtClean="0"/>
              <a:t> </a:t>
            </a:r>
            <a:r>
              <a:rPr lang="fr-FR" sz="2200" dirty="0" err="1" smtClean="0"/>
              <a:t>reparé</a:t>
            </a:r>
            <a:r>
              <a:rPr lang="fr-FR" sz="2200" dirty="0" smtClean="0"/>
              <a:t>, si il </a:t>
            </a:r>
            <a:r>
              <a:rPr lang="fr-FR" sz="2200" dirty="0" err="1" smtClean="0"/>
              <a:t>leperd</a:t>
            </a:r>
            <a:r>
              <a:rPr lang="fr-FR" sz="2200" dirty="0" smtClean="0"/>
              <a:t> ou se le fait voler il n’aura que la solution de le retrouver ou de pratiquer le seppuku (</a:t>
            </a:r>
            <a:r>
              <a:rPr lang="fr-FR" sz="2200" dirty="0" err="1" smtClean="0"/>
              <a:t>insision</a:t>
            </a:r>
            <a:r>
              <a:rPr lang="fr-FR" sz="2200" dirty="0" smtClean="0"/>
              <a:t> de l’abdomen).</a:t>
            </a:r>
            <a:endParaRPr lang="fr-FR" sz="2200" dirty="0"/>
          </a:p>
        </p:txBody>
      </p:sp>
      <p:pic>
        <p:nvPicPr>
          <p:cNvPr id="4" name="Image 3" descr="Seppuku-2.jpg"/>
          <p:cNvPicPr>
            <a:picLocks noChangeAspect="1"/>
          </p:cNvPicPr>
          <p:nvPr/>
        </p:nvPicPr>
        <p:blipFill>
          <a:blip r:embed="rId2" cstate="print"/>
          <a:stretch>
            <a:fillRect/>
          </a:stretch>
        </p:blipFill>
        <p:spPr>
          <a:xfrm>
            <a:off x="5220072" y="2636912"/>
            <a:ext cx="2745710" cy="3827579"/>
          </a:xfrm>
          <a:prstGeom prst="rect">
            <a:avLst/>
          </a:prstGeom>
        </p:spPr>
      </p:pic>
      <p:sp>
        <p:nvSpPr>
          <p:cNvPr id="7" name="ZoneTexte 6"/>
          <p:cNvSpPr txBox="1"/>
          <p:nvPr/>
        </p:nvSpPr>
        <p:spPr>
          <a:xfrm>
            <a:off x="5220072" y="6488668"/>
            <a:ext cx="2731069" cy="369332"/>
          </a:xfrm>
          <a:prstGeom prst="rect">
            <a:avLst/>
          </a:prstGeom>
          <a:noFill/>
        </p:spPr>
        <p:txBody>
          <a:bodyPr wrap="none" rtlCol="0">
            <a:spAutoFit/>
          </a:bodyPr>
          <a:lstStyle/>
          <a:p>
            <a:r>
              <a:rPr lang="fr-FR" dirty="0" err="1"/>
              <a:t>Kunikazu</a:t>
            </a:r>
            <a:r>
              <a:rPr lang="fr-FR" dirty="0"/>
              <a:t> </a:t>
            </a:r>
            <a:r>
              <a:rPr lang="fr-FR" dirty="0" err="1" smtClean="0"/>
              <a:t>Utagawa</a:t>
            </a:r>
            <a:r>
              <a:rPr lang="fr-FR" dirty="0" smtClean="0"/>
              <a:t> (~1850) </a:t>
            </a:r>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u="sng" dirty="0" smtClean="0">
                <a:solidFill>
                  <a:srgbClr val="FF0000"/>
                </a:solidFill>
              </a:rPr>
              <a:t>Le bushidô</a:t>
            </a:r>
            <a:endParaRPr lang="fr-FR" b="1" u="sng" dirty="0">
              <a:solidFill>
                <a:srgbClr val="FF0000"/>
              </a:solidFill>
            </a:endParaRPr>
          </a:p>
        </p:txBody>
      </p:sp>
      <p:sp>
        <p:nvSpPr>
          <p:cNvPr id="3" name="Espace réservé du contenu 2"/>
          <p:cNvSpPr>
            <a:spLocks noGrp="1"/>
          </p:cNvSpPr>
          <p:nvPr>
            <p:ph idx="1"/>
          </p:nvPr>
        </p:nvSpPr>
        <p:spPr/>
        <p:txBody>
          <a:bodyPr numCol="2">
            <a:normAutofit/>
          </a:bodyPr>
          <a:lstStyle/>
          <a:p>
            <a:r>
              <a:rPr lang="fr-FR" sz="2000" dirty="0" smtClean="0"/>
              <a:t>Le bushidô, code d’honneur du </a:t>
            </a:r>
            <a:r>
              <a:rPr lang="fr-FR" sz="2000" dirty="0" err="1" smtClean="0"/>
              <a:t>samourai</a:t>
            </a:r>
            <a:r>
              <a:rPr lang="fr-FR" sz="2000" dirty="0" smtClean="0"/>
              <a:t>, </a:t>
            </a:r>
            <a:r>
              <a:rPr lang="fr-FR" sz="2000" dirty="0" err="1" smtClean="0"/>
              <a:t>appeé</a:t>
            </a:r>
            <a:r>
              <a:rPr lang="fr-FR" sz="2000" dirty="0" smtClean="0"/>
              <a:t> aussi « voie du </a:t>
            </a:r>
            <a:r>
              <a:rPr lang="fr-FR" sz="2000" dirty="0" err="1" smtClean="0"/>
              <a:t>samourai</a:t>
            </a:r>
            <a:r>
              <a:rPr lang="fr-FR" sz="2000" dirty="0" smtClean="0"/>
              <a:t> », ce code régit la vie du guerrier qui se doit de le respecter. Il suit différentes valeurs très importantes,                       ’’ l’honneur, le courage, la bravoure, la </a:t>
            </a:r>
            <a:r>
              <a:rPr lang="fr-FR" sz="2000" dirty="0" err="1" smtClean="0"/>
              <a:t>loyauté,la</a:t>
            </a:r>
            <a:r>
              <a:rPr lang="fr-FR" sz="2000" dirty="0" smtClean="0"/>
              <a:t> courtoisie, l ’</a:t>
            </a:r>
            <a:r>
              <a:rPr lang="fr-FR" sz="2000" dirty="0" err="1" smtClean="0"/>
              <a:t>equité</a:t>
            </a:r>
            <a:r>
              <a:rPr lang="fr-FR" sz="2000" dirty="0" smtClean="0"/>
              <a:t>, l’effort’’. Le bushidô date à peu près du IXe siècle, mais sera codifié à l’ère Edo (1600-1867). Le </a:t>
            </a:r>
            <a:r>
              <a:rPr lang="fr-FR" sz="2000" dirty="0" err="1" smtClean="0"/>
              <a:t>samourai</a:t>
            </a:r>
            <a:r>
              <a:rPr lang="fr-FR" sz="2000" dirty="0" smtClean="0"/>
              <a:t> n’a pas peur de la mort, on dit ‘’la voie du </a:t>
            </a:r>
            <a:r>
              <a:rPr lang="fr-FR" sz="2000" dirty="0" err="1" smtClean="0"/>
              <a:t>samourai</a:t>
            </a:r>
            <a:r>
              <a:rPr lang="fr-FR" sz="2000" dirty="0" smtClean="0"/>
              <a:t> réside dans la mort’’. Dans le </a:t>
            </a:r>
            <a:r>
              <a:rPr lang="fr-FR" sz="2000" dirty="0" err="1" smtClean="0"/>
              <a:t>Hakugare</a:t>
            </a:r>
            <a:r>
              <a:rPr lang="fr-FR" sz="2000" dirty="0" smtClean="0"/>
              <a:t> (variante du bushidô) il oublie sa propre vie et ne pense qu’à accomplir ses missions.</a:t>
            </a:r>
            <a:endParaRPr lang="fr-FR" sz="2000" dirty="0"/>
          </a:p>
        </p:txBody>
      </p:sp>
      <p:pic>
        <p:nvPicPr>
          <p:cNvPr id="4" name="Image 3" descr="samourai2.jpg"/>
          <p:cNvPicPr>
            <a:picLocks noChangeAspect="1"/>
          </p:cNvPicPr>
          <p:nvPr/>
        </p:nvPicPr>
        <p:blipFill>
          <a:blip r:embed="rId2" cstate="print"/>
          <a:stretch>
            <a:fillRect/>
          </a:stretch>
        </p:blipFill>
        <p:spPr>
          <a:xfrm>
            <a:off x="5148064" y="2564904"/>
            <a:ext cx="2736304" cy="3912498"/>
          </a:xfrm>
          <a:prstGeom prst="rect">
            <a:avLst/>
          </a:prstGeom>
        </p:spPr>
      </p:pic>
      <p:sp>
        <p:nvSpPr>
          <p:cNvPr id="5" name="ZoneTexte 4"/>
          <p:cNvSpPr txBox="1"/>
          <p:nvPr/>
        </p:nvSpPr>
        <p:spPr>
          <a:xfrm>
            <a:off x="4211960" y="6488668"/>
            <a:ext cx="4563172" cy="369332"/>
          </a:xfrm>
          <a:prstGeom prst="rect">
            <a:avLst/>
          </a:prstGeom>
          <a:noFill/>
        </p:spPr>
        <p:txBody>
          <a:bodyPr wrap="none" rtlCol="0">
            <a:spAutoFit/>
          </a:bodyPr>
          <a:lstStyle/>
          <a:p>
            <a:r>
              <a:rPr lang="fr-FR" dirty="0" err="1"/>
              <a:t>Ichiyûsai</a:t>
            </a:r>
            <a:r>
              <a:rPr lang="fr-FR" dirty="0"/>
              <a:t> </a:t>
            </a:r>
            <a:r>
              <a:rPr lang="fr-FR" dirty="0" err="1"/>
              <a:t>Kuniyoshi</a:t>
            </a:r>
            <a:r>
              <a:rPr lang="fr-FR" dirty="0"/>
              <a:t> </a:t>
            </a:r>
            <a:r>
              <a:rPr lang="fr-FR" dirty="0" err="1" smtClean="0"/>
              <a:t>ga</a:t>
            </a:r>
            <a:r>
              <a:rPr lang="fr-FR" dirty="0" smtClean="0"/>
              <a:t>, Le fidèle </a:t>
            </a:r>
            <a:r>
              <a:rPr lang="fr-FR" dirty="0" err="1" smtClean="0"/>
              <a:t>samourai</a:t>
            </a:r>
            <a:r>
              <a:rPr lang="fr-FR" dirty="0" smtClean="0"/>
              <a:t> 1882</a:t>
            </a:r>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numCol="1">
            <a:normAutofit/>
          </a:bodyPr>
          <a:lstStyle/>
          <a:p>
            <a:r>
              <a:rPr lang="fr-FR" b="1" u="sng" dirty="0" smtClean="0">
                <a:solidFill>
                  <a:srgbClr val="FF0000"/>
                </a:solidFill>
              </a:rPr>
              <a:t>La fin des samouraïs </a:t>
            </a:r>
            <a:endParaRPr lang="fr-FR" b="1" u="sng" dirty="0">
              <a:solidFill>
                <a:srgbClr val="FF0000"/>
              </a:solidFill>
            </a:endParaRPr>
          </a:p>
        </p:txBody>
      </p:sp>
      <p:sp>
        <p:nvSpPr>
          <p:cNvPr id="3" name="Espace réservé du contenu 2"/>
          <p:cNvSpPr>
            <a:spLocks noGrp="1"/>
          </p:cNvSpPr>
          <p:nvPr>
            <p:ph idx="1"/>
          </p:nvPr>
        </p:nvSpPr>
        <p:spPr/>
        <p:txBody>
          <a:bodyPr numCol="2">
            <a:normAutofit/>
          </a:bodyPr>
          <a:lstStyle/>
          <a:p>
            <a:r>
              <a:rPr lang="fr-FR" sz="2000" dirty="0" smtClean="0"/>
              <a:t>La lignée des samouraïs connaîtra donc la paix jusqu’en 1853, jour où les bateaux noirs du commodore du Perry (Matthew Perry était un commodore américain connu pour son expédition au Japon) arrivent à l’archipel (</a:t>
            </a:r>
            <a:r>
              <a:rPr lang="fr-FR" sz="2000" dirty="0" err="1" smtClean="0"/>
              <a:t>Uraga</a:t>
            </a:r>
            <a:r>
              <a:rPr lang="fr-FR" sz="2000" dirty="0" smtClean="0"/>
              <a:t>). Face à cette ouverture forcée vers le monde extérieur, ils combattrons les troupes de l’empereur. Les troupes de l’empereur seront victorieuses et face à la modernisation du pays, la fin de la lignée des samouraïs est inévitable. En 1876, on interdit le port du sabre, deux ans plus tard, la lignée samouraï est dissoute.</a:t>
            </a:r>
            <a:endParaRPr lang="fr-FR" sz="2000" dirty="0"/>
          </a:p>
        </p:txBody>
      </p:sp>
      <p:pic>
        <p:nvPicPr>
          <p:cNvPr id="4" name="Image 3" descr="-Matudaira_Katamori.jpg"/>
          <p:cNvPicPr>
            <a:picLocks noChangeAspect="1"/>
          </p:cNvPicPr>
          <p:nvPr/>
        </p:nvPicPr>
        <p:blipFill>
          <a:blip r:embed="rId2" cstate="print"/>
          <a:stretch>
            <a:fillRect/>
          </a:stretch>
        </p:blipFill>
        <p:spPr>
          <a:xfrm>
            <a:off x="5292080" y="2348880"/>
            <a:ext cx="2595660" cy="4056920"/>
          </a:xfrm>
          <a:prstGeom prst="rect">
            <a:avLst/>
          </a:prstGeom>
        </p:spPr>
      </p:pic>
      <p:sp>
        <p:nvSpPr>
          <p:cNvPr id="5" name="ZoneTexte 4"/>
          <p:cNvSpPr txBox="1"/>
          <p:nvPr/>
        </p:nvSpPr>
        <p:spPr>
          <a:xfrm>
            <a:off x="4932040" y="6381328"/>
            <a:ext cx="3455177" cy="369332"/>
          </a:xfrm>
          <a:prstGeom prst="rect">
            <a:avLst/>
          </a:prstGeom>
          <a:noFill/>
        </p:spPr>
        <p:txBody>
          <a:bodyPr wrap="none" rtlCol="0">
            <a:spAutoFit/>
          </a:bodyPr>
          <a:lstStyle/>
          <a:p>
            <a:r>
              <a:rPr lang="fr-FR" dirty="0" err="1"/>
              <a:t>Matsudaira</a:t>
            </a:r>
            <a:r>
              <a:rPr lang="fr-FR" dirty="0"/>
              <a:t> </a:t>
            </a:r>
            <a:r>
              <a:rPr lang="fr-FR" dirty="0" err="1" smtClean="0"/>
              <a:t>Katamori</a:t>
            </a:r>
            <a:r>
              <a:rPr lang="fr-FR" dirty="0"/>
              <a:t> (1836–1893).</a:t>
            </a: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TotalTime>
  <Words>350</Words>
  <Application>Microsoft Office PowerPoint</Application>
  <PresentationFormat>Affichage à l'écran (4:3)</PresentationFormat>
  <Paragraphs>31</Paragraphs>
  <Slides>7</Slides>
  <Notes>0</Notes>
  <HiddenSlides>0</HiddenSlides>
  <MMClips>0</MMClips>
  <ScaleCrop>false</ScaleCrop>
  <HeadingPairs>
    <vt:vector size="4" baseType="variant">
      <vt:variant>
        <vt:lpstr>Thème</vt:lpstr>
      </vt:variant>
      <vt:variant>
        <vt:i4>1</vt:i4>
      </vt:variant>
      <vt:variant>
        <vt:lpstr>Titres des diapositives</vt:lpstr>
      </vt:variant>
      <vt:variant>
        <vt:i4>7</vt:i4>
      </vt:variant>
    </vt:vector>
  </HeadingPairs>
  <TitlesOfParts>
    <vt:vector size="8" baseType="lpstr">
      <vt:lpstr>Thème Office</vt:lpstr>
      <vt:lpstr>Les Samouraïs </vt:lpstr>
      <vt:lpstr>Composition de l’armure </vt:lpstr>
      <vt:lpstr>Les origines Historiques </vt:lpstr>
      <vt:lpstr>Le samouraï généralement</vt:lpstr>
      <vt:lpstr>Le katana</vt:lpstr>
      <vt:lpstr>Le bushidô</vt:lpstr>
      <vt:lpstr>La fin des samouraïs </vt:lpstr>
    </vt:vector>
  </TitlesOfParts>
  <Company>PCUser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Samouraïs</dc:title>
  <dc:creator>USER</dc:creator>
  <cp:lastModifiedBy>USER</cp:lastModifiedBy>
  <cp:revision>12</cp:revision>
  <dcterms:created xsi:type="dcterms:W3CDTF">2018-11-04T10:16:15Z</dcterms:created>
  <dcterms:modified xsi:type="dcterms:W3CDTF">2018-11-04T12:18:20Z</dcterms:modified>
</cp:coreProperties>
</file>