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0625" cy="5670550"/>
  <p:notesSz cx="6888163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52" y="-7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F4C11CAA-D358-4A37-8FB6-BD7EFD2ED53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9263" cy="500766"/>
          </a:xfrm>
          <a:prstGeom prst="rect">
            <a:avLst/>
          </a:prstGeom>
          <a:noFill/>
          <a:ln>
            <a:noFill/>
          </a:ln>
        </p:spPr>
        <p:txBody>
          <a:bodyPr vert="horz" wrap="none" lIns="83385" tIns="41693" rIns="83385" bIns="41693" anchorCtr="0" compatLnSpc="0">
            <a:noAutofit/>
          </a:bodyPr>
          <a:lstStyle/>
          <a:p>
            <a:pPr hangingPunct="0">
              <a:defRPr sz="1400"/>
            </a:pPr>
            <a:endParaRPr lang="fr-FR" sz="1300" dirty="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2F89DEE-0F49-49DB-8437-813CCC9DFE9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98868" y="0"/>
            <a:ext cx="2989263" cy="500766"/>
          </a:xfrm>
          <a:prstGeom prst="rect">
            <a:avLst/>
          </a:prstGeom>
          <a:noFill/>
          <a:ln>
            <a:noFill/>
          </a:ln>
        </p:spPr>
        <p:txBody>
          <a:bodyPr vert="horz" wrap="none" lIns="83385" tIns="41693" rIns="83385" bIns="41693" anchorCtr="0" compatLnSpc="0">
            <a:noAutofit/>
          </a:bodyPr>
          <a:lstStyle/>
          <a:p>
            <a:pPr algn="r" hangingPunct="0">
              <a:defRPr sz="1400"/>
            </a:pPr>
            <a:endParaRPr lang="fr-FR" sz="1300" dirty="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08AE4AF-AC72-40C6-A26A-EA2AFCACD87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20960"/>
            <a:ext cx="2989263" cy="500766"/>
          </a:xfrm>
          <a:prstGeom prst="rect">
            <a:avLst/>
          </a:prstGeom>
          <a:noFill/>
          <a:ln>
            <a:noFill/>
          </a:ln>
        </p:spPr>
        <p:txBody>
          <a:bodyPr vert="horz" wrap="none" lIns="83385" tIns="41693" rIns="83385" bIns="41693" anchor="b" anchorCtr="0" compatLnSpc="0">
            <a:noAutofit/>
          </a:bodyPr>
          <a:lstStyle/>
          <a:p>
            <a:pPr hangingPunct="0">
              <a:defRPr sz="1400"/>
            </a:pPr>
            <a:endParaRPr lang="fr-FR" sz="1300" dirty="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CDD78B4-73B8-4794-8230-4BF89806E43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98868" y="9520960"/>
            <a:ext cx="2989263" cy="500766"/>
          </a:xfrm>
          <a:prstGeom prst="rect">
            <a:avLst/>
          </a:prstGeom>
          <a:noFill/>
          <a:ln>
            <a:noFill/>
          </a:ln>
        </p:spPr>
        <p:txBody>
          <a:bodyPr vert="horz" wrap="none" lIns="83385" tIns="41693" rIns="83385" bIns="41693" anchor="b" anchorCtr="0" compatLnSpc="0">
            <a:noAutofit/>
          </a:bodyPr>
          <a:lstStyle/>
          <a:p>
            <a:pPr algn="r" hangingPunct="0">
              <a:defRPr sz="1400"/>
            </a:pPr>
            <a:fld id="{68749C7E-AC0A-4021-94B3-1ADC6FE047DA}" type="slidenum">
              <a:rPr/>
              <a:pPr algn="r" hangingPunct="0">
                <a:defRPr sz="1400"/>
              </a:pPr>
              <a:t>‹N°›</a:t>
            </a:fld>
            <a:endParaRPr lang="fr-FR" sz="1300" dirty="0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795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3DED09C4-B7E0-4157-8FD1-2C52B5AF99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62000"/>
            <a:ext cx="6678613" cy="3757613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C2949C5B-8FF1-4B63-A45C-F26CF47A822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8846" y="4760311"/>
            <a:ext cx="5510439" cy="45095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xmlns="" id="{7935D464-1DEA-42E6-AE2D-631D6C19AD7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9263" cy="50076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FA726F8-4A77-4DA3-BDEA-442E64AE9D6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98868" y="0"/>
            <a:ext cx="2989263" cy="50076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AA5E555-CF1E-4CC5-A6A7-BF1B3A70A66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20960"/>
            <a:ext cx="2989263" cy="50076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75848DE-6D59-46D0-B5D9-F155044339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98868" y="9520960"/>
            <a:ext cx="2989263" cy="50076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7DCEB56-6C04-4413-B497-2364A5CBC6F3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37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8613" cy="375761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80EC-F007-E24E-97E0-DD5AE30A707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686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90F7C9F-D68F-4B94-8342-80E96F158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4B57F4F-5802-44AC-9C13-82ACDBCE0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EF40ADE-E002-4A6D-B0D2-AE7D379D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877AB0-5659-4D82-835B-D2230F3E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35FF4A5-F648-4DD7-93E6-FF80D9B5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DAAD8E-D87D-4DE0-BC69-01978117C451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136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E83146-16D0-46C3-A9D1-2F8B49AA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FA1879A-8FED-48A3-BAB0-D0F982923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49A0FDB-B516-43CE-B219-71D0EF84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56835AE-3B81-45AA-843C-2F67672B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EAFAF8-AFB5-4658-822C-F37A5D46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3C1137-1E65-47F7-B23C-246C28A55B13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095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0B8C939-230A-4237-B66E-5AD781C89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D5E2624-E064-4BA8-9ABB-313A4115B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486713D-51BC-4EE7-AEB6-6C3B8DF0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60070B-5953-4A2B-8281-87B370E0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A46B738-4A90-4658-8521-6DC7E858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B69E54-0775-4D80-92D1-696673EE10B8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221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D7D63A7-72B2-4F53-B97A-4FF87DD2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9E146A9-EB05-42B8-ABA6-97E2EFC5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40D59AA-9FF8-46BE-8798-D7FEDE5C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5DF70DE-0C20-4D13-938C-4F834A09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A5E4367-4C6E-4A50-8CF4-A3CC1A58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5985AE-9FC8-44B3-A821-5D97C269DB87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004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9687E8-1E69-4F53-AEAD-889429C8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812263F-CC44-4F64-8A8C-440087B01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444454F-5AD8-4BF8-96BC-E3D1F444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1CBF353-B91C-488A-A85C-A9825009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2A64448-8E51-4EDA-8A5C-1FA9A157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1CEE3D-8CB2-422F-8E87-71A8B7EA154A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654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DBA505-00AA-4D39-B651-62008BFE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6C4192-DB15-4A3C-A0E4-1A68B9E14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0B3C244-0A87-44CA-BC3F-F5E94006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59DFE11-4675-4B8C-9542-90BC620D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3176F54-2A07-44B0-97DA-A450E27C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E503E54-C615-4BC3-8301-AD1CCF1C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9E1F7B-B6DB-4C57-AF47-3CAC75FE891C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836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9FBC23-39A9-4C5A-A1A7-F6EFA068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6AE8DDB-B01F-411E-BED7-3B1C75996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27471F8-757D-4812-BDEE-D3E3DAAEC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964EA86-5DED-4A04-BDDB-4BE307C7F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954FE46D-A940-47BA-8A43-5813DE48D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0B4774B-9139-4F5F-8FFD-05FFD3B6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A715656-A0D8-4D94-998F-A375E2EF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7930E846-37F4-43C4-8117-A17D0E7A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A4E6F2-EC7E-4B76-B427-C6CB1E3A3E6F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742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7A0DDB-012B-4865-AC8D-DD8D2935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E504932-847D-418E-83D7-EDC1921E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417C19F-0C49-41FA-AE35-8CCF373B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2CF99-EFC0-4A51-8591-CF16051A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79E7B4-E76B-4CB5-A3FD-645D99CEDE33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255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A521845-A594-4C91-A511-C9D689A7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8BD9DC1-3803-46A5-8439-4951D9DA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2235B25-8565-4539-B4CE-82DB5744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B66C4F-76ED-4C0B-A6E9-6F37628D682C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2446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474D4F-493D-4CA0-90E3-45A4A5E9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8C391FD-3FCB-4637-8780-016FCFFF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B914F4C-F396-4261-A2C5-4BB80DE03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4BCB7B5-5ECC-4BD5-B2F4-BE6365BC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7E501D7-9CAB-4340-9BB0-FBBA1C8F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4DB69F1-2589-4029-8B8C-540B9A1B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96B08-9334-4930-95FA-34409F637031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250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9648D0-736E-43C8-AC04-F3769586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84A6FF2-2CFE-4DA8-8EAA-82F6BAE18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7D61C75-76F7-4934-93C0-5C03BEB06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B069C0D-1DF3-48D6-8AE5-FDA6CC68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6D802BF-9EF3-40B1-87EB-846A01EA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C8BE471-1548-41A5-9CF1-954DD9EB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0A7BFA-EDEE-4BF1-83A5-C88B3253AD01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008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3695D95-97A1-4FEC-8AB1-636D1CAD0D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DEB49B2-F24C-4D45-A8AB-CA7ADF4130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F68CEA-5492-4985-84FF-C5832FB0724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B226AB8-CAFC-4C77-812E-9EB7DA5C84B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B88A4F8-A739-41EF-922C-79868083AE3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814BA48-F40F-4836-97A3-989F0B77E217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3987C64-6135-4E73-9AE2-B10BDCB860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9269" y="0"/>
            <a:ext cx="6102087" cy="56705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EE2A006-3A84-40BF-8555-CCD4432800E7}"/>
              </a:ext>
            </a:extLst>
          </p:cNvPr>
          <p:cNvSpPr txBox="1"/>
          <p:nvPr/>
        </p:nvSpPr>
        <p:spPr>
          <a:xfrm>
            <a:off x="484554" y="1539631"/>
            <a:ext cx="128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Femme </a:t>
            </a:r>
          </a:p>
        </p:txBody>
      </p:sp>
    </p:spTree>
    <p:extLst>
      <p:ext uri="{BB962C8B-B14F-4D97-AF65-F5344CB8AC3E}">
        <p14:creationId xmlns:p14="http://schemas.microsoft.com/office/powerpoint/2010/main" xmlns="" val="183486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9AFDC2C-58FD-457E-9448-55C5EC49C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735" y="120485"/>
            <a:ext cx="9198802" cy="45994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9A5EF9E-FA80-4BB6-AE7C-402753B7D8A1}"/>
              </a:ext>
            </a:extLst>
          </p:cNvPr>
          <p:cNvSpPr txBox="1"/>
          <p:nvPr/>
        </p:nvSpPr>
        <p:spPr>
          <a:xfrm>
            <a:off x="822341" y="4618205"/>
            <a:ext cx="5308245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54" dirty="0">
                <a:latin typeface="Arial Black" panose="020B0A04020102020204" pitchFamily="34" charset="0"/>
              </a:rPr>
              <a:t>Les mots qui reviennent le plus sont : Bruyant, Bruit et Guitare</a:t>
            </a:r>
            <a:endParaRPr lang="en-US" sz="1654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14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0882286-F9F1-4843-9F93-F0AB5CD46638}"/>
              </a:ext>
            </a:extLst>
          </p:cNvPr>
          <p:cNvSpPr txBox="1"/>
          <p:nvPr/>
        </p:nvSpPr>
        <p:spPr>
          <a:xfrm>
            <a:off x="1273341" y="2249979"/>
            <a:ext cx="7679845" cy="60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7" dirty="0">
                <a:latin typeface="Aharoni" panose="02010803020104030203" pitchFamily="2" charset="-79"/>
                <a:cs typeface="Aharoni" panose="02010803020104030203" pitchFamily="2" charset="-79"/>
              </a:rPr>
              <a:t>Avis </a:t>
            </a:r>
            <a:r>
              <a:rPr lang="fr-FR" sz="2646" dirty="0">
                <a:latin typeface="Aharoni" panose="02010803020104030203" pitchFamily="2" charset="-79"/>
                <a:cs typeface="Aharoni" panose="02010803020104030203" pitchFamily="2" charset="-79"/>
              </a:rPr>
              <a:t>des</a:t>
            </a:r>
            <a:r>
              <a:rPr lang="fr-FR" sz="3307" dirty="0">
                <a:latin typeface="Aharoni" panose="02010803020104030203" pitchFamily="2" charset="-79"/>
                <a:cs typeface="Aharoni" panose="02010803020104030203" pitchFamily="2" charset="-79"/>
              </a:rPr>
              <a:t> agriculteurs sur le hard rock</a:t>
            </a:r>
            <a:endParaRPr lang="en-US" sz="3307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65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7A0368F-6304-4CAC-973B-DE55073E3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21" y="266088"/>
            <a:ext cx="8720230" cy="43601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EC24778-39D1-469F-902B-C3D3787FAAE7}"/>
              </a:ext>
            </a:extLst>
          </p:cNvPr>
          <p:cNvSpPr txBox="1"/>
          <p:nvPr/>
        </p:nvSpPr>
        <p:spPr>
          <a:xfrm>
            <a:off x="2124889" y="4460776"/>
            <a:ext cx="4082653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88" dirty="0">
                <a:latin typeface="Arial Black" panose="020B0A04020102020204" pitchFamily="34" charset="0"/>
              </a:rPr>
              <a:t>Les mots qui reviennent le plus sont : Boum</a:t>
            </a:r>
            <a:endParaRPr lang="en-US" sz="1488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95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D5A32C-F4D7-CC4C-A4D7-6868AC1E0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034" y="532133"/>
            <a:ext cx="3534272" cy="1480686"/>
          </a:xfrm>
        </p:spPr>
        <p:txBody>
          <a:bodyPr>
            <a:normAutofit fontScale="90000"/>
          </a:bodyPr>
          <a:lstStyle/>
          <a:p>
            <a:r>
              <a:rPr lang="fr-FR" sz="3638" dirty="0"/>
              <a:t>Nuage de mots des femmes de moins de 18 ans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3978024-7584-F34A-8BBF-E1C1D60B9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033" y="2247806"/>
            <a:ext cx="3820405" cy="2757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r-FR" dirty="0"/>
              <a:t>Analyse: 150 femmes de moins de 18 ans ont répondu à ce questionnaire. </a:t>
            </a:r>
          </a:p>
          <a:p>
            <a:pPr algn="l"/>
            <a:r>
              <a:rPr lang="fr-FR" dirty="0"/>
              <a:t>Pour cette catégorie, les mots qui ressortent le plus pour décrire le hard rock sont: « guitare »,  « fort », « violent » et « bruyant ».</a:t>
            </a:r>
          </a:p>
          <a:p>
            <a:pPr algn="l"/>
            <a:r>
              <a:rPr lang="fr-FR" dirty="0"/>
              <a:t>On peut observer que pour cette catégorie de personnes données la musique hard rock est plutôt décrite de bruyant et violent.</a:t>
            </a:r>
          </a:p>
          <a:p>
            <a:pPr algn="l"/>
            <a:r>
              <a:rPr lang="fr-FR" dirty="0"/>
              <a:t>Cependant elles l’a décrive aussi comme puissant et remplis d’émotions.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6F7C2DEA-64B0-164D-B417-9350992BAE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2201" y="1410147"/>
            <a:ext cx="4086390" cy="28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99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E5A81F-0255-D34A-80D2-16250EFA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4" y="532133"/>
            <a:ext cx="3215122" cy="1488716"/>
          </a:xfrm>
        </p:spPr>
        <p:txBody>
          <a:bodyPr>
            <a:normAutofit fontScale="90000"/>
          </a:bodyPr>
          <a:lstStyle/>
          <a:p>
            <a:r>
              <a:rPr lang="fr-FR" sz="3390"/>
              <a:t>Nuage de mots des hommes de moins de 18 ans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B146FDC-C779-422D-8F5D-AA6C65AD5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2169171"/>
            <a:ext cx="3215124" cy="2938182"/>
          </a:xfrm>
        </p:spPr>
        <p:txBody>
          <a:bodyPr>
            <a:normAutofit fontScale="92500" lnSpcReduction="10000"/>
          </a:bodyPr>
          <a:lstStyle/>
          <a:p>
            <a:r>
              <a:rPr lang="en-US" sz="1654" dirty="0" err="1"/>
              <a:t>Analyse</a:t>
            </a:r>
            <a:r>
              <a:rPr lang="en-US" sz="1654" dirty="0"/>
              <a:t>: 67 hommes de </a:t>
            </a:r>
            <a:r>
              <a:rPr lang="en-US" sz="1654" dirty="0" err="1"/>
              <a:t>moins</a:t>
            </a:r>
            <a:r>
              <a:rPr lang="en-US" sz="1654" dirty="0"/>
              <a:t> de 18 </a:t>
            </a:r>
            <a:r>
              <a:rPr lang="en-US" sz="1654" dirty="0" err="1"/>
              <a:t>ans</a:t>
            </a:r>
            <a:r>
              <a:rPr lang="en-US" sz="1654" dirty="0"/>
              <a:t> </a:t>
            </a:r>
            <a:r>
              <a:rPr lang="en-US" sz="1654" dirty="0" err="1"/>
              <a:t>ont</a:t>
            </a:r>
            <a:r>
              <a:rPr lang="en-US" sz="1654" dirty="0"/>
              <a:t> </a:t>
            </a:r>
            <a:r>
              <a:rPr lang="en-US" sz="1654" dirty="0" err="1"/>
              <a:t>répondu</a:t>
            </a:r>
            <a:r>
              <a:rPr lang="en-US" sz="1654" dirty="0"/>
              <a:t> au questionnaire.</a:t>
            </a:r>
          </a:p>
          <a:p>
            <a:r>
              <a:rPr lang="en-US" sz="1654" dirty="0"/>
              <a:t>Pour </a:t>
            </a:r>
            <a:r>
              <a:rPr lang="en-US" sz="1654" dirty="0" err="1"/>
              <a:t>cette</a:t>
            </a:r>
            <a:r>
              <a:rPr lang="en-US" sz="1654" dirty="0"/>
              <a:t> </a:t>
            </a:r>
            <a:r>
              <a:rPr lang="en-US" sz="1654" dirty="0" err="1"/>
              <a:t>catégorie</a:t>
            </a:r>
            <a:r>
              <a:rPr lang="en-US" sz="1654" dirty="0"/>
              <a:t>, les mots qui </a:t>
            </a:r>
            <a:r>
              <a:rPr lang="en-US" sz="1654" dirty="0" err="1"/>
              <a:t>ressortent</a:t>
            </a:r>
            <a:r>
              <a:rPr lang="en-US" sz="1654" dirty="0"/>
              <a:t> le plus pour </a:t>
            </a:r>
            <a:r>
              <a:rPr lang="en-US" sz="1654" dirty="0" err="1"/>
              <a:t>décrire</a:t>
            </a:r>
            <a:r>
              <a:rPr lang="en-US" sz="1654" dirty="0"/>
              <a:t> la musique hard rock </a:t>
            </a:r>
            <a:r>
              <a:rPr lang="en-US" sz="1654" dirty="0" err="1"/>
              <a:t>sont</a:t>
            </a:r>
            <a:r>
              <a:rPr lang="en-US" sz="1654" dirty="0"/>
              <a:t>: “</a:t>
            </a:r>
            <a:r>
              <a:rPr lang="en-US" sz="1654" dirty="0" err="1"/>
              <a:t>guitare</a:t>
            </a:r>
            <a:r>
              <a:rPr lang="en-US" sz="1654" dirty="0"/>
              <a:t>”, ”fort”, “violent”.</a:t>
            </a:r>
          </a:p>
          <a:p>
            <a:r>
              <a:rPr lang="en-US" sz="1654" dirty="0"/>
              <a:t>Il y a </a:t>
            </a:r>
            <a:r>
              <a:rPr lang="en-US" sz="1654" dirty="0" err="1"/>
              <a:t>également</a:t>
            </a:r>
            <a:r>
              <a:rPr lang="en-US" sz="1654" dirty="0"/>
              <a:t> le champ lexical de la musique: “</a:t>
            </a:r>
            <a:r>
              <a:rPr lang="en-US" sz="1654" dirty="0" err="1"/>
              <a:t>guitare</a:t>
            </a:r>
            <a:r>
              <a:rPr lang="en-US" sz="1654" dirty="0"/>
              <a:t>”,”batterie”, “instrument”.</a:t>
            </a:r>
          </a:p>
          <a:p>
            <a:r>
              <a:rPr lang="en-US" sz="1654" dirty="0"/>
              <a:t>La musique hard rock </a:t>
            </a:r>
            <a:r>
              <a:rPr lang="en-US" sz="1654" dirty="0" err="1"/>
              <a:t>est</a:t>
            </a:r>
            <a:r>
              <a:rPr lang="en-US" sz="1654" dirty="0"/>
              <a:t> </a:t>
            </a:r>
            <a:r>
              <a:rPr lang="en-US" sz="1654" dirty="0" err="1"/>
              <a:t>aussi</a:t>
            </a:r>
            <a:r>
              <a:rPr lang="en-US" sz="1654" dirty="0"/>
              <a:t> </a:t>
            </a:r>
            <a:r>
              <a:rPr lang="en-US" sz="1654" dirty="0" err="1"/>
              <a:t>décrite</a:t>
            </a:r>
            <a:r>
              <a:rPr lang="en-US" sz="1654" dirty="0"/>
              <a:t> de “</a:t>
            </a:r>
            <a:r>
              <a:rPr lang="en-US" sz="1654" dirty="0" err="1"/>
              <a:t>motivant</a:t>
            </a:r>
            <a:r>
              <a:rPr lang="en-US" sz="1654" dirty="0"/>
              <a:t>” et “</a:t>
            </a:r>
            <a:r>
              <a:rPr lang="en-US" sz="1654" dirty="0" err="1"/>
              <a:t>dynamique</a:t>
            </a:r>
            <a:r>
              <a:rPr lang="en-US" sz="1654" dirty="0"/>
              <a:t>”.</a:t>
            </a:r>
          </a:p>
          <a:p>
            <a:endParaRPr lang="en-US" sz="1654" dirty="0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F7ECEAF5-30D8-A94A-8DFE-6B31545407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3211" y="997158"/>
            <a:ext cx="3925381" cy="36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47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02909D-1D29-2B4A-8361-9912B2D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26" y="504128"/>
            <a:ext cx="7765869" cy="1100370"/>
          </a:xfrm>
        </p:spPr>
        <p:txBody>
          <a:bodyPr>
            <a:normAutofit fontScale="90000"/>
          </a:bodyPr>
          <a:lstStyle/>
          <a:p>
            <a:r>
              <a:rPr lang="fr-FR" dirty="0"/>
              <a:t>Nuage de mots des femmes de 18 à 24 ans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93C5A1A-C54F-43F6-8955-F4D9B5C8F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25" y="1817756"/>
            <a:ext cx="4100187" cy="3239304"/>
          </a:xfrm>
        </p:spPr>
        <p:txBody>
          <a:bodyPr>
            <a:normAutofit/>
          </a:bodyPr>
          <a:lstStyle/>
          <a:p>
            <a:r>
              <a:rPr lang="en-US" sz="1654"/>
              <a:t>Analyse</a:t>
            </a:r>
            <a:r>
              <a:rPr lang="en-US" sz="1654" dirty="0"/>
              <a:t>: 25 femmes de 18 </a:t>
            </a:r>
            <a:r>
              <a:rPr lang="en-US" sz="1654"/>
              <a:t>à</a:t>
            </a:r>
            <a:r>
              <a:rPr lang="en-US" sz="1654" dirty="0"/>
              <a:t> 24 </a:t>
            </a:r>
            <a:r>
              <a:rPr lang="en-US" sz="1654"/>
              <a:t>ans</a:t>
            </a:r>
            <a:r>
              <a:rPr lang="en-US" sz="1654" dirty="0"/>
              <a:t> </a:t>
            </a:r>
            <a:r>
              <a:rPr lang="en-US" sz="1654"/>
              <a:t>ont</a:t>
            </a:r>
            <a:r>
              <a:rPr lang="en-US" sz="1654" dirty="0"/>
              <a:t> </a:t>
            </a:r>
            <a:r>
              <a:rPr lang="en-US" sz="1654"/>
              <a:t>répondu</a:t>
            </a:r>
            <a:r>
              <a:rPr lang="en-US" sz="1654" dirty="0"/>
              <a:t> a </a:t>
            </a:r>
            <a:r>
              <a:rPr lang="en-US" sz="1654"/>
              <a:t>ce</a:t>
            </a:r>
            <a:r>
              <a:rPr lang="en-US" sz="1654" dirty="0"/>
              <a:t> questionnaire.</a:t>
            </a:r>
          </a:p>
          <a:p>
            <a:r>
              <a:rPr lang="en-US" sz="1654" dirty="0"/>
              <a:t>Pour </a:t>
            </a:r>
            <a:r>
              <a:rPr lang="en-US" sz="1654"/>
              <a:t>cette</a:t>
            </a:r>
            <a:r>
              <a:rPr lang="en-US" sz="1654" dirty="0"/>
              <a:t> </a:t>
            </a:r>
            <a:r>
              <a:rPr lang="en-US" sz="1654"/>
              <a:t>catégorie</a:t>
            </a:r>
            <a:r>
              <a:rPr lang="en-US" sz="1654" dirty="0"/>
              <a:t> les mots qui </a:t>
            </a:r>
            <a:r>
              <a:rPr lang="en-US" sz="1654"/>
              <a:t>resortent</a:t>
            </a:r>
            <a:r>
              <a:rPr lang="en-US" sz="1654" dirty="0"/>
              <a:t> le plus pour </a:t>
            </a:r>
            <a:r>
              <a:rPr lang="en-US" sz="1654"/>
              <a:t>décrire</a:t>
            </a:r>
            <a:r>
              <a:rPr lang="en-US" sz="1654" dirty="0"/>
              <a:t> le hard rock </a:t>
            </a:r>
            <a:r>
              <a:rPr lang="en-US" sz="1654"/>
              <a:t>sont</a:t>
            </a:r>
            <a:r>
              <a:rPr lang="en-US" sz="1654" dirty="0"/>
              <a:t>: “</a:t>
            </a:r>
            <a:r>
              <a:rPr lang="en-US" sz="1654"/>
              <a:t>guitare</a:t>
            </a:r>
            <a:r>
              <a:rPr lang="en-US" sz="1654" dirty="0"/>
              <a:t>”,”</a:t>
            </a:r>
            <a:r>
              <a:rPr lang="en-US" sz="1654"/>
              <a:t>violent”,”fort</a:t>
            </a:r>
            <a:r>
              <a:rPr lang="en-US" sz="1654" dirty="0"/>
              <a:t>” et “</a:t>
            </a:r>
            <a:r>
              <a:rPr lang="en-US" sz="1654"/>
              <a:t>énergique</a:t>
            </a:r>
            <a:r>
              <a:rPr lang="en-US" sz="1654" dirty="0"/>
              <a:t>”.</a:t>
            </a:r>
          </a:p>
          <a:p>
            <a:r>
              <a:rPr lang="en-US" sz="1654" dirty="0"/>
              <a:t>Le hard rock </a:t>
            </a:r>
            <a:r>
              <a:rPr lang="en-US" sz="1654"/>
              <a:t>est</a:t>
            </a:r>
            <a:r>
              <a:rPr lang="en-US" sz="1654" dirty="0"/>
              <a:t> </a:t>
            </a:r>
            <a:r>
              <a:rPr lang="en-US" sz="1654"/>
              <a:t>aussi</a:t>
            </a:r>
            <a:r>
              <a:rPr lang="en-US" sz="1654" dirty="0"/>
              <a:t> </a:t>
            </a:r>
            <a:r>
              <a:rPr lang="en-US" sz="1654"/>
              <a:t>décrit</a:t>
            </a:r>
            <a:r>
              <a:rPr lang="en-US" sz="1654" dirty="0"/>
              <a:t> de “</a:t>
            </a:r>
            <a:r>
              <a:rPr lang="en-US" sz="1654"/>
              <a:t>motivant</a:t>
            </a:r>
            <a:r>
              <a:rPr lang="en-US" sz="1654" dirty="0"/>
              <a:t>”, “</a:t>
            </a:r>
            <a:r>
              <a:rPr lang="en-US" sz="1654"/>
              <a:t>festif</a:t>
            </a:r>
            <a:r>
              <a:rPr lang="en-US" sz="1654" dirty="0"/>
              <a:t>” et “incomprehensible”.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E4615F10-B0A4-A04F-8823-15452B6AA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5726" y="1914251"/>
            <a:ext cx="3959246" cy="28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0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E50660-80AE-3745-BA35-AEAE649E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26" y="504128"/>
            <a:ext cx="7765869" cy="1100370"/>
          </a:xfrm>
        </p:spPr>
        <p:txBody>
          <a:bodyPr>
            <a:normAutofit fontScale="90000"/>
          </a:bodyPr>
          <a:lstStyle/>
          <a:p>
            <a:r>
              <a:rPr lang="fr-FR"/>
              <a:t>Nuage de mots des hommes de 18 à 24 ans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ED49C61-38D6-40D3-837E-41A32E40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25" y="1704873"/>
            <a:ext cx="3197698" cy="3352187"/>
          </a:xfrm>
        </p:spPr>
        <p:txBody>
          <a:bodyPr>
            <a:normAutofit/>
          </a:bodyPr>
          <a:lstStyle/>
          <a:p>
            <a:r>
              <a:rPr lang="en-US" sz="1654" dirty="0"/>
              <a:t>Les </a:t>
            </a:r>
            <a:r>
              <a:rPr lang="en-US" sz="1654" dirty="0" err="1"/>
              <a:t>personnes</a:t>
            </a:r>
            <a:r>
              <a:rPr lang="en-US" sz="1654" dirty="0"/>
              <a:t> de </a:t>
            </a:r>
            <a:r>
              <a:rPr lang="en-US" sz="1654" dirty="0" err="1"/>
              <a:t>cette</a:t>
            </a:r>
            <a:r>
              <a:rPr lang="en-US" sz="1654" dirty="0"/>
              <a:t> </a:t>
            </a:r>
            <a:r>
              <a:rPr lang="en-US" sz="1654" dirty="0" err="1"/>
              <a:t>catégorie</a:t>
            </a:r>
            <a:r>
              <a:rPr lang="en-US" sz="1654" dirty="0"/>
              <a:t> </a:t>
            </a:r>
            <a:r>
              <a:rPr lang="en-US" sz="1654" dirty="0" err="1"/>
              <a:t>d’âge</a:t>
            </a:r>
            <a:r>
              <a:rPr lang="en-US" sz="1654" dirty="0"/>
              <a:t> </a:t>
            </a:r>
            <a:r>
              <a:rPr lang="en-US" sz="1654" dirty="0" err="1"/>
              <a:t>ayant</a:t>
            </a:r>
            <a:r>
              <a:rPr lang="en-US" sz="1654" dirty="0"/>
              <a:t> </a:t>
            </a:r>
            <a:r>
              <a:rPr lang="en-US" sz="1654" dirty="0" err="1"/>
              <a:t>répondu</a:t>
            </a:r>
            <a:r>
              <a:rPr lang="en-US" sz="1654" dirty="0"/>
              <a:t> au questionnaire </a:t>
            </a:r>
            <a:r>
              <a:rPr lang="en-US" sz="1654" dirty="0" err="1"/>
              <a:t>décrivent</a:t>
            </a:r>
            <a:r>
              <a:rPr lang="en-US" sz="1654" dirty="0"/>
              <a:t> le hard rock </a:t>
            </a:r>
            <a:r>
              <a:rPr lang="en-US" sz="1654" dirty="0" err="1"/>
              <a:t>comme</a:t>
            </a:r>
            <a:r>
              <a:rPr lang="en-US" sz="1654" dirty="0"/>
              <a:t> </a:t>
            </a:r>
            <a:r>
              <a:rPr lang="en-US" sz="1654" dirty="0" err="1"/>
              <a:t>étant</a:t>
            </a:r>
            <a:r>
              <a:rPr lang="en-US" sz="1654" dirty="0"/>
              <a:t> </a:t>
            </a:r>
            <a:r>
              <a:rPr lang="en-US" sz="1654" dirty="0" err="1"/>
              <a:t>électrique</a:t>
            </a:r>
            <a:r>
              <a:rPr lang="en-US" sz="1654" dirty="0"/>
              <a:t>, fort et </a:t>
            </a:r>
            <a:r>
              <a:rPr lang="en-US" sz="1654" dirty="0" err="1"/>
              <a:t>virtiose</a:t>
            </a:r>
            <a:r>
              <a:rPr lang="en-US" sz="1654" dirty="0"/>
              <a:t>.</a:t>
            </a:r>
          </a:p>
          <a:p>
            <a:r>
              <a:rPr lang="en-US" sz="1654" dirty="0"/>
              <a:t>Les </a:t>
            </a:r>
            <a:r>
              <a:rPr lang="en-US" sz="1654" dirty="0" err="1"/>
              <a:t>personnes</a:t>
            </a:r>
            <a:r>
              <a:rPr lang="en-US" sz="1654" dirty="0"/>
              <a:t> de </a:t>
            </a:r>
            <a:r>
              <a:rPr lang="en-US" sz="1654" dirty="0" err="1"/>
              <a:t>cette</a:t>
            </a:r>
            <a:r>
              <a:rPr lang="en-US" sz="1654" dirty="0"/>
              <a:t> </a:t>
            </a:r>
            <a:r>
              <a:rPr lang="en-US" sz="1654" dirty="0" err="1"/>
              <a:t>même</a:t>
            </a:r>
            <a:r>
              <a:rPr lang="en-US" sz="1654" dirty="0"/>
              <a:t> </a:t>
            </a:r>
            <a:r>
              <a:rPr lang="en-US" sz="1654" dirty="0" err="1"/>
              <a:t>catégorie</a:t>
            </a:r>
            <a:r>
              <a:rPr lang="en-US" sz="1654" dirty="0"/>
              <a:t> </a:t>
            </a:r>
            <a:r>
              <a:rPr lang="en-US" sz="1654" dirty="0" err="1"/>
              <a:t>associe</a:t>
            </a:r>
            <a:r>
              <a:rPr lang="en-US" sz="1654" dirty="0"/>
              <a:t> </a:t>
            </a:r>
            <a:r>
              <a:rPr lang="en-US" sz="1654" dirty="0" err="1"/>
              <a:t>ce</a:t>
            </a:r>
            <a:r>
              <a:rPr lang="en-US" sz="1654" dirty="0"/>
              <a:t> style de musique </a:t>
            </a:r>
            <a:r>
              <a:rPr lang="en-US" sz="1654" dirty="0" err="1"/>
              <a:t>à</a:t>
            </a:r>
            <a:r>
              <a:rPr lang="en-US" sz="1654" dirty="0"/>
              <a:t> </a:t>
            </a:r>
            <a:r>
              <a:rPr lang="en-US" sz="1654" dirty="0" err="1"/>
              <a:t>sauvage</a:t>
            </a:r>
            <a:r>
              <a:rPr lang="en-US" sz="1654" dirty="0"/>
              <a:t>, </a:t>
            </a:r>
            <a:r>
              <a:rPr lang="en-US" sz="1654" dirty="0" err="1"/>
              <a:t>exubérant</a:t>
            </a:r>
            <a:r>
              <a:rPr lang="en-US" sz="1654" dirty="0"/>
              <a:t> et </a:t>
            </a:r>
            <a:r>
              <a:rPr lang="en-US" sz="1654" dirty="0" err="1"/>
              <a:t>bruyant</a:t>
            </a:r>
            <a:r>
              <a:rPr lang="en-US" sz="1654" dirty="0"/>
              <a:t>.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7888C9F7-651E-C34A-B06E-F3B3D693C4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7949" y="1882492"/>
            <a:ext cx="4325097" cy="27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94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F87F1C-2B14-884F-ABEA-4D9F811C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49" y="520391"/>
            <a:ext cx="2898424" cy="1341372"/>
          </a:xfrm>
        </p:spPr>
        <p:txBody>
          <a:bodyPr>
            <a:normAutofit fontScale="90000"/>
          </a:bodyPr>
          <a:lstStyle/>
          <a:p>
            <a:r>
              <a:rPr lang="fr-FR" sz="3059"/>
              <a:t>Nuage de mots des femmes de 24 à 34 ans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FCFBC7B-1417-4CAC-B6F6-8DBB997F4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50" y="2016225"/>
            <a:ext cx="2898423" cy="3129871"/>
          </a:xfrm>
        </p:spPr>
        <p:txBody>
          <a:bodyPr>
            <a:normAutofit/>
          </a:bodyPr>
          <a:lstStyle/>
          <a:p>
            <a:r>
              <a:rPr lang="en-US" sz="1654" dirty="0"/>
              <a:t>Les femmes de 24 </a:t>
            </a:r>
            <a:r>
              <a:rPr lang="en-US" sz="1654" dirty="0" err="1"/>
              <a:t>à</a:t>
            </a:r>
            <a:r>
              <a:rPr lang="en-US" sz="1654" dirty="0"/>
              <a:t> 34 </a:t>
            </a:r>
            <a:r>
              <a:rPr lang="en-US" sz="1654" dirty="0" err="1"/>
              <a:t>ans</a:t>
            </a:r>
            <a:r>
              <a:rPr lang="en-US" sz="1654" dirty="0"/>
              <a:t> </a:t>
            </a:r>
            <a:r>
              <a:rPr lang="en-US" sz="1654" dirty="0" err="1"/>
              <a:t>ayant</a:t>
            </a:r>
            <a:r>
              <a:rPr lang="en-US" sz="1654" dirty="0"/>
              <a:t> </a:t>
            </a:r>
            <a:r>
              <a:rPr lang="en-US" sz="1654" dirty="0" err="1"/>
              <a:t>répondu</a:t>
            </a:r>
            <a:r>
              <a:rPr lang="en-US" sz="1654" dirty="0"/>
              <a:t> </a:t>
            </a:r>
            <a:r>
              <a:rPr lang="en-US" sz="1654" dirty="0" err="1"/>
              <a:t>à</a:t>
            </a:r>
            <a:r>
              <a:rPr lang="en-US" sz="1654" dirty="0"/>
              <a:t> </a:t>
            </a:r>
            <a:r>
              <a:rPr lang="en-US" sz="1654" dirty="0" err="1"/>
              <a:t>ce</a:t>
            </a:r>
            <a:r>
              <a:rPr lang="en-US" sz="1654" dirty="0"/>
              <a:t> questionnaire </a:t>
            </a:r>
            <a:r>
              <a:rPr lang="en-US" sz="1654" dirty="0" err="1"/>
              <a:t>décrivent</a:t>
            </a:r>
            <a:r>
              <a:rPr lang="en-US" sz="1654" dirty="0"/>
              <a:t> le hard rock </a:t>
            </a:r>
            <a:r>
              <a:rPr lang="en-US" sz="1654" dirty="0" err="1"/>
              <a:t>comme</a:t>
            </a:r>
            <a:r>
              <a:rPr lang="en-US" sz="1654" dirty="0"/>
              <a:t> </a:t>
            </a:r>
            <a:r>
              <a:rPr lang="en-US" sz="1654" dirty="0" err="1"/>
              <a:t>étant</a:t>
            </a:r>
            <a:r>
              <a:rPr lang="en-US" sz="1654" dirty="0"/>
              <a:t> </a:t>
            </a:r>
            <a:r>
              <a:rPr lang="en-US" sz="1654" dirty="0" err="1"/>
              <a:t>une</a:t>
            </a:r>
            <a:r>
              <a:rPr lang="en-US" sz="1654" dirty="0"/>
              <a:t> musique </a:t>
            </a:r>
            <a:r>
              <a:rPr lang="en-US" sz="1654" dirty="0" err="1"/>
              <a:t>bruyante</a:t>
            </a:r>
            <a:r>
              <a:rPr lang="en-US" sz="1654" dirty="0"/>
              <a:t>, </a:t>
            </a:r>
            <a:r>
              <a:rPr lang="en-US" sz="1654" dirty="0" err="1"/>
              <a:t>motivante</a:t>
            </a:r>
            <a:r>
              <a:rPr lang="en-US" sz="1654" dirty="0"/>
              <a:t> et </a:t>
            </a:r>
            <a:r>
              <a:rPr lang="en-US" sz="1654" dirty="0" err="1"/>
              <a:t>rythmé</a:t>
            </a:r>
            <a:r>
              <a:rPr lang="en-US" sz="1654" dirty="0"/>
              <a:t>.</a:t>
            </a:r>
          </a:p>
          <a:p>
            <a:r>
              <a:rPr lang="en-US" sz="1654" dirty="0" err="1"/>
              <a:t>Mais</a:t>
            </a:r>
            <a:r>
              <a:rPr lang="en-US" sz="1654" dirty="0"/>
              <a:t> </a:t>
            </a:r>
            <a:r>
              <a:rPr lang="en-US" sz="1654" dirty="0" err="1"/>
              <a:t>elles</a:t>
            </a:r>
            <a:r>
              <a:rPr lang="en-US" sz="1654" dirty="0"/>
              <a:t> </a:t>
            </a:r>
            <a:r>
              <a:rPr lang="en-US" sz="1654" dirty="0" err="1"/>
              <a:t>associe</a:t>
            </a:r>
            <a:r>
              <a:rPr lang="en-US" sz="1654" dirty="0"/>
              <a:t> </a:t>
            </a:r>
            <a:r>
              <a:rPr lang="en-US" sz="1654" dirty="0" err="1"/>
              <a:t>aussi</a:t>
            </a:r>
            <a:r>
              <a:rPr lang="en-US" sz="1654" dirty="0"/>
              <a:t> </a:t>
            </a:r>
            <a:r>
              <a:rPr lang="en-US" sz="1654" dirty="0" err="1"/>
              <a:t>ce</a:t>
            </a:r>
            <a:r>
              <a:rPr lang="en-US" sz="1654" dirty="0"/>
              <a:t> style de musique </a:t>
            </a:r>
            <a:r>
              <a:rPr lang="en-US" sz="1654" dirty="0" err="1"/>
              <a:t>à</a:t>
            </a:r>
            <a:r>
              <a:rPr lang="en-US" sz="1654" dirty="0"/>
              <a:t> la jeunesse, la rebellion et la folie;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C4719AA0-5204-8547-AA67-865CDD8873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2735" y="667836"/>
            <a:ext cx="4670831" cy="43321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623701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3EE8DA-292D-2947-82F8-2E67C77E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49" y="520391"/>
            <a:ext cx="2898424" cy="1341372"/>
          </a:xfrm>
        </p:spPr>
        <p:txBody>
          <a:bodyPr>
            <a:normAutofit fontScale="90000"/>
          </a:bodyPr>
          <a:lstStyle/>
          <a:p>
            <a:r>
              <a:rPr lang="fr-FR" sz="3059"/>
              <a:t>Nuage de mots des hommes de 24 à 34 ans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D56D878-1E57-43B2-B262-191CA4A2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50" y="2016225"/>
            <a:ext cx="2898423" cy="3129871"/>
          </a:xfrm>
        </p:spPr>
        <p:txBody>
          <a:bodyPr>
            <a:normAutofit/>
          </a:bodyPr>
          <a:lstStyle/>
          <a:p>
            <a:r>
              <a:rPr lang="en-US" sz="1654" dirty="0"/>
              <a:t>Les hommes de 24 </a:t>
            </a:r>
            <a:r>
              <a:rPr lang="en-US" sz="1654"/>
              <a:t>à</a:t>
            </a:r>
            <a:r>
              <a:rPr lang="en-US" sz="1654" dirty="0"/>
              <a:t> 34 </a:t>
            </a:r>
            <a:r>
              <a:rPr lang="en-US" sz="1654"/>
              <a:t>ans</a:t>
            </a:r>
            <a:r>
              <a:rPr lang="en-US" sz="1654" dirty="0"/>
              <a:t> </a:t>
            </a:r>
            <a:r>
              <a:rPr lang="en-US" sz="1654"/>
              <a:t>décrivent</a:t>
            </a:r>
            <a:r>
              <a:rPr lang="en-US" sz="1654" dirty="0"/>
              <a:t> le hard rock </a:t>
            </a:r>
            <a:r>
              <a:rPr lang="en-US" sz="1654"/>
              <a:t>principalement</a:t>
            </a:r>
            <a:r>
              <a:rPr lang="en-US" sz="1654" dirty="0"/>
              <a:t> </a:t>
            </a:r>
            <a:r>
              <a:rPr lang="en-US" sz="1654"/>
              <a:t>comme</a:t>
            </a:r>
            <a:r>
              <a:rPr lang="en-US" sz="1654" dirty="0"/>
              <a:t> </a:t>
            </a:r>
            <a:r>
              <a:rPr lang="en-US" sz="1654"/>
              <a:t>étant</a:t>
            </a:r>
            <a:r>
              <a:rPr lang="en-US" sz="1654" dirty="0"/>
              <a:t> </a:t>
            </a:r>
            <a:r>
              <a:rPr lang="en-US" sz="1654"/>
              <a:t>une</a:t>
            </a:r>
            <a:r>
              <a:rPr lang="en-US" sz="1654" dirty="0"/>
              <a:t> musique </a:t>
            </a:r>
            <a:r>
              <a:rPr lang="en-US" sz="1654"/>
              <a:t>bruyante</a:t>
            </a:r>
            <a:r>
              <a:rPr lang="en-US" sz="1654" dirty="0"/>
              <a:t>, </a:t>
            </a:r>
            <a:r>
              <a:rPr lang="en-US" sz="1654"/>
              <a:t>sauvage</a:t>
            </a:r>
            <a:r>
              <a:rPr lang="en-US" sz="1654" dirty="0"/>
              <a:t> et </a:t>
            </a:r>
            <a:r>
              <a:rPr lang="en-US" sz="1654"/>
              <a:t>puissante</a:t>
            </a:r>
            <a:r>
              <a:rPr lang="en-US" sz="1654" dirty="0"/>
              <a:t>.</a:t>
            </a:r>
          </a:p>
          <a:p>
            <a:r>
              <a:rPr lang="en-US" sz="1654"/>
              <a:t>Mais</a:t>
            </a:r>
            <a:r>
              <a:rPr lang="en-US" sz="1654" dirty="0"/>
              <a:t> </a:t>
            </a:r>
            <a:r>
              <a:rPr lang="en-US" sz="1654"/>
              <a:t>cette</a:t>
            </a:r>
            <a:r>
              <a:rPr lang="en-US" sz="1654" dirty="0"/>
              <a:t> </a:t>
            </a:r>
            <a:r>
              <a:rPr lang="en-US" sz="1654"/>
              <a:t>catégorie</a:t>
            </a:r>
            <a:r>
              <a:rPr lang="en-US" sz="1654" dirty="0"/>
              <a:t> de </a:t>
            </a:r>
            <a:r>
              <a:rPr lang="en-US" sz="1654"/>
              <a:t>personnes</a:t>
            </a:r>
            <a:r>
              <a:rPr lang="en-US" sz="1654" dirty="0"/>
              <a:t> </a:t>
            </a:r>
            <a:r>
              <a:rPr lang="en-US" sz="1654"/>
              <a:t>associe</a:t>
            </a:r>
            <a:r>
              <a:rPr lang="en-US" sz="1654" dirty="0"/>
              <a:t> </a:t>
            </a:r>
            <a:r>
              <a:rPr lang="en-US" sz="1654"/>
              <a:t>aussi</a:t>
            </a:r>
            <a:r>
              <a:rPr lang="en-US" sz="1654" dirty="0"/>
              <a:t> </a:t>
            </a:r>
            <a:r>
              <a:rPr lang="en-US" sz="1654"/>
              <a:t>ce</a:t>
            </a:r>
            <a:r>
              <a:rPr lang="en-US" sz="1654" dirty="0"/>
              <a:t> style de musique </a:t>
            </a:r>
            <a:r>
              <a:rPr lang="en-US" sz="1654"/>
              <a:t>à</a:t>
            </a:r>
            <a:r>
              <a:rPr lang="en-US" sz="1654" dirty="0"/>
              <a:t> la fête </a:t>
            </a:r>
            <a:r>
              <a:rPr lang="en-US" sz="1654"/>
              <a:t>mais</a:t>
            </a:r>
            <a:r>
              <a:rPr lang="en-US" sz="1654" dirty="0"/>
              <a:t> </a:t>
            </a:r>
            <a:r>
              <a:rPr lang="en-US" sz="1654"/>
              <a:t>aussi</a:t>
            </a:r>
            <a:r>
              <a:rPr lang="en-US" sz="1654" dirty="0"/>
              <a:t> la </a:t>
            </a:r>
            <a:r>
              <a:rPr lang="en-US" sz="1654"/>
              <a:t>brutalité</a:t>
            </a:r>
            <a:r>
              <a:rPr lang="en-US" sz="1654" dirty="0"/>
              <a:t> et la repetition.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0FB275C3-8DEE-C747-A2F2-5A47F1C6D5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690" y="774733"/>
            <a:ext cx="4976921" cy="41184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69435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DA6A056-ADE2-1647-BAD3-F628D964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26" y="499188"/>
            <a:ext cx="4401617" cy="1100371"/>
          </a:xfrm>
        </p:spPr>
        <p:txBody>
          <a:bodyPr>
            <a:normAutofit fontScale="90000"/>
          </a:bodyPr>
          <a:lstStyle/>
          <a:p>
            <a:r>
              <a:rPr lang="fr-FR" sz="3390"/>
              <a:t>Nuage de mots des femmes de 35 à 44 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2A9083F-F9FA-1142-B14A-6AA49431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25" y="1814234"/>
            <a:ext cx="4189417" cy="3231708"/>
          </a:xfrm>
        </p:spPr>
        <p:txBody>
          <a:bodyPr>
            <a:normAutofit/>
          </a:bodyPr>
          <a:lstStyle/>
          <a:p>
            <a:r>
              <a:rPr lang="fr-FR" sz="1654"/>
              <a:t>Analyse : 70 Femmes qui ont entre 35 et 44 ans, ont répondu à ce questionnaire.</a:t>
            </a:r>
          </a:p>
          <a:p>
            <a:r>
              <a:rPr lang="fr-FR" sz="1654"/>
              <a:t>Pour cette catégorie, les mots qui ressortent le plus sont : « rythme », « bruyant »,  « hurlement ».</a:t>
            </a:r>
          </a:p>
          <a:p>
            <a:r>
              <a:rPr lang="fr-FR" sz="1654"/>
              <a:t>On peut observer que les femmes décrivent également le hard rock comme quelque chose de bruyant, violent mais aussi, de façon énergique et rythmée.</a:t>
            </a:r>
          </a:p>
          <a:p>
            <a:endParaRPr lang="fr-FR" sz="1654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C8584AAA-ED20-614A-A747-FCD19649F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53" r="-2" b="2456"/>
          <a:stretch/>
        </p:blipFill>
        <p:spPr>
          <a:xfrm>
            <a:off x="5766440" y="624609"/>
            <a:ext cx="3677287" cy="44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10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EE2A006-3A84-40BF-8555-CCD4432800E7}"/>
              </a:ext>
            </a:extLst>
          </p:cNvPr>
          <p:cNvSpPr txBox="1"/>
          <p:nvPr/>
        </p:nvSpPr>
        <p:spPr>
          <a:xfrm>
            <a:off x="484554" y="1539631"/>
            <a:ext cx="128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Homme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4E2BFDD-828F-4EA0-9195-509D5E880F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825" y="554893"/>
            <a:ext cx="6120973" cy="47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839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1DA50C-4468-4A4D-868A-6EF6371F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29" y="504128"/>
            <a:ext cx="7361562" cy="1100370"/>
          </a:xfrm>
        </p:spPr>
        <p:txBody>
          <a:bodyPr>
            <a:normAutofit fontScale="90000"/>
          </a:bodyPr>
          <a:lstStyle/>
          <a:p>
            <a:r>
              <a:rPr lang="fr-FR" dirty="0"/>
              <a:t>Nuage de mots des hommes entre 35 et 44ans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C1D425-3AB2-E940-ADA8-3DE5BACE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29" y="1814231"/>
            <a:ext cx="4238545" cy="3231710"/>
          </a:xfrm>
        </p:spPr>
        <p:txBody>
          <a:bodyPr>
            <a:normAutofit lnSpcReduction="10000"/>
          </a:bodyPr>
          <a:lstStyle/>
          <a:p>
            <a:r>
              <a:rPr lang="fr-FR" sz="1654"/>
              <a:t>Analyse : 23 Hommes qui ont entre 35 et 44 ans, ont répondu à ce questionnaire.</a:t>
            </a:r>
          </a:p>
          <a:p>
            <a:r>
              <a:rPr lang="fr-FR" sz="1654"/>
              <a:t>Pour cette catégorie, les mots qui ressortent le plus pour décrire le hard rock sont : « guitare électrique »,  « Energie », « défouloir », « bourrin » .</a:t>
            </a:r>
          </a:p>
          <a:p>
            <a:r>
              <a:rPr lang="fr-FR" sz="1654"/>
              <a:t>On peut observer que dans cette catégorie, les hommes décrivent le hard rock comme bruyant, puissant ect </a:t>
            </a:r>
          </a:p>
          <a:p>
            <a:r>
              <a:rPr lang="fr-FR" sz="1654"/>
              <a:t>Ces mots peuvent être pris d’une façon péjorative mais aussi méliorative.</a:t>
            </a:r>
          </a:p>
          <a:p>
            <a:endParaRPr lang="fr-FR" sz="1654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8A436F-FF8B-9E4D-B6BA-DA25CC2A3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24" r="2" b="219"/>
          <a:stretch/>
        </p:blipFill>
        <p:spPr>
          <a:xfrm>
            <a:off x="5801300" y="1805353"/>
            <a:ext cx="3603208" cy="30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193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C8AD49-7FD4-B04D-BF75-4E877B40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2" y="529332"/>
            <a:ext cx="3984367" cy="1224796"/>
          </a:xfrm>
        </p:spPr>
        <p:txBody>
          <a:bodyPr anchor="b">
            <a:normAutofit/>
          </a:bodyPr>
          <a:lstStyle/>
          <a:p>
            <a:r>
              <a:rPr lang="fr-FR" sz="2480" dirty="0"/>
              <a:t>Nuage de mots des femmes de 45 à 54 ans </a:t>
            </a:r>
            <a:br>
              <a:rPr lang="fr-FR" sz="2480" dirty="0"/>
            </a:br>
            <a:endParaRPr lang="fr-FR" sz="248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4687B70-38A5-0E49-8BB8-DF1A8B873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2" y="2200196"/>
            <a:ext cx="3984367" cy="2933462"/>
          </a:xfrm>
        </p:spPr>
        <p:txBody>
          <a:bodyPr anchor="t">
            <a:normAutofit lnSpcReduction="10000"/>
          </a:bodyPr>
          <a:lstStyle/>
          <a:p>
            <a:r>
              <a:rPr lang="fr-FR" sz="1819"/>
              <a:t>Analyse de 72 femmes de 44 ans à 55ans qui on répondu à ce questionnaire.</a:t>
            </a:r>
          </a:p>
          <a:p>
            <a:r>
              <a:rPr lang="fr-FR" sz="1819"/>
              <a:t>Pour cette catégorie les mots qui sont ressortit le plus souvent sont: bruyant, fort, violent.</a:t>
            </a:r>
          </a:p>
          <a:p>
            <a:r>
              <a:rPr lang="fr-FR" sz="1819"/>
              <a:t>On peut alors observer que pour cette catégorie de personne le hard rock est plutôt décrit comme violent et fort .</a:t>
            </a:r>
          </a:p>
          <a:p>
            <a:endParaRPr lang="fr-FR" sz="1819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7389A0A-D503-CE4E-B5D2-E1D7BE88E2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2832" y="945206"/>
            <a:ext cx="4513600" cy="37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114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94726F4-BCFA-C343-A8AA-F87A1497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2" y="529332"/>
            <a:ext cx="3984367" cy="1224796"/>
          </a:xfrm>
        </p:spPr>
        <p:txBody>
          <a:bodyPr anchor="b">
            <a:normAutofit/>
          </a:bodyPr>
          <a:lstStyle/>
          <a:p>
            <a:r>
              <a:rPr lang="fr-FR" sz="2480"/>
              <a:t>Nuage de mots des hommes entre 45 et 54 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3E5A753-5356-3447-AF6E-61B4E5CD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2" y="2200196"/>
            <a:ext cx="3984367" cy="2933462"/>
          </a:xfrm>
        </p:spPr>
        <p:txBody>
          <a:bodyPr anchor="t">
            <a:normAutofit/>
          </a:bodyPr>
          <a:lstStyle/>
          <a:p>
            <a:r>
              <a:rPr lang="fr-FR" sz="1819"/>
              <a:t>Analyse : 23 Hommes qui ont entre 45 et 54 ans, ont répondu à ce questionnaire.</a:t>
            </a:r>
          </a:p>
          <a:p>
            <a:r>
              <a:rPr lang="fr-FR" sz="1819"/>
              <a:t>Pour cette catégorie, les mots qui ressortent le plus sont : « puissance », «  guitare », « fort » .</a:t>
            </a:r>
          </a:p>
          <a:p>
            <a:r>
              <a:rPr lang="fr-FR" sz="1819"/>
              <a:t>Cette fois-ci, les Hommes voient le hard rock comme une exaltation, quelque chose d’énergisant.</a:t>
            </a:r>
          </a:p>
          <a:p>
            <a:endParaRPr lang="fr-FR" sz="1819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12B594A-30AA-C941-A327-382C2B7855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290" y="529332"/>
            <a:ext cx="3758685" cy="461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36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FFE1D1-10D8-B647-8BB8-80B4784E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567134"/>
            <a:ext cx="4037290" cy="1862258"/>
          </a:xfrm>
        </p:spPr>
        <p:txBody>
          <a:bodyPr anchor="t">
            <a:normAutofit fontScale="90000"/>
          </a:bodyPr>
          <a:lstStyle/>
          <a:p>
            <a:r>
              <a:rPr lang="fr-FR" sz="3225"/>
              <a:t>Nuage de mots des femmes de 55ans à 64 ans </a:t>
            </a:r>
            <a:br>
              <a:rPr lang="fr-FR" sz="3225"/>
            </a:br>
            <a:endParaRPr lang="fr-FR" sz="3225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682A30B-5F28-C441-8FE2-1CCE106E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4" y="2591135"/>
            <a:ext cx="4037290" cy="2270969"/>
          </a:xfrm>
        </p:spPr>
        <p:txBody>
          <a:bodyPr>
            <a:normAutofit fontScale="92500" lnSpcReduction="10000"/>
          </a:bodyPr>
          <a:lstStyle/>
          <a:p>
            <a:r>
              <a:rPr lang="fr-FR" sz="1488"/>
              <a:t>Analyse de 28 femmes de 55ans à 64 ans qui on répondu au questionnaire. </a:t>
            </a:r>
          </a:p>
          <a:p>
            <a:r>
              <a:rPr lang="fr-FR" sz="1488"/>
              <a:t>Pour cette catégorie les mots qui sont le plus ressortis sont electrique, bruit , guitare. </a:t>
            </a:r>
          </a:p>
          <a:p>
            <a:r>
              <a:rPr lang="fr-FR" sz="1488"/>
              <a:t>On peut alors observer que pour cette catégorie, les femmes trouvent le hard rock bruyant.</a:t>
            </a:r>
          </a:p>
          <a:p>
            <a:r>
              <a:rPr lang="fr-FR" sz="1488"/>
              <a:t>Mais elles trouvent ce style de musique aussi sensible. </a:t>
            </a:r>
          </a:p>
          <a:p>
            <a:endParaRPr lang="fr-FR" sz="1488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47FF127A-E387-8041-B89D-7EA6A0DDAB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1781" y="1076765"/>
            <a:ext cx="4237374" cy="35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426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686323-4A93-984C-8B34-8588D7C1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567134"/>
            <a:ext cx="4037290" cy="1862258"/>
          </a:xfrm>
        </p:spPr>
        <p:txBody>
          <a:bodyPr anchor="t">
            <a:normAutofit fontScale="90000"/>
          </a:bodyPr>
          <a:lstStyle/>
          <a:p>
            <a:r>
              <a:rPr lang="fr-FR" sz="3225"/>
              <a:t>Nuages de mots des hommes de 55ans à 64ans</a:t>
            </a:r>
            <a:br>
              <a:rPr lang="fr-FR" sz="3225"/>
            </a:br>
            <a:endParaRPr lang="fr-FR" sz="3225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E2010B2-51A8-0046-9598-A643C9EB6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4" y="2591135"/>
            <a:ext cx="4037290" cy="2270969"/>
          </a:xfrm>
        </p:spPr>
        <p:txBody>
          <a:bodyPr>
            <a:normAutofit fontScale="92500" lnSpcReduction="10000"/>
          </a:bodyPr>
          <a:lstStyle/>
          <a:p>
            <a:r>
              <a:rPr lang="fr-FR" sz="1488"/>
              <a:t>Analyse de 14 hommes ayant répondu à ce questionnaire.</a:t>
            </a:r>
          </a:p>
          <a:p>
            <a:r>
              <a:rPr lang="fr-FR" sz="1488"/>
              <a:t>Pour cette catégorie les mots qui sont le plus souvent ressortit sont rythme, dur et bruyant.</a:t>
            </a:r>
          </a:p>
          <a:p>
            <a:r>
              <a:rPr lang="fr-FR" sz="1488"/>
              <a:t>On peut donc observer que les hommes de cette tranche d’âge trouve le hard rock très bruyant.</a:t>
            </a:r>
          </a:p>
          <a:p>
            <a:r>
              <a:rPr lang="fr-FR" sz="1488"/>
              <a:t>Mais ils pense aussi que ce style est défoulant et bon pour la santé. </a:t>
            </a:r>
          </a:p>
          <a:p>
            <a:endParaRPr lang="fr-FR" sz="1488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116EEBCB-D232-7446-8759-E8A6DC7D77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1781" y="1288633"/>
            <a:ext cx="4237374" cy="30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353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A4700B3-25AC-664A-9A11-748CCCE1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567135"/>
            <a:ext cx="3665254" cy="1871744"/>
          </a:xfrm>
        </p:spPr>
        <p:txBody>
          <a:bodyPr anchor="t">
            <a:normAutofit fontScale="90000"/>
          </a:bodyPr>
          <a:lstStyle/>
          <a:p>
            <a:r>
              <a:rPr lang="fr-FR" sz="3225"/>
              <a:t>Nuage de mots des femmes de 64 ans à 75 ans</a:t>
            </a:r>
            <a:br>
              <a:rPr lang="fr-FR" sz="3225"/>
            </a:br>
            <a:endParaRPr lang="fr-FR" sz="3225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57838A4-356E-9D4A-8E70-79A15560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2591135"/>
            <a:ext cx="3665254" cy="2270969"/>
          </a:xfrm>
        </p:spPr>
        <p:txBody>
          <a:bodyPr>
            <a:normAutofit fontScale="92500" lnSpcReduction="20000"/>
          </a:bodyPr>
          <a:lstStyle/>
          <a:p>
            <a:r>
              <a:rPr lang="fr-FR" sz="1406"/>
              <a:t>Analyse de 11 femmes ayant répondu à ce questionnaire.</a:t>
            </a:r>
          </a:p>
          <a:p>
            <a:r>
              <a:rPr lang="fr-FR" sz="1406"/>
              <a:t>Pour cette catégories les mots qui sont le plus souvent ressortit sont rythme, geignant et violence.</a:t>
            </a:r>
          </a:p>
          <a:p>
            <a:r>
              <a:rPr lang="fr-FR" sz="1406"/>
              <a:t>On peut donc observer que les femmes de cette tranches d’âge n’aime pas  ce style de musique et trouve cela violent.</a:t>
            </a:r>
          </a:p>
          <a:p>
            <a:r>
              <a:rPr lang="fr-FR" sz="1406"/>
              <a:t>Mais ce style leurs rappelles aussi leur jeunesse.</a:t>
            </a:r>
          </a:p>
          <a:p>
            <a:endParaRPr lang="fr-FR" sz="1406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CDDB915A-53E8-7440-83AF-0765142018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5697" y="975315"/>
            <a:ext cx="4874927" cy="31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629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648661-073E-FA40-B7C2-A237DFFE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567135"/>
            <a:ext cx="3665254" cy="1871744"/>
          </a:xfrm>
        </p:spPr>
        <p:txBody>
          <a:bodyPr anchor="t">
            <a:normAutofit fontScale="90000"/>
          </a:bodyPr>
          <a:lstStyle/>
          <a:p>
            <a:r>
              <a:rPr lang="fr-FR" sz="3225"/>
              <a:t>Nuage de mots des hommes de 64 ans à 75 ans</a:t>
            </a:r>
            <a:br>
              <a:rPr lang="fr-FR" sz="3225"/>
            </a:br>
            <a:endParaRPr lang="fr-FR" sz="3225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8D00DCA-E50C-DA45-98EC-428E3695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2591135"/>
            <a:ext cx="3665254" cy="2270969"/>
          </a:xfrm>
        </p:spPr>
        <p:txBody>
          <a:bodyPr>
            <a:normAutofit fontScale="92500" lnSpcReduction="10000"/>
          </a:bodyPr>
          <a:lstStyle/>
          <a:p>
            <a:r>
              <a:rPr lang="fr-FR" sz="1488"/>
              <a:t>Analyse de 3 hommes ayant répondu à ce questionnaire.</a:t>
            </a:r>
          </a:p>
          <a:p>
            <a:r>
              <a:rPr lang="fr-FR" sz="1488"/>
              <a:t>Les mots qui sont le plus souvent ressortit sont agressif, violent, bruyant.</a:t>
            </a:r>
          </a:p>
          <a:p>
            <a:r>
              <a:rPr lang="fr-FR" sz="1488"/>
              <a:t>On peut donc observer que les hommes de cette tranche d’âge trouve que le hard rock est un style de musique violent.</a:t>
            </a:r>
          </a:p>
          <a:p>
            <a:r>
              <a:rPr lang="fr-FR" sz="1488"/>
              <a:t>Mais ils associent aussi ce style de musique à la fête. </a:t>
            </a:r>
          </a:p>
          <a:p>
            <a:endParaRPr lang="fr-FR" sz="1488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6E795863-08AF-7849-B0E6-E96A583CEA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5697" y="1164220"/>
            <a:ext cx="4874927" cy="27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23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EE2A006-3A84-40BF-8555-CCD4432800E7}"/>
              </a:ext>
            </a:extLst>
          </p:cNvPr>
          <p:cNvSpPr txBox="1"/>
          <p:nvPr/>
        </p:nvSpPr>
        <p:spPr>
          <a:xfrm>
            <a:off x="484554" y="1539631"/>
            <a:ext cx="128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Etudiants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7F567F5-93E3-40B5-8087-BFE4D74F91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2091" y="80550"/>
            <a:ext cx="5961917" cy="55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66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BE569E-0BAC-4DA2-9456-536D67378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074" y="1770772"/>
            <a:ext cx="7560469" cy="1974122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  <a:latin typeface="Agency FB" panose="020B0503020202020204" pitchFamily="34" charset="0"/>
              </a:rPr>
              <a:t>Analyse du hard rock selon la profession</a:t>
            </a:r>
            <a:endParaRPr lang="en-US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55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95E8C51-8A76-4190-9561-31AA04DDBBBD}"/>
              </a:ext>
            </a:extLst>
          </p:cNvPr>
          <p:cNvSpPr txBox="1"/>
          <p:nvPr/>
        </p:nvSpPr>
        <p:spPr>
          <a:xfrm>
            <a:off x="315683" y="1741025"/>
            <a:ext cx="9764942" cy="11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7" dirty="0">
                <a:latin typeface="Aharoni" panose="02010803020104030203" pitchFamily="2" charset="-79"/>
                <a:cs typeface="Aharoni" panose="02010803020104030203" pitchFamily="2" charset="-79"/>
              </a:rPr>
              <a:t>Avis des Artisans, Commerçants et Chefs d’entreprises </a:t>
            </a:r>
            <a:r>
              <a:rPr lang="fr-FR" sz="2646" dirty="0">
                <a:latin typeface="Aharoni" panose="02010803020104030203" pitchFamily="2" charset="-79"/>
                <a:cs typeface="Aharoni" panose="02010803020104030203" pitchFamily="2" charset="-79"/>
              </a:rPr>
              <a:t>sur</a:t>
            </a:r>
            <a:r>
              <a:rPr lang="fr-FR" sz="3307" dirty="0">
                <a:latin typeface="Aharoni" panose="02010803020104030203" pitchFamily="2" charset="-79"/>
                <a:cs typeface="Aharoni" panose="02010803020104030203" pitchFamily="2" charset="-79"/>
              </a:rPr>
              <a:t> le hard Rock</a:t>
            </a:r>
            <a:endParaRPr lang="en-US" sz="3307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98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06F2ADF-E875-4F5B-A646-B78877F57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5131" y="-104022"/>
            <a:ext cx="10075022" cy="50375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FE479D2-2490-47E7-9A46-0AF008442FCD}"/>
              </a:ext>
            </a:extLst>
          </p:cNvPr>
          <p:cNvSpPr txBox="1"/>
          <p:nvPr/>
        </p:nvSpPr>
        <p:spPr>
          <a:xfrm>
            <a:off x="420734" y="4443816"/>
            <a:ext cx="5666372" cy="80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88" dirty="0">
                <a:latin typeface="Arial Black" panose="020B0A04020102020204" pitchFamily="34" charset="0"/>
              </a:rPr>
              <a:t>Les mots qui </a:t>
            </a:r>
            <a:r>
              <a:rPr lang="fr-FR" sz="1654" dirty="0">
                <a:latin typeface="Arial Black" panose="020B0A04020102020204" pitchFamily="34" charset="0"/>
              </a:rPr>
              <a:t>reviennent</a:t>
            </a:r>
            <a:r>
              <a:rPr lang="fr-FR" sz="1488" dirty="0">
                <a:latin typeface="Arial Black" panose="020B0A04020102020204" pitchFamily="34" charset="0"/>
              </a:rPr>
              <a:t> le plus sont : Bruit; Energie; Colère et Rythme</a:t>
            </a:r>
            <a:endParaRPr lang="en-US" sz="1488" dirty="0">
              <a:latin typeface="Arial Black" panose="020B0A04020102020204" pitchFamily="34" charset="0"/>
            </a:endParaRPr>
          </a:p>
          <a:p>
            <a:endParaRPr lang="en-US" sz="1488" dirty="0"/>
          </a:p>
        </p:txBody>
      </p:sp>
    </p:spTree>
    <p:extLst>
      <p:ext uri="{BB962C8B-B14F-4D97-AF65-F5344CB8AC3E}">
        <p14:creationId xmlns:p14="http://schemas.microsoft.com/office/powerpoint/2010/main" xmlns="" val="273947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6E068CB-0961-4F51-979D-46E7F982BCC8}"/>
              </a:ext>
            </a:extLst>
          </p:cNvPr>
          <p:cNvSpPr txBox="1"/>
          <p:nvPr/>
        </p:nvSpPr>
        <p:spPr>
          <a:xfrm>
            <a:off x="557087" y="2300874"/>
            <a:ext cx="9215814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76" dirty="0">
                <a:latin typeface="Aharoni" panose="02010803020104030203" pitchFamily="2" charset="-79"/>
                <a:cs typeface="Aharoni" panose="02010803020104030203" pitchFamily="2" charset="-79"/>
              </a:rPr>
              <a:t>Avis des </a:t>
            </a:r>
            <a:r>
              <a:rPr lang="fr-FR" sz="2646" dirty="0">
                <a:latin typeface="Aharoni" panose="02010803020104030203" pitchFamily="2" charset="-79"/>
                <a:cs typeface="Aharoni" panose="02010803020104030203" pitchFamily="2" charset="-79"/>
              </a:rPr>
              <a:t>Cadres</a:t>
            </a:r>
            <a:r>
              <a:rPr lang="fr-FR" sz="2976" dirty="0">
                <a:latin typeface="Aharoni" panose="02010803020104030203" pitchFamily="2" charset="-79"/>
                <a:cs typeface="Aharoni" panose="02010803020104030203" pitchFamily="2" charset="-79"/>
              </a:rPr>
              <a:t> et professions intellectuelles sur le hard rock </a:t>
            </a:r>
            <a:endParaRPr lang="en-US" sz="2976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23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5437011-DFE9-46F8-9E5E-74C5D8FD2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179" y="-316498"/>
            <a:ext cx="9806589" cy="49032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8FC74FC-478F-468B-A934-4863DC56A470}"/>
              </a:ext>
            </a:extLst>
          </p:cNvPr>
          <p:cNvSpPr txBox="1"/>
          <p:nvPr/>
        </p:nvSpPr>
        <p:spPr>
          <a:xfrm>
            <a:off x="543179" y="4586797"/>
            <a:ext cx="7608219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4" dirty="0">
                <a:latin typeface="Arial Black" panose="020B0A04020102020204" pitchFamily="34" charset="0"/>
              </a:rPr>
              <a:t>Les mots qui reviennent le plus sont : Bruyant, Guitare, Rythme et Bruit</a:t>
            </a:r>
            <a:endParaRPr lang="en-US" sz="1984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02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09958AD-99EE-47BD-A115-E0D3128B8F8F}"/>
              </a:ext>
            </a:extLst>
          </p:cNvPr>
          <p:cNvSpPr txBox="1"/>
          <p:nvPr/>
        </p:nvSpPr>
        <p:spPr>
          <a:xfrm>
            <a:off x="1931235" y="2411492"/>
            <a:ext cx="6430377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46" dirty="0">
                <a:latin typeface="Aharoni" panose="02010803020104030203" pitchFamily="2" charset="-79"/>
                <a:cs typeface="Aharoni" panose="02010803020104030203" pitchFamily="2" charset="-79"/>
              </a:rPr>
              <a:t>Avis des Employés sur le Hard Rock</a:t>
            </a:r>
            <a:endParaRPr lang="en-US" sz="2646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06208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758</Words>
  <Application>Microsoft Office PowerPoint</Application>
  <PresentationFormat>Personnalisé</PresentationFormat>
  <Paragraphs>73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Standard</vt:lpstr>
      <vt:lpstr>Diapositive 1</vt:lpstr>
      <vt:lpstr>Diapositive 2</vt:lpstr>
      <vt:lpstr>Diapositive 3</vt:lpstr>
      <vt:lpstr>Analyse du hard rock selon la profession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Nuage de mots des femmes de moins de 18 ans</vt:lpstr>
      <vt:lpstr>Nuage de mots des hommes de moins de 18 ans</vt:lpstr>
      <vt:lpstr>Nuage de mots des femmes de 18 à 24 ans</vt:lpstr>
      <vt:lpstr>Nuage de mots des hommes de 18 à 24 ans</vt:lpstr>
      <vt:lpstr>Nuage de mots des femmes de 24 à 34 ans</vt:lpstr>
      <vt:lpstr>Nuage de mots des hommes de 24 à 34 ans</vt:lpstr>
      <vt:lpstr>Nuage de mots des femmes de 35 à 44 ans</vt:lpstr>
      <vt:lpstr>Nuage de mots des hommes entre 35 et 44ans</vt:lpstr>
      <vt:lpstr>Nuage de mots des femmes de 45 à 54 ans  </vt:lpstr>
      <vt:lpstr>Nuage de mots des hommes entre 45 et 54 ans</vt:lpstr>
      <vt:lpstr>Nuage de mots des femmes de 55ans à 64 ans  </vt:lpstr>
      <vt:lpstr>Nuages de mots des hommes de 55ans à 64ans </vt:lpstr>
      <vt:lpstr>Nuage de mots des femmes de 64 ans à 75 ans </vt:lpstr>
      <vt:lpstr>Nuage de mots des hommes de 64 ans à 75 ans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musique classique</dc:title>
  <dc:creator>Kévin</dc:creator>
  <cp:lastModifiedBy>ndsi3</cp:lastModifiedBy>
  <cp:revision>24</cp:revision>
  <dcterms:created xsi:type="dcterms:W3CDTF">2021-04-07T15:25:26Z</dcterms:created>
  <dcterms:modified xsi:type="dcterms:W3CDTF">2021-05-28T07:54:46Z</dcterms:modified>
</cp:coreProperties>
</file>