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62" r:id="rId2"/>
    <p:sldId id="256" r:id="rId3"/>
    <p:sldId id="257" r:id="rId4"/>
    <p:sldId id="258" r:id="rId5"/>
    <p:sldId id="259" r:id="rId6"/>
    <p:sldId id="260" r:id="rId7"/>
    <p:sldId id="261"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63" r:id="rId36"/>
    <p:sldId id="291" r:id="rId37"/>
    <p:sldId id="292" r:id="rId38"/>
    <p:sldId id="293" r:id="rId39"/>
    <p:sldId id="294" r:id="rId40"/>
    <p:sldId id="295" r:id="rId41"/>
    <p:sldId id="296"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Lst>
  <p:sldSz cx="10080625" cy="567055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105" d="100"/>
          <a:sy n="105" d="100"/>
        </p:scale>
        <p:origin x="-252" y="-78"/>
      </p:cViewPr>
      <p:guideLst>
        <p:guide orient="horz" pos="1786"/>
        <p:guide pos="317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F4C11CAA-D358-4A37-8FB6-BD7EFD2ED530}"/>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3" name="Espace réservé de la date 2">
            <a:extLst>
              <a:ext uri="{FF2B5EF4-FFF2-40B4-BE49-F238E27FC236}">
                <a16:creationId xmlns:a16="http://schemas.microsoft.com/office/drawing/2014/main" xmlns="" id="{92F89DEE-0F49-49DB-8437-813CCC9DFE94}"/>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4" name="Espace réservé du pied de page 3">
            <a:extLst>
              <a:ext uri="{FF2B5EF4-FFF2-40B4-BE49-F238E27FC236}">
                <a16:creationId xmlns:a16="http://schemas.microsoft.com/office/drawing/2014/main" xmlns="" id="{608AE4AF-AC72-40C6-A26A-EA2AFCACD876}"/>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fr-FR" sz="1400" b="0" i="0" u="none" strike="noStrike" kern="1200" cap="none">
              <a:ln>
                <a:noFill/>
              </a:ln>
              <a:latin typeface="Liberation Sans" pitchFamily="18"/>
              <a:ea typeface="Microsoft YaHei" pitchFamily="2"/>
              <a:cs typeface="Arial" pitchFamily="2"/>
            </a:endParaRPr>
          </a:p>
        </p:txBody>
      </p:sp>
      <p:sp>
        <p:nvSpPr>
          <p:cNvPr id="5" name="Espace réservé du numéro de diapositive 4">
            <a:extLst>
              <a:ext uri="{FF2B5EF4-FFF2-40B4-BE49-F238E27FC236}">
                <a16:creationId xmlns:a16="http://schemas.microsoft.com/office/drawing/2014/main" xmlns="" id="{9CDD78B4-73B8-4794-8230-4BF89806E433}"/>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68749C7E-AC0A-4021-94B3-1ADC6FE047DA}" type="slidenum">
              <a:rPr/>
              <a:pPr marL="0" marR="0" lvl="0" indent="0" algn="r" rtl="0" hangingPunct="0">
                <a:lnSpc>
                  <a:spcPct val="100000"/>
                </a:lnSpc>
                <a:spcBef>
                  <a:spcPts val="0"/>
                </a:spcBef>
                <a:spcAft>
                  <a:spcPts val="0"/>
                </a:spcAft>
                <a:buNone/>
                <a:tabLst/>
                <a:defRPr sz="1400"/>
              </a:pPr>
              <a:t>‹N°›</a:t>
            </a:fld>
            <a:endParaRPr lang="fr-FR" sz="1400" b="0" i="0" u="none" strike="noStrike" kern="1200" cap="none">
              <a:ln>
                <a:noFill/>
              </a:ln>
              <a:latin typeface="Liberation Sans" pitchFamily="18"/>
              <a:ea typeface="Microsoft YaHei" pitchFamily="2"/>
              <a:cs typeface="Arial" pitchFamily="2"/>
            </a:endParaRPr>
          </a:p>
        </p:txBody>
      </p:sp>
    </p:spTree>
    <p:extLst>
      <p:ext uri="{BB962C8B-B14F-4D97-AF65-F5344CB8AC3E}">
        <p14:creationId xmlns:p14="http://schemas.microsoft.com/office/powerpoint/2010/main" xmlns="" val="67779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xmlns="" id="{3DED09C4-B7E0-4157-8FD1-2C52B5AF9939}"/>
              </a:ext>
            </a:extLst>
          </p:cNvPr>
          <p:cNvSpPr>
            <a:spLocks noGrp="1" noRot="1" noChangeAspect="1"/>
          </p:cNvSpPr>
          <p:nvPr>
            <p:ph type="sldImg" idx="2"/>
          </p:nvPr>
        </p:nvSpPr>
        <p:spPr>
          <a:xfrm>
            <a:off x="216000" y="812520"/>
            <a:ext cx="7127279" cy="4008959"/>
          </a:xfrm>
          <a:prstGeom prst="rect">
            <a:avLst/>
          </a:prstGeom>
          <a:noFill/>
          <a:ln>
            <a:noFill/>
            <a:prstDash val="solid"/>
          </a:ln>
        </p:spPr>
      </p:sp>
      <p:sp>
        <p:nvSpPr>
          <p:cNvPr id="3" name="Espace réservé des notes 2">
            <a:extLst>
              <a:ext uri="{FF2B5EF4-FFF2-40B4-BE49-F238E27FC236}">
                <a16:creationId xmlns:a16="http://schemas.microsoft.com/office/drawing/2014/main" xmlns="" id="{C2949C5B-8FF1-4B63-A45C-F26CF47A8227}"/>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fr-FR"/>
          </a:p>
        </p:txBody>
      </p:sp>
      <p:sp>
        <p:nvSpPr>
          <p:cNvPr id="4" name="Espace réservé de l'en-tête 3">
            <a:extLst>
              <a:ext uri="{FF2B5EF4-FFF2-40B4-BE49-F238E27FC236}">
                <a16:creationId xmlns:a16="http://schemas.microsoft.com/office/drawing/2014/main" xmlns="" id="{7935D464-1DEA-42E6-AE2D-631D6C19AD7E}"/>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e la date 4">
            <a:extLst>
              <a:ext uri="{FF2B5EF4-FFF2-40B4-BE49-F238E27FC236}">
                <a16:creationId xmlns:a16="http://schemas.microsoft.com/office/drawing/2014/main" xmlns="" id="{FFA726F8-4A77-4DA3-BDEA-442E64AE9D66}"/>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pied de page 5">
            <a:extLst>
              <a:ext uri="{FF2B5EF4-FFF2-40B4-BE49-F238E27FC236}">
                <a16:creationId xmlns:a16="http://schemas.microsoft.com/office/drawing/2014/main" xmlns="" id="{2AA5E555-CF1E-4CC5-A6A7-BF1B3A70A665}"/>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7" name="Espace réservé du numéro de diapositive 6">
            <a:extLst>
              <a:ext uri="{FF2B5EF4-FFF2-40B4-BE49-F238E27FC236}">
                <a16:creationId xmlns:a16="http://schemas.microsoft.com/office/drawing/2014/main" xmlns="" id="{475848DE-6D59-46D0-B5D9-F155044339AC}"/>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D7DCEB56-6C04-4413-B497-2364A5CBC6F3}" type="slidenum">
              <a:rPr/>
              <a:pPr lvl="0"/>
              <a:t>‹N°›</a:t>
            </a:fld>
            <a:endParaRPr lang="fr-FR"/>
          </a:p>
        </p:txBody>
      </p:sp>
    </p:spTree>
    <p:extLst>
      <p:ext uri="{BB962C8B-B14F-4D97-AF65-F5344CB8AC3E}">
        <p14:creationId xmlns:p14="http://schemas.microsoft.com/office/powerpoint/2010/main" xmlns="" val="122375066"/>
      </p:ext>
    </p:extLst>
  </p:cSld>
  <p:clrMap bg1="lt1" tx1="dk1" bg2="lt2" tx2="dk2" accent1="accent1" accent2="accent2" accent3="accent3" accent4="accent4" accent5="accent5" accent6="accent6" hlink="hlink" folHlink="folHlink"/>
  <p:notesStyle>
    <a:lvl1pPr marL="216000" marR="0" indent="-216000" rtl="0" hangingPunct="0">
      <a:tabLst/>
      <a:defRPr lang="fr-FR" sz="2000" b="0" i="0" u="none" strike="noStrike" kern="1200" cap="none">
        <a:ln>
          <a:noFill/>
        </a:ln>
        <a:highlight>
          <a:scrgbClr r="0" g="0" b="0">
            <a:alpha val="0"/>
          </a:scrgbClr>
        </a:highlight>
        <a:latin typeface="Liberation Sans"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39F0EA3B-8AF4-4D2D-BF83-14747A869FAB}"/>
              </a:ext>
            </a:extLst>
          </p:cNvPr>
          <p:cNvSpPr txBox="1">
            <a:spLocks noGrp="1"/>
          </p:cNvSpPr>
          <p:nvPr>
            <p:ph type="sldNum" sz="quarter" idx="5"/>
          </p:nvPr>
        </p:nvSpPr>
        <p:spPr>
          <a:ln/>
        </p:spPr>
        <p:txBody>
          <a:bodyPr vert="horz" lIns="0" tIns="0" rIns="0" bIns="0" anchor="b" anchorCtr="0">
            <a:noAutofit/>
          </a:bodyPr>
          <a:lstStyle/>
          <a:p>
            <a:pPr lvl="0"/>
            <a:fld id="{F8F53B94-0E0E-48D8-97BA-3CEC18E03585}" type="slidenum">
              <a:rPr/>
              <a:pPr lvl="0"/>
              <a:t>8</a:t>
            </a:fld>
            <a:endParaRPr lang="fr-FR"/>
          </a:p>
        </p:txBody>
      </p:sp>
      <p:sp>
        <p:nvSpPr>
          <p:cNvPr id="2" name="Espace réservé de l'image des diapositives 1">
            <a:extLst>
              <a:ext uri="{FF2B5EF4-FFF2-40B4-BE49-F238E27FC236}">
                <a16:creationId xmlns:a16="http://schemas.microsoft.com/office/drawing/2014/main" xmlns="" id="{1325EB3D-CFCB-4BB0-8DE3-DFE913868C8F}"/>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D11F18F7-640A-4ED1-9A82-197A63546E3A}"/>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BB93FD99-DD93-4740-A974-54360604D342}"/>
              </a:ext>
            </a:extLst>
          </p:cNvPr>
          <p:cNvSpPr txBox="1">
            <a:spLocks noGrp="1"/>
          </p:cNvSpPr>
          <p:nvPr>
            <p:ph type="sldNum" sz="quarter" idx="5"/>
          </p:nvPr>
        </p:nvSpPr>
        <p:spPr>
          <a:ln/>
        </p:spPr>
        <p:txBody>
          <a:bodyPr vert="horz" lIns="0" tIns="0" rIns="0" bIns="0" anchor="b" anchorCtr="0">
            <a:noAutofit/>
          </a:bodyPr>
          <a:lstStyle/>
          <a:p>
            <a:pPr lvl="0"/>
            <a:fld id="{9EF0D4A9-74F9-4C03-8156-FEB70CBD5419}" type="slidenum">
              <a:rPr/>
              <a:pPr lvl="0"/>
              <a:t>17</a:t>
            </a:fld>
            <a:endParaRPr lang="fr-FR"/>
          </a:p>
        </p:txBody>
      </p:sp>
      <p:sp>
        <p:nvSpPr>
          <p:cNvPr id="2" name="Espace réservé de l'image des diapositives 1">
            <a:extLst>
              <a:ext uri="{FF2B5EF4-FFF2-40B4-BE49-F238E27FC236}">
                <a16:creationId xmlns:a16="http://schemas.microsoft.com/office/drawing/2014/main" xmlns="" id="{6BE27E69-1FCF-4496-A694-37948B715D43}"/>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242AF815-0487-4F3D-A211-27A005F97DA6}"/>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F8155D7A-C04E-4190-8745-9C7142E11BA4}"/>
              </a:ext>
            </a:extLst>
          </p:cNvPr>
          <p:cNvSpPr txBox="1">
            <a:spLocks noGrp="1"/>
          </p:cNvSpPr>
          <p:nvPr>
            <p:ph type="sldNum" sz="quarter" idx="5"/>
          </p:nvPr>
        </p:nvSpPr>
        <p:spPr>
          <a:ln/>
        </p:spPr>
        <p:txBody>
          <a:bodyPr vert="horz" lIns="0" tIns="0" rIns="0" bIns="0" anchor="b" anchorCtr="0">
            <a:noAutofit/>
          </a:bodyPr>
          <a:lstStyle/>
          <a:p>
            <a:pPr lvl="0"/>
            <a:fld id="{CA11C22D-50C0-4298-9FEA-651F8BC73132}" type="slidenum">
              <a:rPr/>
              <a:pPr lvl="0"/>
              <a:t>18</a:t>
            </a:fld>
            <a:endParaRPr lang="fr-FR"/>
          </a:p>
        </p:txBody>
      </p:sp>
      <p:sp>
        <p:nvSpPr>
          <p:cNvPr id="2" name="Espace réservé de l'image des diapositives 1">
            <a:extLst>
              <a:ext uri="{FF2B5EF4-FFF2-40B4-BE49-F238E27FC236}">
                <a16:creationId xmlns:a16="http://schemas.microsoft.com/office/drawing/2014/main" xmlns="" id="{A685A0EA-9960-4227-B000-C9262FEA43A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8A03D109-D554-40A4-94B5-BDC7EDE6D328}"/>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0CE39CFC-A77E-4F90-8EA6-B4E2B5126654}"/>
              </a:ext>
            </a:extLst>
          </p:cNvPr>
          <p:cNvSpPr txBox="1">
            <a:spLocks noGrp="1"/>
          </p:cNvSpPr>
          <p:nvPr>
            <p:ph type="sldNum" sz="quarter" idx="5"/>
          </p:nvPr>
        </p:nvSpPr>
        <p:spPr>
          <a:ln/>
        </p:spPr>
        <p:txBody>
          <a:bodyPr vert="horz" lIns="0" tIns="0" rIns="0" bIns="0" anchor="b" anchorCtr="0">
            <a:noAutofit/>
          </a:bodyPr>
          <a:lstStyle/>
          <a:p>
            <a:pPr lvl="0"/>
            <a:fld id="{E9A9AA10-4B8C-4466-83E0-131D1D4E7BC8}" type="slidenum">
              <a:rPr/>
              <a:pPr lvl="0"/>
              <a:t>19</a:t>
            </a:fld>
            <a:endParaRPr lang="fr-FR"/>
          </a:p>
        </p:txBody>
      </p:sp>
      <p:sp>
        <p:nvSpPr>
          <p:cNvPr id="2" name="Espace réservé de l'image des diapositives 1">
            <a:extLst>
              <a:ext uri="{FF2B5EF4-FFF2-40B4-BE49-F238E27FC236}">
                <a16:creationId xmlns:a16="http://schemas.microsoft.com/office/drawing/2014/main" xmlns="" id="{23019B6E-656C-4DF5-B4BF-FF83494EC296}"/>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3CD281EA-58E6-4C96-84E3-DCA7B0D592DF}"/>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F8EEEB7B-9B78-4415-954D-339EB00C9203}"/>
              </a:ext>
            </a:extLst>
          </p:cNvPr>
          <p:cNvSpPr txBox="1">
            <a:spLocks noGrp="1"/>
          </p:cNvSpPr>
          <p:nvPr>
            <p:ph type="sldNum" sz="quarter" idx="5"/>
          </p:nvPr>
        </p:nvSpPr>
        <p:spPr>
          <a:ln/>
        </p:spPr>
        <p:txBody>
          <a:bodyPr vert="horz" lIns="0" tIns="0" rIns="0" bIns="0" anchor="b" anchorCtr="0">
            <a:noAutofit/>
          </a:bodyPr>
          <a:lstStyle/>
          <a:p>
            <a:pPr lvl="0"/>
            <a:fld id="{AF2E52FF-0579-4E9D-A265-89622DA08714}" type="slidenum">
              <a:rPr/>
              <a:pPr lvl="0"/>
              <a:t>20</a:t>
            </a:fld>
            <a:endParaRPr lang="fr-FR"/>
          </a:p>
        </p:txBody>
      </p:sp>
      <p:sp>
        <p:nvSpPr>
          <p:cNvPr id="2" name="Espace réservé de l'image des diapositives 1">
            <a:extLst>
              <a:ext uri="{FF2B5EF4-FFF2-40B4-BE49-F238E27FC236}">
                <a16:creationId xmlns:a16="http://schemas.microsoft.com/office/drawing/2014/main" xmlns="" id="{01115D24-4F36-4E2C-A129-98B071ACF4ED}"/>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B26744C3-DD29-4ADB-942D-A5ABF8BB7527}"/>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AA5B6D40-B19E-49C4-9DBE-5E7A810816D2}"/>
              </a:ext>
            </a:extLst>
          </p:cNvPr>
          <p:cNvSpPr txBox="1">
            <a:spLocks noGrp="1"/>
          </p:cNvSpPr>
          <p:nvPr>
            <p:ph type="sldNum" sz="quarter" idx="5"/>
          </p:nvPr>
        </p:nvSpPr>
        <p:spPr>
          <a:ln/>
        </p:spPr>
        <p:txBody>
          <a:bodyPr vert="horz" lIns="0" tIns="0" rIns="0" bIns="0" anchor="b" anchorCtr="0">
            <a:noAutofit/>
          </a:bodyPr>
          <a:lstStyle/>
          <a:p>
            <a:pPr lvl="0"/>
            <a:fld id="{4906CA02-6586-48A9-9D4A-8752CF8BB7BD}" type="slidenum">
              <a:rPr/>
              <a:pPr lvl="0"/>
              <a:t>21</a:t>
            </a:fld>
            <a:endParaRPr lang="fr-FR"/>
          </a:p>
        </p:txBody>
      </p:sp>
      <p:sp>
        <p:nvSpPr>
          <p:cNvPr id="2" name="Espace réservé de l'image des diapositives 1">
            <a:extLst>
              <a:ext uri="{FF2B5EF4-FFF2-40B4-BE49-F238E27FC236}">
                <a16:creationId xmlns:a16="http://schemas.microsoft.com/office/drawing/2014/main" xmlns="" id="{DBE6A745-3C5F-4352-801C-B0B950B54C1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826889CD-6826-4B33-B6AB-980517EC1458}"/>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2039C995-5F51-411D-8E87-2738C959E54E}"/>
              </a:ext>
            </a:extLst>
          </p:cNvPr>
          <p:cNvSpPr txBox="1">
            <a:spLocks noGrp="1"/>
          </p:cNvSpPr>
          <p:nvPr>
            <p:ph type="sldNum" sz="quarter" idx="5"/>
          </p:nvPr>
        </p:nvSpPr>
        <p:spPr>
          <a:ln/>
        </p:spPr>
        <p:txBody>
          <a:bodyPr vert="horz" lIns="0" tIns="0" rIns="0" bIns="0" anchor="b" anchorCtr="0">
            <a:noAutofit/>
          </a:bodyPr>
          <a:lstStyle/>
          <a:p>
            <a:pPr lvl="0"/>
            <a:fld id="{A255D329-E596-43DB-B748-C7BE392D2338}" type="slidenum">
              <a:rPr/>
              <a:pPr lvl="0"/>
              <a:t>22</a:t>
            </a:fld>
            <a:endParaRPr lang="fr-FR"/>
          </a:p>
        </p:txBody>
      </p:sp>
      <p:sp>
        <p:nvSpPr>
          <p:cNvPr id="2" name="Espace réservé de l'image des diapositives 1">
            <a:extLst>
              <a:ext uri="{FF2B5EF4-FFF2-40B4-BE49-F238E27FC236}">
                <a16:creationId xmlns:a16="http://schemas.microsoft.com/office/drawing/2014/main" xmlns="" id="{E42725F2-FBE2-43B8-ADF0-715BB15D332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9207FA6E-2714-42DE-AB87-E62D809BA10F}"/>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E50910C6-F21E-4CBD-9084-DB178B1AAC4B}"/>
              </a:ext>
            </a:extLst>
          </p:cNvPr>
          <p:cNvSpPr txBox="1">
            <a:spLocks noGrp="1"/>
          </p:cNvSpPr>
          <p:nvPr>
            <p:ph type="sldNum" sz="quarter" idx="5"/>
          </p:nvPr>
        </p:nvSpPr>
        <p:spPr>
          <a:ln/>
        </p:spPr>
        <p:txBody>
          <a:bodyPr vert="horz" lIns="0" tIns="0" rIns="0" bIns="0" anchor="b" anchorCtr="0">
            <a:noAutofit/>
          </a:bodyPr>
          <a:lstStyle/>
          <a:p>
            <a:pPr lvl="0"/>
            <a:fld id="{9A66BFD2-A508-4D03-B363-F6C75E0D0686}" type="slidenum">
              <a:rPr/>
              <a:pPr lvl="0"/>
              <a:t>23</a:t>
            </a:fld>
            <a:endParaRPr lang="fr-FR"/>
          </a:p>
        </p:txBody>
      </p:sp>
      <p:sp>
        <p:nvSpPr>
          <p:cNvPr id="2" name="Espace réservé de l'image des diapositives 1">
            <a:extLst>
              <a:ext uri="{FF2B5EF4-FFF2-40B4-BE49-F238E27FC236}">
                <a16:creationId xmlns:a16="http://schemas.microsoft.com/office/drawing/2014/main" xmlns="" id="{082135D3-8DCD-4B12-8AD9-EA75F6B72B18}"/>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94973B1-28B9-4ED6-ACC1-EE0416D0D41B}"/>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BD2B55F8-A928-4DFC-90DF-EE1FF272EE0D}"/>
              </a:ext>
            </a:extLst>
          </p:cNvPr>
          <p:cNvSpPr txBox="1">
            <a:spLocks noGrp="1"/>
          </p:cNvSpPr>
          <p:nvPr>
            <p:ph type="sldNum" sz="quarter" idx="5"/>
          </p:nvPr>
        </p:nvSpPr>
        <p:spPr>
          <a:ln/>
        </p:spPr>
        <p:txBody>
          <a:bodyPr vert="horz" lIns="0" tIns="0" rIns="0" bIns="0" anchor="b" anchorCtr="0">
            <a:noAutofit/>
          </a:bodyPr>
          <a:lstStyle/>
          <a:p>
            <a:pPr lvl="0"/>
            <a:fld id="{FE7DCEAB-1564-4199-8BB3-091AB322BED0}" type="slidenum">
              <a:rPr/>
              <a:pPr lvl="0"/>
              <a:t>24</a:t>
            </a:fld>
            <a:endParaRPr lang="fr-FR"/>
          </a:p>
        </p:txBody>
      </p:sp>
      <p:sp>
        <p:nvSpPr>
          <p:cNvPr id="2" name="Espace réservé de l'image des diapositives 1">
            <a:extLst>
              <a:ext uri="{FF2B5EF4-FFF2-40B4-BE49-F238E27FC236}">
                <a16:creationId xmlns:a16="http://schemas.microsoft.com/office/drawing/2014/main" xmlns="" id="{413793B6-DA19-4015-85D4-205E57F9AEF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25366072-ABA0-4417-A241-D102450AC5A2}"/>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B84AF73D-635D-4F8C-BF46-C6CD053A9751}"/>
              </a:ext>
            </a:extLst>
          </p:cNvPr>
          <p:cNvSpPr txBox="1">
            <a:spLocks noGrp="1"/>
          </p:cNvSpPr>
          <p:nvPr>
            <p:ph type="sldNum" sz="quarter" idx="5"/>
          </p:nvPr>
        </p:nvSpPr>
        <p:spPr>
          <a:ln/>
        </p:spPr>
        <p:txBody>
          <a:bodyPr vert="horz" lIns="0" tIns="0" rIns="0" bIns="0" anchor="b" anchorCtr="0">
            <a:noAutofit/>
          </a:bodyPr>
          <a:lstStyle/>
          <a:p>
            <a:pPr lvl="0"/>
            <a:fld id="{4A3A7BD0-B2EB-4C5D-B99B-4666C2E48498}" type="slidenum">
              <a:rPr/>
              <a:pPr lvl="0"/>
              <a:t>25</a:t>
            </a:fld>
            <a:endParaRPr lang="fr-FR"/>
          </a:p>
        </p:txBody>
      </p:sp>
      <p:sp>
        <p:nvSpPr>
          <p:cNvPr id="2" name="Espace réservé de l'image des diapositives 1">
            <a:extLst>
              <a:ext uri="{FF2B5EF4-FFF2-40B4-BE49-F238E27FC236}">
                <a16:creationId xmlns:a16="http://schemas.microsoft.com/office/drawing/2014/main" xmlns="" id="{F72DFB57-027A-4DD0-82CD-D145E5897DC1}"/>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D151925C-23D4-4D7A-857A-77398F70B44C}"/>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D60100FF-8B86-4EEA-B791-B72CCE38BF1E}"/>
              </a:ext>
            </a:extLst>
          </p:cNvPr>
          <p:cNvSpPr txBox="1">
            <a:spLocks noGrp="1"/>
          </p:cNvSpPr>
          <p:nvPr>
            <p:ph type="sldNum" sz="quarter" idx="5"/>
          </p:nvPr>
        </p:nvSpPr>
        <p:spPr>
          <a:ln/>
        </p:spPr>
        <p:txBody>
          <a:bodyPr vert="horz" lIns="0" tIns="0" rIns="0" bIns="0" anchor="b" anchorCtr="0">
            <a:noAutofit/>
          </a:bodyPr>
          <a:lstStyle/>
          <a:p>
            <a:pPr lvl="0"/>
            <a:fld id="{BB0313B6-7C29-4645-A921-4C8C95412C14}" type="slidenum">
              <a:rPr/>
              <a:pPr lvl="0"/>
              <a:t>26</a:t>
            </a:fld>
            <a:endParaRPr lang="fr-FR"/>
          </a:p>
        </p:txBody>
      </p:sp>
      <p:sp>
        <p:nvSpPr>
          <p:cNvPr id="2" name="Espace réservé de l'image des diapositives 1">
            <a:extLst>
              <a:ext uri="{FF2B5EF4-FFF2-40B4-BE49-F238E27FC236}">
                <a16:creationId xmlns:a16="http://schemas.microsoft.com/office/drawing/2014/main" xmlns="" id="{5CC318DC-A509-4720-80B0-724B9A38103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0F48A807-232B-4D69-835D-C755637FFD06}"/>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F3A5A4BA-4203-45EC-80AC-79B45B731307}"/>
              </a:ext>
            </a:extLst>
          </p:cNvPr>
          <p:cNvSpPr txBox="1">
            <a:spLocks noGrp="1"/>
          </p:cNvSpPr>
          <p:nvPr>
            <p:ph type="sldNum" sz="quarter" idx="5"/>
          </p:nvPr>
        </p:nvSpPr>
        <p:spPr>
          <a:ln/>
        </p:spPr>
        <p:txBody>
          <a:bodyPr vert="horz" lIns="0" tIns="0" rIns="0" bIns="0" anchor="b" anchorCtr="0">
            <a:noAutofit/>
          </a:bodyPr>
          <a:lstStyle/>
          <a:p>
            <a:pPr lvl="0"/>
            <a:fld id="{88A66483-9539-40FB-8689-1423FAF0545F}" type="slidenum">
              <a:rPr/>
              <a:pPr lvl="0"/>
              <a:t>9</a:t>
            </a:fld>
            <a:endParaRPr lang="fr-FR"/>
          </a:p>
        </p:txBody>
      </p:sp>
      <p:sp>
        <p:nvSpPr>
          <p:cNvPr id="2" name="Espace réservé de l'image des diapositives 1">
            <a:extLst>
              <a:ext uri="{FF2B5EF4-FFF2-40B4-BE49-F238E27FC236}">
                <a16:creationId xmlns:a16="http://schemas.microsoft.com/office/drawing/2014/main" xmlns="" id="{DE791C5F-E183-4365-B282-25EEE9C6880A}"/>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4EFFA8CC-9401-4649-939A-47F6F7CFB53D}"/>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23014642-8AF8-403A-BBCB-1F1E7666375D}"/>
              </a:ext>
            </a:extLst>
          </p:cNvPr>
          <p:cNvSpPr txBox="1">
            <a:spLocks noGrp="1"/>
          </p:cNvSpPr>
          <p:nvPr>
            <p:ph type="sldNum" sz="quarter" idx="5"/>
          </p:nvPr>
        </p:nvSpPr>
        <p:spPr>
          <a:ln/>
        </p:spPr>
        <p:txBody>
          <a:bodyPr vert="horz" lIns="0" tIns="0" rIns="0" bIns="0" anchor="b" anchorCtr="0">
            <a:noAutofit/>
          </a:bodyPr>
          <a:lstStyle/>
          <a:p>
            <a:pPr lvl="0"/>
            <a:fld id="{D96CBC7F-89F1-4F3A-9E84-FFFE2C144792}" type="slidenum">
              <a:rPr/>
              <a:pPr lvl="0"/>
              <a:t>27</a:t>
            </a:fld>
            <a:endParaRPr lang="fr-FR"/>
          </a:p>
        </p:txBody>
      </p:sp>
      <p:sp>
        <p:nvSpPr>
          <p:cNvPr id="2" name="Espace réservé de l'image des diapositives 1">
            <a:extLst>
              <a:ext uri="{FF2B5EF4-FFF2-40B4-BE49-F238E27FC236}">
                <a16:creationId xmlns:a16="http://schemas.microsoft.com/office/drawing/2014/main" xmlns="" id="{0BB1EECD-EBC9-4614-8492-F5FB48C593AC}"/>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782E50AE-0659-415D-A08E-BE17DEE7D737}"/>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xmlns="" id="{E9EE5ED3-CFB2-432B-BCF5-7E12605F19E9}"/>
              </a:ext>
            </a:extLst>
          </p:cNvPr>
          <p:cNvSpPr txBox="1">
            <a:spLocks noGrp="1"/>
          </p:cNvSpPr>
          <p:nvPr>
            <p:ph type="sldNum" sz="quarter" idx="8"/>
          </p:nvPr>
        </p:nvSpPr>
        <p:spPr>
          <a:xfrm>
            <a:off x="4278960" y="10157400"/>
            <a:ext cx="3280320" cy="533880"/>
          </a:xfrm>
        </p:spPr>
        <p:txBody>
          <a:bodyPr wrap="square"/>
          <a:lstStyle/>
          <a:p>
            <a:pPr lvl="0" algn="l" hangingPunct="1"/>
            <a:fld id="{F4A12DB9-37FC-4400-937A-DB4EB74EAE07}" type="slidenum">
              <a:rPr/>
              <a:pPr lvl="0" algn="l" hangingPunct="1"/>
              <a:t>42</a:t>
            </a:fld>
            <a:endParaRPr lang="fr-FR" sz="1800">
              <a:solidFill>
                <a:srgbClr val="000000"/>
              </a:solidFill>
              <a:latin typeface="+mn-lt" pitchFamily="18"/>
              <a:ea typeface="+mn-ea" pitchFamily="2"/>
              <a:cs typeface="+mn-cs" pitchFamily="2"/>
            </a:endParaRPr>
          </a:p>
        </p:txBody>
      </p:sp>
      <p:sp>
        <p:nvSpPr>
          <p:cNvPr id="8" name=" 6">
            <a:extLst>
              <a:ext uri="{FF2B5EF4-FFF2-40B4-BE49-F238E27FC236}">
                <a16:creationId xmlns:a16="http://schemas.microsoft.com/office/drawing/2014/main" xmlns="" id="{F35BD3E9-534E-44A2-A531-ECDA3A3781C8}"/>
              </a:ext>
            </a:extLst>
          </p:cNvPr>
          <p:cNvSpPr txBox="1">
            <a:spLocks noGrp="1"/>
          </p:cNvSpPr>
          <p:nvPr>
            <p:ph type="sldNum" sz="quarter" idx="5"/>
          </p:nvPr>
        </p:nvSpPr>
        <p:spPr>
          <a:ln/>
        </p:spPr>
        <p:txBody>
          <a:bodyPr lIns="0" tIns="0" rIns="0" bIns="0" anchor="b" anchorCtr="0">
            <a:noAutofit/>
          </a:bodyPr>
          <a:lstStyle/>
          <a:p>
            <a:pPr lvl="0"/>
            <a:fld id="{53DB0FDE-3032-46AB-A961-074B45254CED}" type="slidenum">
              <a:rPr/>
              <a:pPr lvl="0"/>
              <a:t>42</a:t>
            </a:fld>
            <a:endParaRPr lang="fr-FR"/>
          </a:p>
        </p:txBody>
      </p:sp>
      <p:sp>
        <p:nvSpPr>
          <p:cNvPr id="3" name="Espace réservé des notes 2">
            <a:extLst>
              <a:ext uri="{FF2B5EF4-FFF2-40B4-BE49-F238E27FC236}">
                <a16:creationId xmlns:a16="http://schemas.microsoft.com/office/drawing/2014/main" xmlns="" id="{68A08FFB-9301-477D-9216-2FCEDB07AB9A}"/>
              </a:ext>
            </a:extLst>
          </p:cNvPr>
          <p:cNvSpPr txBox="1">
            <a:spLocks noGrp="1"/>
          </p:cNvSpPr>
          <p:nvPr>
            <p:ph type="body" sz="quarter" idx="1"/>
          </p:nvPr>
        </p:nvSpPr>
        <p:spPr>
          <a:xfrm>
            <a:off x="756000" y="5078520"/>
            <a:ext cx="6048000" cy="4811040"/>
          </a:xfrm>
        </p:spPr>
        <p:txBody>
          <a:bodyPr wrap="square" lIns="90000" tIns="45000" rIns="90000" bIns="45000" anchor="t">
            <a:noAutofit/>
          </a:bodyPr>
          <a:lstStyle/>
          <a:p>
            <a:pPr lvl="0"/>
            <a:endParaRPr lang="fr-FR" sz="2810"/>
          </a:p>
        </p:txBody>
      </p:sp>
      <p:sp>
        <p:nvSpPr>
          <p:cNvPr id="4" name="Espace réservé de l'image des diapositives 3">
            <a:extLst>
              <a:ext uri="{FF2B5EF4-FFF2-40B4-BE49-F238E27FC236}">
                <a16:creationId xmlns:a16="http://schemas.microsoft.com/office/drawing/2014/main" xmlns="" id="{4F88C066-EE2C-4317-AFAD-F95A501E0F5B}"/>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C4F5166F-D205-4526-9F76-6E10F97FF9FE}"/>
              </a:ext>
            </a:extLst>
          </p:cNvPr>
          <p:cNvSpPr txBox="1">
            <a:spLocks noGrp="1"/>
          </p:cNvSpPr>
          <p:nvPr>
            <p:ph type="sldNum" sz="quarter" idx="5"/>
          </p:nvPr>
        </p:nvSpPr>
        <p:spPr>
          <a:ln/>
        </p:spPr>
        <p:txBody>
          <a:bodyPr lIns="0" tIns="0" rIns="0" bIns="0" anchor="b" anchorCtr="0">
            <a:noAutofit/>
          </a:bodyPr>
          <a:lstStyle/>
          <a:p>
            <a:pPr lvl="0"/>
            <a:fld id="{86FA6AA8-AF8D-4264-8C3E-6C178F745EAC}" type="slidenum">
              <a:rPr/>
              <a:pPr lvl="0"/>
              <a:t>43</a:t>
            </a:fld>
            <a:endParaRPr lang="fr-FR"/>
          </a:p>
        </p:txBody>
      </p:sp>
      <p:sp>
        <p:nvSpPr>
          <p:cNvPr id="2" name="Espace réservé de l'image des diapositives 1">
            <a:extLst>
              <a:ext uri="{FF2B5EF4-FFF2-40B4-BE49-F238E27FC236}">
                <a16:creationId xmlns:a16="http://schemas.microsoft.com/office/drawing/2014/main" xmlns="" id="{A98A3EC7-3296-44F4-8F5E-72A533D28E4D}"/>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EE46E22A-1C78-49A9-BB34-D1DCB8F4E921}"/>
              </a:ext>
            </a:extLst>
          </p:cNvPr>
          <p:cNvSpPr txBox="1">
            <a:spLocks noGrp="1"/>
          </p:cNvSpPr>
          <p:nvPr>
            <p:ph type="body" sz="quarter" idx="1"/>
          </p:nvPr>
        </p:nvSpPr>
        <p:spPr>
          <a:xfrm>
            <a:off x="756000" y="5078520"/>
            <a:ext cx="6048000" cy="4811040"/>
          </a:xfrm>
        </p:spPr>
        <p:txBody>
          <a:bodyPr/>
          <a:lstStyle/>
          <a:p>
            <a:endParaRPr lang="fr-FR" sz="281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a:extLst>
              <a:ext uri="{FF2B5EF4-FFF2-40B4-BE49-F238E27FC236}">
                <a16:creationId xmlns:a16="http://schemas.microsoft.com/office/drawing/2014/main" xmlns="" id="{DAD99779-8321-46B9-933A-BE139B2DE79F}"/>
              </a:ext>
            </a:extLst>
          </p:cNvPr>
          <p:cNvSpPr txBox="1">
            <a:spLocks noGrp="1"/>
          </p:cNvSpPr>
          <p:nvPr>
            <p:ph type="sldNum" sz="quarter" idx="8"/>
          </p:nvPr>
        </p:nvSpPr>
        <p:spPr>
          <a:xfrm>
            <a:off x="4278960" y="10157400"/>
            <a:ext cx="3280320" cy="533880"/>
          </a:xfrm>
        </p:spPr>
        <p:txBody>
          <a:bodyPr wrap="square"/>
          <a:lstStyle/>
          <a:p>
            <a:pPr lvl="0" algn="l" hangingPunct="1"/>
            <a:fld id="{F485BFA2-922D-4139-9F27-C657601CA479}" type="slidenum">
              <a:rPr/>
              <a:pPr lvl="0" algn="l" hangingPunct="1"/>
              <a:t>44</a:t>
            </a:fld>
            <a:endParaRPr lang="fr-FR" sz="1800">
              <a:solidFill>
                <a:srgbClr val="000000"/>
              </a:solidFill>
              <a:latin typeface="+mn-lt" pitchFamily="18"/>
              <a:ea typeface="+mn-ea" pitchFamily="2"/>
              <a:cs typeface="+mn-cs" pitchFamily="2"/>
            </a:endParaRPr>
          </a:p>
        </p:txBody>
      </p:sp>
      <p:sp>
        <p:nvSpPr>
          <p:cNvPr id="8" name=" 6">
            <a:extLst>
              <a:ext uri="{FF2B5EF4-FFF2-40B4-BE49-F238E27FC236}">
                <a16:creationId xmlns:a16="http://schemas.microsoft.com/office/drawing/2014/main" xmlns="" id="{E0AA6FB8-D0B7-45AC-BAB6-8DD24D92E38D}"/>
              </a:ext>
            </a:extLst>
          </p:cNvPr>
          <p:cNvSpPr txBox="1">
            <a:spLocks noGrp="1"/>
          </p:cNvSpPr>
          <p:nvPr>
            <p:ph type="sldNum" sz="quarter" idx="5"/>
          </p:nvPr>
        </p:nvSpPr>
        <p:spPr>
          <a:ln/>
        </p:spPr>
        <p:txBody>
          <a:bodyPr lIns="0" tIns="0" rIns="0" bIns="0" anchor="b" anchorCtr="0">
            <a:noAutofit/>
          </a:bodyPr>
          <a:lstStyle/>
          <a:p>
            <a:pPr lvl="0"/>
            <a:fld id="{CD2FA2AA-A319-4CD9-9102-10D6F8CB4B67}" type="slidenum">
              <a:rPr/>
              <a:pPr lvl="0"/>
              <a:t>44</a:t>
            </a:fld>
            <a:endParaRPr lang="fr-FR"/>
          </a:p>
        </p:txBody>
      </p:sp>
      <p:sp>
        <p:nvSpPr>
          <p:cNvPr id="3" name="Espace réservé des notes 2">
            <a:extLst>
              <a:ext uri="{FF2B5EF4-FFF2-40B4-BE49-F238E27FC236}">
                <a16:creationId xmlns:a16="http://schemas.microsoft.com/office/drawing/2014/main" xmlns="" id="{DA67E0E2-3490-470A-9D6D-726C469C9628}"/>
              </a:ext>
            </a:extLst>
          </p:cNvPr>
          <p:cNvSpPr txBox="1">
            <a:spLocks noGrp="1"/>
          </p:cNvSpPr>
          <p:nvPr>
            <p:ph type="body" sz="quarter" idx="1"/>
          </p:nvPr>
        </p:nvSpPr>
        <p:spPr>
          <a:xfrm>
            <a:off x="756000" y="5078520"/>
            <a:ext cx="6048000" cy="4811040"/>
          </a:xfrm>
        </p:spPr>
        <p:txBody>
          <a:bodyPr wrap="square" lIns="90000" tIns="45000" rIns="90000" bIns="45000" anchor="t">
            <a:noAutofit/>
          </a:bodyPr>
          <a:lstStyle/>
          <a:p>
            <a:pPr lvl="0"/>
            <a:endParaRPr lang="fr-FR" sz="2810"/>
          </a:p>
        </p:txBody>
      </p:sp>
      <p:sp>
        <p:nvSpPr>
          <p:cNvPr id="4" name="Espace réservé de l'image des diapositives 3">
            <a:extLst>
              <a:ext uri="{FF2B5EF4-FFF2-40B4-BE49-F238E27FC236}">
                <a16:creationId xmlns:a16="http://schemas.microsoft.com/office/drawing/2014/main" xmlns="" id="{A7F85D48-FF73-4F51-B115-DBC2CF973F3E}"/>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027FCB4E-709B-4665-B4D1-F7541E52737A}"/>
              </a:ext>
            </a:extLst>
          </p:cNvPr>
          <p:cNvSpPr txBox="1">
            <a:spLocks noGrp="1"/>
          </p:cNvSpPr>
          <p:nvPr>
            <p:ph type="sldNum" sz="quarter" idx="5"/>
          </p:nvPr>
        </p:nvSpPr>
        <p:spPr>
          <a:ln/>
        </p:spPr>
        <p:txBody>
          <a:bodyPr lIns="0" tIns="0" rIns="0" bIns="0" anchor="b" anchorCtr="0">
            <a:noAutofit/>
          </a:bodyPr>
          <a:lstStyle/>
          <a:p>
            <a:pPr lvl="0"/>
            <a:fld id="{34193061-9A0A-40B5-9F19-7A672DD45416}" type="slidenum">
              <a:rPr/>
              <a:pPr lvl="0"/>
              <a:t>45</a:t>
            </a:fld>
            <a:endParaRPr lang="fr-FR"/>
          </a:p>
        </p:txBody>
      </p:sp>
      <p:sp>
        <p:nvSpPr>
          <p:cNvPr id="2" name="Espace réservé de l'image des diapositives 1">
            <a:extLst>
              <a:ext uri="{FF2B5EF4-FFF2-40B4-BE49-F238E27FC236}">
                <a16:creationId xmlns:a16="http://schemas.microsoft.com/office/drawing/2014/main" xmlns="" id="{F70AC107-3903-482F-8328-F053A6FE48A2}"/>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0A5D5164-B13D-4D5B-BCBE-992488B1BB69}"/>
              </a:ext>
            </a:extLst>
          </p:cNvPr>
          <p:cNvSpPr txBox="1">
            <a:spLocks noGrp="1"/>
          </p:cNvSpPr>
          <p:nvPr>
            <p:ph type="body" sz="quarter" idx="1"/>
          </p:nvPr>
        </p:nvSpPr>
        <p:spPr>
          <a:xfrm>
            <a:off x="756000" y="5078520"/>
            <a:ext cx="6048000" cy="4811040"/>
          </a:xfrm>
        </p:spPr>
        <p:txBody>
          <a:bodyPr/>
          <a:lstStyle/>
          <a:p>
            <a:endParaRPr lang="fr-FR" sz="281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D5BF3ACD-9A29-4E6D-BEFD-603D9DDE1B07}"/>
              </a:ext>
            </a:extLst>
          </p:cNvPr>
          <p:cNvSpPr txBox="1">
            <a:spLocks noGrp="1"/>
          </p:cNvSpPr>
          <p:nvPr>
            <p:ph type="sldNum" sz="quarter" idx="5"/>
          </p:nvPr>
        </p:nvSpPr>
        <p:spPr>
          <a:ln/>
        </p:spPr>
        <p:txBody>
          <a:bodyPr lIns="0" tIns="0" rIns="0" bIns="0" anchor="b" anchorCtr="0">
            <a:noAutofit/>
          </a:bodyPr>
          <a:lstStyle/>
          <a:p>
            <a:pPr lvl="0"/>
            <a:fld id="{2221ED34-B49E-4DBB-BFAA-E56A743AA076}" type="slidenum">
              <a:rPr/>
              <a:pPr lvl="0"/>
              <a:t>46</a:t>
            </a:fld>
            <a:endParaRPr lang="fr-FR"/>
          </a:p>
        </p:txBody>
      </p:sp>
      <p:sp>
        <p:nvSpPr>
          <p:cNvPr id="2" name="Espace réservé de l'image des diapositives 1">
            <a:extLst>
              <a:ext uri="{FF2B5EF4-FFF2-40B4-BE49-F238E27FC236}">
                <a16:creationId xmlns:a16="http://schemas.microsoft.com/office/drawing/2014/main" xmlns="" id="{8FC14A1B-B80C-4CC8-9FC7-693551A2E3BD}"/>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C138F8DE-7971-4F39-BF73-B2E3A2CF7E1B}"/>
              </a:ext>
            </a:extLst>
          </p:cNvPr>
          <p:cNvSpPr txBox="1">
            <a:spLocks noGrp="1"/>
          </p:cNvSpPr>
          <p:nvPr>
            <p:ph type="body" sz="quarter" idx="1"/>
          </p:nvPr>
        </p:nvSpPr>
        <p:spPr>
          <a:xfrm>
            <a:off x="756000" y="5078520"/>
            <a:ext cx="6048000" cy="4811040"/>
          </a:xfrm>
        </p:spPr>
        <p:txBody>
          <a:bodyPr/>
          <a:lstStyle/>
          <a:p>
            <a:endParaRPr lang="fr-FR" sz="281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9D7EBE3E-F5EA-4902-96DE-CD9C9B9A60AE}"/>
              </a:ext>
            </a:extLst>
          </p:cNvPr>
          <p:cNvSpPr txBox="1">
            <a:spLocks noGrp="1"/>
          </p:cNvSpPr>
          <p:nvPr>
            <p:ph type="sldNum" sz="quarter" idx="5"/>
          </p:nvPr>
        </p:nvSpPr>
        <p:spPr>
          <a:ln/>
        </p:spPr>
        <p:txBody>
          <a:bodyPr lIns="0" tIns="0" rIns="0" bIns="0" anchor="b" anchorCtr="0">
            <a:noAutofit/>
          </a:bodyPr>
          <a:lstStyle/>
          <a:p>
            <a:pPr lvl="0"/>
            <a:fld id="{841CE663-2B19-44B7-89A6-A1616C86F94B}" type="slidenum">
              <a:rPr/>
              <a:pPr lvl="0"/>
              <a:t>47</a:t>
            </a:fld>
            <a:endParaRPr lang="fr-FR"/>
          </a:p>
        </p:txBody>
      </p:sp>
      <p:sp>
        <p:nvSpPr>
          <p:cNvPr id="2" name="Espace réservé de l'image des diapositives 1">
            <a:extLst>
              <a:ext uri="{FF2B5EF4-FFF2-40B4-BE49-F238E27FC236}">
                <a16:creationId xmlns:a16="http://schemas.microsoft.com/office/drawing/2014/main" xmlns="" id="{2E5E7493-01D8-4992-B157-5E45AAD4C18A}"/>
              </a:ext>
            </a:extLst>
          </p:cNvPr>
          <p:cNvSpPr>
            <a:spLocks noGrp="1" noRot="1" noChangeAspect="1" noResize="1"/>
          </p:cNvSpPr>
          <p:nvPr>
            <p:ph type="sldImg"/>
          </p:nvPr>
        </p:nvSpPr>
        <p:spPr>
          <a:xfrm>
            <a:off x="216360" y="812520"/>
            <a:ext cx="7127279" cy="4008959"/>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51883838-55EE-4C66-AE7E-121EA7D58EFF}"/>
              </a:ext>
            </a:extLst>
          </p:cNvPr>
          <p:cNvSpPr txBox="1">
            <a:spLocks noGrp="1"/>
          </p:cNvSpPr>
          <p:nvPr>
            <p:ph type="body" sz="quarter" idx="1"/>
          </p:nvPr>
        </p:nvSpPr>
        <p:spPr>
          <a:xfrm>
            <a:off x="756000" y="5078520"/>
            <a:ext cx="6048000" cy="4811040"/>
          </a:xfrm>
        </p:spPr>
        <p:txBody>
          <a:bodyPr/>
          <a:lstStyle/>
          <a:p>
            <a:endParaRPr lang="fr-FR" sz="281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0FADCD28-5E27-43A1-9C64-9A53775BC519}"/>
              </a:ext>
            </a:extLst>
          </p:cNvPr>
          <p:cNvSpPr txBox="1">
            <a:spLocks noGrp="1"/>
          </p:cNvSpPr>
          <p:nvPr>
            <p:ph type="sldNum" sz="quarter" idx="5"/>
          </p:nvPr>
        </p:nvSpPr>
        <p:spPr>
          <a:ln/>
        </p:spPr>
        <p:txBody>
          <a:bodyPr lIns="0" tIns="0" rIns="0" bIns="0" anchor="b" anchorCtr="0">
            <a:noAutofit/>
          </a:bodyPr>
          <a:lstStyle/>
          <a:p>
            <a:pPr lvl="0"/>
            <a:fld id="{BDF6EBED-5D00-47E4-AC3E-448AD3B9932C}" type="slidenum">
              <a:rPr/>
              <a:pPr lvl="0"/>
              <a:t>48</a:t>
            </a:fld>
            <a:endParaRPr lang="fr-FR"/>
          </a:p>
        </p:txBody>
      </p:sp>
      <p:sp>
        <p:nvSpPr>
          <p:cNvPr id="2" name="Espace réservé de l'image des diapositives 1">
            <a:extLst>
              <a:ext uri="{FF2B5EF4-FFF2-40B4-BE49-F238E27FC236}">
                <a16:creationId xmlns:a16="http://schemas.microsoft.com/office/drawing/2014/main" xmlns="" id="{9D9C5E37-1FD4-477F-B0F1-D2F6B3CB9C1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85319C38-1E5F-4F8D-B9E5-DAC0089673E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16457E92-098A-422C-8C58-84AF0E81CED8}"/>
              </a:ext>
            </a:extLst>
          </p:cNvPr>
          <p:cNvSpPr txBox="1">
            <a:spLocks noGrp="1"/>
          </p:cNvSpPr>
          <p:nvPr>
            <p:ph type="sldNum" sz="quarter" idx="5"/>
          </p:nvPr>
        </p:nvSpPr>
        <p:spPr>
          <a:ln/>
        </p:spPr>
        <p:txBody>
          <a:bodyPr lIns="0" tIns="0" rIns="0" bIns="0" anchor="b" anchorCtr="0">
            <a:noAutofit/>
          </a:bodyPr>
          <a:lstStyle/>
          <a:p>
            <a:pPr lvl="0"/>
            <a:fld id="{3044F5CD-E682-4FB6-8FB9-38CB341AAB51}" type="slidenum">
              <a:rPr/>
              <a:pPr lvl="0"/>
              <a:t>49</a:t>
            </a:fld>
            <a:endParaRPr lang="fr-FR"/>
          </a:p>
        </p:txBody>
      </p:sp>
      <p:sp>
        <p:nvSpPr>
          <p:cNvPr id="2" name="Espace réservé de l'image des diapositives 1">
            <a:extLst>
              <a:ext uri="{FF2B5EF4-FFF2-40B4-BE49-F238E27FC236}">
                <a16:creationId xmlns:a16="http://schemas.microsoft.com/office/drawing/2014/main" xmlns="" id="{9FEE0BCB-0F31-4780-B36E-577159D8F99D}"/>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7E5ABE86-01A4-415F-81DC-FCE313EFF1A5}"/>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462F253C-05C1-499A-BBFE-5EBB07770ADA}"/>
              </a:ext>
            </a:extLst>
          </p:cNvPr>
          <p:cNvSpPr txBox="1">
            <a:spLocks noGrp="1"/>
          </p:cNvSpPr>
          <p:nvPr>
            <p:ph type="sldNum" sz="quarter" idx="5"/>
          </p:nvPr>
        </p:nvSpPr>
        <p:spPr>
          <a:ln/>
        </p:spPr>
        <p:txBody>
          <a:bodyPr lIns="0" tIns="0" rIns="0" bIns="0" anchor="b" anchorCtr="0">
            <a:noAutofit/>
          </a:bodyPr>
          <a:lstStyle/>
          <a:p>
            <a:pPr lvl="0"/>
            <a:fld id="{B377528E-A31D-4EFD-A43F-AD54E710AFC4}" type="slidenum">
              <a:rPr/>
              <a:pPr lvl="0"/>
              <a:t>50</a:t>
            </a:fld>
            <a:endParaRPr lang="fr-FR"/>
          </a:p>
        </p:txBody>
      </p:sp>
      <p:sp>
        <p:nvSpPr>
          <p:cNvPr id="2" name="Espace réservé de l'image des diapositives 1">
            <a:extLst>
              <a:ext uri="{FF2B5EF4-FFF2-40B4-BE49-F238E27FC236}">
                <a16:creationId xmlns:a16="http://schemas.microsoft.com/office/drawing/2014/main" xmlns="" id="{1969CCD4-E727-422B-A7B3-BFD774255142}"/>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0CE543ED-591A-401A-88DB-F4A0361EA098}"/>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5DE26EBC-EA28-4387-BA0C-D2A9073CF4DD}"/>
              </a:ext>
            </a:extLst>
          </p:cNvPr>
          <p:cNvSpPr txBox="1">
            <a:spLocks noGrp="1"/>
          </p:cNvSpPr>
          <p:nvPr>
            <p:ph type="sldNum" sz="quarter" idx="5"/>
          </p:nvPr>
        </p:nvSpPr>
        <p:spPr>
          <a:ln/>
        </p:spPr>
        <p:txBody>
          <a:bodyPr vert="horz" lIns="0" tIns="0" rIns="0" bIns="0" anchor="b" anchorCtr="0">
            <a:noAutofit/>
          </a:bodyPr>
          <a:lstStyle/>
          <a:p>
            <a:pPr lvl="0"/>
            <a:fld id="{1F89043F-436B-4706-8DA1-017C99EC4CD2}" type="slidenum">
              <a:rPr/>
              <a:pPr lvl="0"/>
              <a:t>10</a:t>
            </a:fld>
            <a:endParaRPr lang="fr-FR"/>
          </a:p>
        </p:txBody>
      </p:sp>
      <p:sp>
        <p:nvSpPr>
          <p:cNvPr id="2" name="Espace réservé de l'image des diapositives 1">
            <a:extLst>
              <a:ext uri="{FF2B5EF4-FFF2-40B4-BE49-F238E27FC236}">
                <a16:creationId xmlns:a16="http://schemas.microsoft.com/office/drawing/2014/main" xmlns="" id="{14251C04-0FFA-4A14-8341-7F437D983A8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8A837A83-0CBF-49F8-AC5F-DD7B3C302817}"/>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391742B1-6309-4339-85B5-4D4243E508A9}"/>
              </a:ext>
            </a:extLst>
          </p:cNvPr>
          <p:cNvSpPr txBox="1">
            <a:spLocks noGrp="1"/>
          </p:cNvSpPr>
          <p:nvPr>
            <p:ph type="sldNum" sz="quarter" idx="5"/>
          </p:nvPr>
        </p:nvSpPr>
        <p:spPr>
          <a:ln/>
        </p:spPr>
        <p:txBody>
          <a:bodyPr lIns="0" tIns="0" rIns="0" bIns="0" anchor="b" anchorCtr="0">
            <a:noAutofit/>
          </a:bodyPr>
          <a:lstStyle/>
          <a:p>
            <a:pPr lvl="0"/>
            <a:fld id="{8050E53D-E410-4635-AB36-0CFE50691FF5}" type="slidenum">
              <a:rPr/>
              <a:pPr lvl="0"/>
              <a:t>51</a:t>
            </a:fld>
            <a:endParaRPr lang="fr-FR"/>
          </a:p>
        </p:txBody>
      </p:sp>
      <p:sp>
        <p:nvSpPr>
          <p:cNvPr id="2" name="Espace réservé de l'image des diapositives 1">
            <a:extLst>
              <a:ext uri="{FF2B5EF4-FFF2-40B4-BE49-F238E27FC236}">
                <a16:creationId xmlns:a16="http://schemas.microsoft.com/office/drawing/2014/main" xmlns="" id="{177B2DFB-F18A-4029-9695-E4F66BFA189A}"/>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6FD670B0-B8E7-46E2-B0E1-E9603424B2C1}"/>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DB8F3DDF-494E-4BD3-B44A-C687F4200F3D}"/>
              </a:ext>
            </a:extLst>
          </p:cNvPr>
          <p:cNvSpPr txBox="1">
            <a:spLocks noGrp="1"/>
          </p:cNvSpPr>
          <p:nvPr>
            <p:ph type="sldNum" sz="quarter" idx="5"/>
          </p:nvPr>
        </p:nvSpPr>
        <p:spPr>
          <a:ln/>
        </p:spPr>
        <p:txBody>
          <a:bodyPr lIns="0" tIns="0" rIns="0" bIns="0" anchor="b" anchorCtr="0">
            <a:noAutofit/>
          </a:bodyPr>
          <a:lstStyle/>
          <a:p>
            <a:pPr lvl="0"/>
            <a:fld id="{E08DE7E8-3D0D-4494-A197-F4C91F214AF0}" type="slidenum">
              <a:rPr/>
              <a:pPr lvl="0"/>
              <a:t>52</a:t>
            </a:fld>
            <a:endParaRPr lang="fr-FR"/>
          </a:p>
        </p:txBody>
      </p:sp>
      <p:sp>
        <p:nvSpPr>
          <p:cNvPr id="2" name="Espace réservé de l'image des diapositives 1">
            <a:extLst>
              <a:ext uri="{FF2B5EF4-FFF2-40B4-BE49-F238E27FC236}">
                <a16:creationId xmlns:a16="http://schemas.microsoft.com/office/drawing/2014/main" xmlns="" id="{C97760D1-E5DC-4628-AB59-2707F22A5638}"/>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FC5A9409-6CFD-436C-A717-E5C1F53A6AFA}"/>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CDE04F99-5B96-4223-8FCE-ECA1E6D10930}"/>
              </a:ext>
            </a:extLst>
          </p:cNvPr>
          <p:cNvSpPr txBox="1">
            <a:spLocks noGrp="1"/>
          </p:cNvSpPr>
          <p:nvPr>
            <p:ph type="sldNum" sz="quarter" idx="5"/>
          </p:nvPr>
        </p:nvSpPr>
        <p:spPr>
          <a:ln/>
        </p:spPr>
        <p:txBody>
          <a:bodyPr lIns="0" tIns="0" rIns="0" bIns="0" anchor="b" anchorCtr="0">
            <a:noAutofit/>
          </a:bodyPr>
          <a:lstStyle/>
          <a:p>
            <a:pPr lvl="0"/>
            <a:fld id="{7B6347CE-6818-47CE-9ADD-FCC3B248C606}" type="slidenum">
              <a:rPr/>
              <a:pPr lvl="0"/>
              <a:t>53</a:t>
            </a:fld>
            <a:endParaRPr lang="fr-FR"/>
          </a:p>
        </p:txBody>
      </p:sp>
      <p:sp>
        <p:nvSpPr>
          <p:cNvPr id="2" name="Espace réservé de l'image des diapositives 1">
            <a:extLst>
              <a:ext uri="{FF2B5EF4-FFF2-40B4-BE49-F238E27FC236}">
                <a16:creationId xmlns:a16="http://schemas.microsoft.com/office/drawing/2014/main" xmlns="" id="{F11593C9-7249-4094-8028-EEE55A2CCE9D}"/>
              </a:ext>
            </a:extLst>
          </p:cNvPr>
          <p:cNvSpPr>
            <a:spLocks noGrp="1" noRot="1" noChangeAspect="1" noResize="1"/>
          </p:cNvSpPr>
          <p:nvPr>
            <p:ph type="sldImg"/>
          </p:nvPr>
        </p:nvSpPr>
        <p:spPr>
          <a:xfrm>
            <a:off x="1106488" y="812800"/>
            <a:ext cx="5346700"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F50BA61B-608F-46E2-9D92-7A57D30EAB4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F36E7ACA-2C40-4549-9696-335244BF5EC3}"/>
              </a:ext>
            </a:extLst>
          </p:cNvPr>
          <p:cNvSpPr txBox="1">
            <a:spLocks noGrp="1"/>
          </p:cNvSpPr>
          <p:nvPr>
            <p:ph type="sldNum" sz="quarter" idx="5"/>
          </p:nvPr>
        </p:nvSpPr>
        <p:spPr>
          <a:ln/>
        </p:spPr>
        <p:txBody>
          <a:bodyPr lIns="0" tIns="0" rIns="0" bIns="0" anchor="b" anchorCtr="0">
            <a:noAutofit/>
          </a:bodyPr>
          <a:lstStyle/>
          <a:p>
            <a:pPr lvl="0"/>
            <a:fld id="{E0615333-1B5E-4213-A3AD-12AFAF7E7D74}" type="slidenum">
              <a:rPr/>
              <a:pPr lvl="0"/>
              <a:t>54</a:t>
            </a:fld>
            <a:endParaRPr lang="fr-FR"/>
          </a:p>
        </p:txBody>
      </p:sp>
      <p:sp>
        <p:nvSpPr>
          <p:cNvPr id="2" name="Espace réservé de l'image des diapositives 1">
            <a:extLst>
              <a:ext uri="{FF2B5EF4-FFF2-40B4-BE49-F238E27FC236}">
                <a16:creationId xmlns:a16="http://schemas.microsoft.com/office/drawing/2014/main" xmlns="" id="{7C4E48CD-BF37-4335-AF13-6C279A8AF54B}"/>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0BA88132-2401-4E86-B4F8-870A4BD056D2}"/>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24FB679E-8636-4E6A-BDA4-943E06B18A4D}"/>
              </a:ext>
            </a:extLst>
          </p:cNvPr>
          <p:cNvSpPr txBox="1">
            <a:spLocks noGrp="1"/>
          </p:cNvSpPr>
          <p:nvPr>
            <p:ph type="sldNum" sz="quarter" idx="5"/>
          </p:nvPr>
        </p:nvSpPr>
        <p:spPr>
          <a:ln/>
        </p:spPr>
        <p:txBody>
          <a:bodyPr lIns="0" tIns="0" rIns="0" bIns="0" anchor="b" anchorCtr="0">
            <a:noAutofit/>
          </a:bodyPr>
          <a:lstStyle/>
          <a:p>
            <a:pPr lvl="0"/>
            <a:fld id="{332D7321-BCCE-48B5-BBB7-EB1C0051536E}" type="slidenum">
              <a:rPr/>
              <a:pPr lvl="0"/>
              <a:t>55</a:t>
            </a:fld>
            <a:endParaRPr lang="fr-FR"/>
          </a:p>
        </p:txBody>
      </p:sp>
      <p:sp>
        <p:nvSpPr>
          <p:cNvPr id="2" name="Espace réservé de l'image des diapositives 1">
            <a:extLst>
              <a:ext uri="{FF2B5EF4-FFF2-40B4-BE49-F238E27FC236}">
                <a16:creationId xmlns:a16="http://schemas.microsoft.com/office/drawing/2014/main" xmlns="" id="{5759CE09-65D5-4045-BDE2-BE2CFA7E8A03}"/>
              </a:ext>
            </a:extLst>
          </p:cNvPr>
          <p:cNvSpPr>
            <a:spLocks noGrp="1" noRot="1" noChangeAspect="1" noResize="1"/>
          </p:cNvSpPr>
          <p:nvPr>
            <p:ph type="sldImg"/>
          </p:nvPr>
        </p:nvSpPr>
        <p:spPr>
          <a:xfrm>
            <a:off x="1106488" y="812800"/>
            <a:ext cx="5346700"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AE1FC9CF-84C5-4C37-946D-D25FCF7F93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C313AF42-41CD-4559-9B5C-C25EFCA8B944}"/>
              </a:ext>
            </a:extLst>
          </p:cNvPr>
          <p:cNvSpPr txBox="1">
            <a:spLocks noGrp="1"/>
          </p:cNvSpPr>
          <p:nvPr>
            <p:ph type="sldNum" sz="quarter" idx="5"/>
          </p:nvPr>
        </p:nvSpPr>
        <p:spPr>
          <a:ln/>
        </p:spPr>
        <p:txBody>
          <a:bodyPr lIns="0" tIns="0" rIns="0" bIns="0" anchor="b" anchorCtr="0">
            <a:noAutofit/>
          </a:bodyPr>
          <a:lstStyle/>
          <a:p>
            <a:pPr lvl="0"/>
            <a:fld id="{6B5984CD-BC37-49E4-8D63-D549E7F44F03}" type="slidenum">
              <a:rPr/>
              <a:pPr lvl="0"/>
              <a:t>56</a:t>
            </a:fld>
            <a:endParaRPr lang="fr-FR"/>
          </a:p>
        </p:txBody>
      </p:sp>
      <p:sp>
        <p:nvSpPr>
          <p:cNvPr id="2" name="Espace réservé de l'image des diapositives 1">
            <a:extLst>
              <a:ext uri="{FF2B5EF4-FFF2-40B4-BE49-F238E27FC236}">
                <a16:creationId xmlns:a16="http://schemas.microsoft.com/office/drawing/2014/main" xmlns="" id="{18B2BD51-74D3-4C57-8249-BBCA2A6F1FCF}"/>
              </a:ext>
            </a:extLst>
          </p:cNvPr>
          <p:cNvSpPr>
            <a:spLocks noGrp="1" noRot="1" noChangeAspect="1" noResize="1"/>
          </p:cNvSpPr>
          <p:nvPr>
            <p:ph type="sldImg"/>
          </p:nvPr>
        </p:nvSpPr>
        <p:spPr>
          <a:xfrm>
            <a:off x="217488" y="812800"/>
            <a:ext cx="7123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F86CD10E-8FF0-4AF7-B8AE-A176709253E2}"/>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B1665554-F5C7-4CCF-97B8-D16C07479568}"/>
              </a:ext>
            </a:extLst>
          </p:cNvPr>
          <p:cNvSpPr txBox="1">
            <a:spLocks noGrp="1"/>
          </p:cNvSpPr>
          <p:nvPr>
            <p:ph type="sldNum" sz="quarter" idx="5"/>
          </p:nvPr>
        </p:nvSpPr>
        <p:spPr>
          <a:ln/>
        </p:spPr>
        <p:txBody>
          <a:bodyPr lIns="0" tIns="0" rIns="0" bIns="0" anchor="b" anchorCtr="0">
            <a:noAutofit/>
          </a:bodyPr>
          <a:lstStyle/>
          <a:p>
            <a:pPr lvl="0"/>
            <a:fld id="{DCC19A08-97D5-4E51-A36C-954C94E3FC69}" type="slidenum">
              <a:rPr/>
              <a:pPr lvl="0"/>
              <a:t>57</a:t>
            </a:fld>
            <a:endParaRPr lang="fr-FR"/>
          </a:p>
        </p:txBody>
      </p:sp>
      <p:sp>
        <p:nvSpPr>
          <p:cNvPr id="2" name="Espace réservé de l'image des diapositives 1">
            <a:extLst>
              <a:ext uri="{FF2B5EF4-FFF2-40B4-BE49-F238E27FC236}">
                <a16:creationId xmlns:a16="http://schemas.microsoft.com/office/drawing/2014/main" xmlns="" id="{DB20F1CE-5574-40F6-BDC3-D449C67BBD26}"/>
              </a:ext>
            </a:extLst>
          </p:cNvPr>
          <p:cNvSpPr>
            <a:spLocks noGrp="1" noRot="1" noChangeAspect="1" noResize="1"/>
          </p:cNvSpPr>
          <p:nvPr>
            <p:ph type="sldImg"/>
          </p:nvPr>
        </p:nvSpPr>
        <p:spPr>
          <a:xfrm>
            <a:off x="1106488" y="812800"/>
            <a:ext cx="5346700"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7829C4E3-6E30-4496-94E3-BAC88A6598C0}"/>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E944FD10-C4D2-4CFC-85F8-63858856B6CD}"/>
              </a:ext>
            </a:extLst>
          </p:cNvPr>
          <p:cNvSpPr txBox="1">
            <a:spLocks noGrp="1"/>
          </p:cNvSpPr>
          <p:nvPr>
            <p:ph type="sldNum" sz="quarter" idx="5"/>
          </p:nvPr>
        </p:nvSpPr>
        <p:spPr>
          <a:ln/>
        </p:spPr>
        <p:txBody>
          <a:bodyPr lIns="0" tIns="0" rIns="0" bIns="0" anchor="b" anchorCtr="0">
            <a:noAutofit/>
          </a:bodyPr>
          <a:lstStyle/>
          <a:p>
            <a:pPr lvl="0"/>
            <a:fld id="{43A6508A-DCFD-4689-88FE-C1465226BDAD}" type="slidenum">
              <a:rPr/>
              <a:pPr lvl="0"/>
              <a:t>58</a:t>
            </a:fld>
            <a:endParaRPr lang="fr-FR"/>
          </a:p>
        </p:txBody>
      </p:sp>
      <p:sp>
        <p:nvSpPr>
          <p:cNvPr id="2" name="Espace réservé de l'image des diapositives 1">
            <a:extLst>
              <a:ext uri="{FF2B5EF4-FFF2-40B4-BE49-F238E27FC236}">
                <a16:creationId xmlns:a16="http://schemas.microsoft.com/office/drawing/2014/main" xmlns="" id="{03EEF66F-A96E-4066-B55B-F91DD1AD2643}"/>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2885F4F4-1E7B-47AB-B7AC-D8C07199612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 6">
            <a:extLst>
              <a:ext uri="{FF2B5EF4-FFF2-40B4-BE49-F238E27FC236}">
                <a16:creationId xmlns:a16="http://schemas.microsoft.com/office/drawing/2014/main" xmlns="" id="{5B820D68-496D-4F9D-A1F0-710CBA539757}"/>
              </a:ext>
            </a:extLst>
          </p:cNvPr>
          <p:cNvSpPr txBox="1">
            <a:spLocks noGrp="1"/>
          </p:cNvSpPr>
          <p:nvPr>
            <p:ph type="sldNum" sz="quarter" idx="5"/>
          </p:nvPr>
        </p:nvSpPr>
        <p:spPr>
          <a:ln/>
        </p:spPr>
        <p:txBody>
          <a:bodyPr lIns="0" tIns="0" rIns="0" bIns="0" anchor="b" anchorCtr="0">
            <a:noAutofit/>
          </a:bodyPr>
          <a:lstStyle/>
          <a:p>
            <a:pPr lvl="0"/>
            <a:fld id="{FD9F55B6-3CF1-4E13-B3C2-D576FAF632C0}" type="slidenum">
              <a:rPr/>
              <a:pPr lvl="0"/>
              <a:t>59</a:t>
            </a:fld>
            <a:endParaRPr lang="fr-FR"/>
          </a:p>
        </p:txBody>
      </p:sp>
      <p:sp>
        <p:nvSpPr>
          <p:cNvPr id="2" name="Espace réservé de l'image des diapositives 1">
            <a:extLst>
              <a:ext uri="{FF2B5EF4-FFF2-40B4-BE49-F238E27FC236}">
                <a16:creationId xmlns:a16="http://schemas.microsoft.com/office/drawing/2014/main" xmlns="" id="{9CE76FAE-78A8-4274-A5CB-C68481CCE23C}"/>
              </a:ext>
            </a:extLst>
          </p:cNvPr>
          <p:cNvSpPr>
            <a:spLocks noGrp="1" noRot="1" noChangeAspect="1" noResize="1"/>
          </p:cNvSpPr>
          <p:nvPr>
            <p:ph type="sldImg"/>
          </p:nvPr>
        </p:nvSpPr>
        <p:spPr>
          <a:xfrm>
            <a:off x="1106488" y="812800"/>
            <a:ext cx="5345112" cy="4008438"/>
          </a:xfrm>
          <a:solidFill>
            <a:schemeClr val="accent1"/>
          </a:solidFill>
          <a:ln w="25400">
            <a:solidFill>
              <a:schemeClr val="accent1">
                <a:shade val="50000"/>
              </a:schemeClr>
            </a:solidFill>
            <a:prstDash val="solid"/>
          </a:ln>
        </p:spPr>
      </p:sp>
      <p:sp>
        <p:nvSpPr>
          <p:cNvPr id="3" name=" 2">
            <a:extLst>
              <a:ext uri="{FF2B5EF4-FFF2-40B4-BE49-F238E27FC236}">
                <a16:creationId xmlns:a16="http://schemas.microsoft.com/office/drawing/2014/main" xmlns="" id="{F70F7969-84ED-437A-9399-5EB017C57EFC}"/>
              </a:ext>
            </a:extLst>
          </p:cNvPr>
          <p:cNvSpPr txBox="1">
            <a:spLocks noGrp="1"/>
          </p:cNvSpPr>
          <p:nvPr>
            <p:ph type="body" sz="quarter"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BC7D3B14-5071-4383-9AAA-D13A11A12946}"/>
              </a:ext>
            </a:extLst>
          </p:cNvPr>
          <p:cNvSpPr txBox="1">
            <a:spLocks noGrp="1"/>
          </p:cNvSpPr>
          <p:nvPr>
            <p:ph type="sldNum" sz="quarter" idx="5"/>
          </p:nvPr>
        </p:nvSpPr>
        <p:spPr>
          <a:ln/>
        </p:spPr>
        <p:txBody>
          <a:bodyPr vert="horz" lIns="0" tIns="0" rIns="0" bIns="0" anchor="b" anchorCtr="0">
            <a:noAutofit/>
          </a:bodyPr>
          <a:lstStyle/>
          <a:p>
            <a:pPr lvl="0"/>
            <a:fld id="{5D0EC1C6-0889-4273-944C-E9D403881063}" type="slidenum">
              <a:rPr/>
              <a:pPr lvl="0"/>
              <a:t>11</a:t>
            </a:fld>
            <a:endParaRPr lang="fr-FR"/>
          </a:p>
        </p:txBody>
      </p:sp>
      <p:sp>
        <p:nvSpPr>
          <p:cNvPr id="2" name="Espace réservé de l'image des diapositives 1">
            <a:extLst>
              <a:ext uri="{FF2B5EF4-FFF2-40B4-BE49-F238E27FC236}">
                <a16:creationId xmlns:a16="http://schemas.microsoft.com/office/drawing/2014/main" xmlns="" id="{AA533865-727A-4619-AC2B-CF544990440B}"/>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300EC7CE-4E72-4F98-AC07-1129A90793D8}"/>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38051392-A6CF-4395-A077-35CC37A1E345}"/>
              </a:ext>
            </a:extLst>
          </p:cNvPr>
          <p:cNvSpPr txBox="1">
            <a:spLocks noGrp="1"/>
          </p:cNvSpPr>
          <p:nvPr>
            <p:ph type="sldNum" sz="quarter" idx="5"/>
          </p:nvPr>
        </p:nvSpPr>
        <p:spPr>
          <a:ln/>
        </p:spPr>
        <p:txBody>
          <a:bodyPr vert="horz" lIns="0" tIns="0" rIns="0" bIns="0" anchor="b" anchorCtr="0">
            <a:noAutofit/>
          </a:bodyPr>
          <a:lstStyle/>
          <a:p>
            <a:pPr lvl="0"/>
            <a:fld id="{9858B4F1-B6A7-42FE-8E7C-1A1B65317A00}" type="slidenum">
              <a:rPr/>
              <a:pPr lvl="0"/>
              <a:t>12</a:t>
            </a:fld>
            <a:endParaRPr lang="fr-FR"/>
          </a:p>
        </p:txBody>
      </p:sp>
      <p:sp>
        <p:nvSpPr>
          <p:cNvPr id="2" name="Espace réservé de l'image des diapositives 1">
            <a:extLst>
              <a:ext uri="{FF2B5EF4-FFF2-40B4-BE49-F238E27FC236}">
                <a16:creationId xmlns:a16="http://schemas.microsoft.com/office/drawing/2014/main" xmlns="" id="{53E04AAC-66B3-4676-839D-B3A57100D10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AC3C52AB-073A-42D3-9D84-F42A7A53F128}"/>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ABE80D06-A70D-4423-ADBD-15EE9915B97A}"/>
              </a:ext>
            </a:extLst>
          </p:cNvPr>
          <p:cNvSpPr txBox="1">
            <a:spLocks noGrp="1"/>
          </p:cNvSpPr>
          <p:nvPr>
            <p:ph type="sldNum" sz="quarter" idx="5"/>
          </p:nvPr>
        </p:nvSpPr>
        <p:spPr>
          <a:ln/>
        </p:spPr>
        <p:txBody>
          <a:bodyPr vert="horz" lIns="0" tIns="0" rIns="0" bIns="0" anchor="b" anchorCtr="0">
            <a:noAutofit/>
          </a:bodyPr>
          <a:lstStyle/>
          <a:p>
            <a:pPr lvl="0"/>
            <a:fld id="{156C2759-2E93-4DF0-B023-2CD5E1D2E1F2}" type="slidenum">
              <a:rPr/>
              <a:pPr lvl="0"/>
              <a:t>13</a:t>
            </a:fld>
            <a:endParaRPr lang="fr-FR"/>
          </a:p>
        </p:txBody>
      </p:sp>
      <p:sp>
        <p:nvSpPr>
          <p:cNvPr id="2" name="Espace réservé de l'image des diapositives 1">
            <a:extLst>
              <a:ext uri="{FF2B5EF4-FFF2-40B4-BE49-F238E27FC236}">
                <a16:creationId xmlns:a16="http://schemas.microsoft.com/office/drawing/2014/main" xmlns="" id="{2ADE7E40-1DE9-4EFF-B875-4DACE443D4C4}"/>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147C381A-DDA5-45C8-A8AD-5D02F3348FEF}"/>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499146A5-A9C1-435D-8274-61229C928248}"/>
              </a:ext>
            </a:extLst>
          </p:cNvPr>
          <p:cNvSpPr txBox="1">
            <a:spLocks noGrp="1"/>
          </p:cNvSpPr>
          <p:nvPr>
            <p:ph type="sldNum" sz="quarter" idx="5"/>
          </p:nvPr>
        </p:nvSpPr>
        <p:spPr>
          <a:ln/>
        </p:spPr>
        <p:txBody>
          <a:bodyPr vert="horz" lIns="0" tIns="0" rIns="0" bIns="0" anchor="b" anchorCtr="0">
            <a:noAutofit/>
          </a:bodyPr>
          <a:lstStyle/>
          <a:p>
            <a:pPr lvl="0"/>
            <a:fld id="{D93E4036-E919-4891-9DC6-4DA7B775D0C5}" type="slidenum">
              <a:rPr/>
              <a:pPr lvl="0"/>
              <a:t>14</a:t>
            </a:fld>
            <a:endParaRPr lang="fr-FR"/>
          </a:p>
        </p:txBody>
      </p:sp>
      <p:sp>
        <p:nvSpPr>
          <p:cNvPr id="2" name="Espace réservé de l'image des diapositives 1">
            <a:extLst>
              <a:ext uri="{FF2B5EF4-FFF2-40B4-BE49-F238E27FC236}">
                <a16:creationId xmlns:a16="http://schemas.microsoft.com/office/drawing/2014/main" xmlns="" id="{4A1DE33F-8F7D-4819-A779-26219410A035}"/>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25D627AA-DF9B-4824-A9A0-7C3B8C882CB6}"/>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0255CFC7-C44C-4514-BBB4-EEB73C19B358}"/>
              </a:ext>
            </a:extLst>
          </p:cNvPr>
          <p:cNvSpPr txBox="1">
            <a:spLocks noGrp="1"/>
          </p:cNvSpPr>
          <p:nvPr>
            <p:ph type="sldNum" sz="quarter" idx="5"/>
          </p:nvPr>
        </p:nvSpPr>
        <p:spPr>
          <a:ln/>
        </p:spPr>
        <p:txBody>
          <a:bodyPr vert="horz" lIns="0" tIns="0" rIns="0" bIns="0" anchor="b" anchorCtr="0">
            <a:noAutofit/>
          </a:bodyPr>
          <a:lstStyle/>
          <a:p>
            <a:pPr lvl="0"/>
            <a:fld id="{A9A9B014-C8C3-48D8-8FFB-811977260ED8}" type="slidenum">
              <a:rPr/>
              <a:pPr lvl="0"/>
              <a:t>15</a:t>
            </a:fld>
            <a:endParaRPr lang="fr-FR"/>
          </a:p>
        </p:txBody>
      </p:sp>
      <p:sp>
        <p:nvSpPr>
          <p:cNvPr id="2" name="Espace réservé de l'image des diapositives 1">
            <a:extLst>
              <a:ext uri="{FF2B5EF4-FFF2-40B4-BE49-F238E27FC236}">
                <a16:creationId xmlns:a16="http://schemas.microsoft.com/office/drawing/2014/main" xmlns="" id="{E19C0A4E-DC14-4231-885F-806821A86D12}"/>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C22D8160-F4A4-413E-8B55-C7639E52C665}"/>
              </a:ext>
            </a:extLst>
          </p:cNvPr>
          <p:cNvSpPr txBox="1">
            <a:spLocks noGrp="1"/>
          </p:cNvSpPr>
          <p:nvPr>
            <p:ph type="body" sz="quarter" idx="1"/>
          </p:nvPr>
        </p:nvSpPr>
        <p:spPr/>
        <p:txBody>
          <a:bodyPr vert="horz"/>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a:extLst>
              <a:ext uri="{FF2B5EF4-FFF2-40B4-BE49-F238E27FC236}">
                <a16:creationId xmlns:a16="http://schemas.microsoft.com/office/drawing/2014/main" xmlns="" id="{A95C955E-B537-47D3-9E37-4C1851E06F65}"/>
              </a:ext>
            </a:extLst>
          </p:cNvPr>
          <p:cNvSpPr txBox="1">
            <a:spLocks noGrp="1"/>
          </p:cNvSpPr>
          <p:nvPr>
            <p:ph type="sldNum" sz="quarter" idx="5"/>
          </p:nvPr>
        </p:nvSpPr>
        <p:spPr>
          <a:ln/>
        </p:spPr>
        <p:txBody>
          <a:bodyPr vert="horz" lIns="0" tIns="0" rIns="0" bIns="0" anchor="b" anchorCtr="0">
            <a:noAutofit/>
          </a:bodyPr>
          <a:lstStyle/>
          <a:p>
            <a:pPr lvl="0"/>
            <a:fld id="{63F2A0F4-B1B2-49B8-A127-012B593A97CF}" type="slidenum">
              <a:rPr/>
              <a:pPr lvl="0"/>
              <a:t>16</a:t>
            </a:fld>
            <a:endParaRPr lang="fr-FR"/>
          </a:p>
        </p:txBody>
      </p:sp>
      <p:sp>
        <p:nvSpPr>
          <p:cNvPr id="2" name="Espace réservé de l'image des diapositives 1">
            <a:extLst>
              <a:ext uri="{FF2B5EF4-FFF2-40B4-BE49-F238E27FC236}">
                <a16:creationId xmlns:a16="http://schemas.microsoft.com/office/drawing/2014/main" xmlns="" id="{74A03336-A0D0-404D-922D-1EB10F212340}"/>
              </a:ext>
            </a:extLst>
          </p:cNvPr>
          <p:cNvSpPr>
            <a:spLocks noGrp="1" noRot="1" noChangeAspect="1" noResize="1"/>
          </p:cNvSpPr>
          <p:nvPr>
            <p:ph type="sldImg"/>
          </p:nvPr>
        </p:nvSpPr>
        <p:spPr>
          <a:xfrm>
            <a:off x="217488" y="812800"/>
            <a:ext cx="7124700" cy="4008438"/>
          </a:xfrm>
          <a:solidFill>
            <a:srgbClr val="729FCF"/>
          </a:solidFill>
          <a:ln w="25400">
            <a:solidFill>
              <a:srgbClr val="3465A4"/>
            </a:solidFill>
            <a:prstDash val="solid"/>
          </a:ln>
        </p:spPr>
      </p:sp>
      <p:sp>
        <p:nvSpPr>
          <p:cNvPr id="3" name="Espace réservé des notes 2">
            <a:extLst>
              <a:ext uri="{FF2B5EF4-FFF2-40B4-BE49-F238E27FC236}">
                <a16:creationId xmlns:a16="http://schemas.microsoft.com/office/drawing/2014/main" xmlns="" id="{0ED90D2F-3E7B-423F-8436-21DFA4B29338}"/>
              </a:ext>
            </a:extLst>
          </p:cNvPr>
          <p:cNvSpPr txBox="1">
            <a:spLocks noGrp="1"/>
          </p:cNvSpPr>
          <p:nvPr>
            <p:ph type="body" sz="quarter" idx="1"/>
          </p:nvPr>
        </p:nvSpPr>
        <p:spPr/>
        <p:txBody>
          <a:bodyPr vert="horz"/>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0F7C9F-D68F-4B94-8342-80E96F158902}"/>
              </a:ext>
            </a:extLst>
          </p:cNvPr>
          <p:cNvSpPr>
            <a:spLocks noGrp="1"/>
          </p:cNvSpPr>
          <p:nvPr>
            <p:ph type="ctrTitle"/>
          </p:nvPr>
        </p:nvSpPr>
        <p:spPr>
          <a:xfrm>
            <a:off x="1260475" y="928688"/>
            <a:ext cx="7559675" cy="1973262"/>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A4B57F4F-5802-44AC-9C13-82ACDBCE006E}"/>
              </a:ext>
            </a:extLst>
          </p:cNvPr>
          <p:cNvSpPr>
            <a:spLocks noGrp="1"/>
          </p:cNvSpPr>
          <p:nvPr>
            <p:ph type="subTitle" idx="1"/>
          </p:nvPr>
        </p:nvSpPr>
        <p:spPr>
          <a:xfrm>
            <a:off x="1260475" y="2978150"/>
            <a:ext cx="7559675" cy="137001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EEF40ADE-E002-4A6D-B0D2-AE7D379D9FBB}"/>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xmlns="" id="{A7877AB0-5659-4D82-835B-D2230F3EDFE1}"/>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xmlns="" id="{335FF4A5-F648-4DD7-93E6-FF80D9B55D65}"/>
              </a:ext>
            </a:extLst>
          </p:cNvPr>
          <p:cNvSpPr>
            <a:spLocks noGrp="1"/>
          </p:cNvSpPr>
          <p:nvPr>
            <p:ph type="sldNum" sz="quarter" idx="12"/>
          </p:nvPr>
        </p:nvSpPr>
        <p:spPr/>
        <p:txBody>
          <a:bodyPr/>
          <a:lstStyle/>
          <a:p>
            <a:pPr lvl="0"/>
            <a:fld id="{3BDAAD8E-D87D-4DE0-BC69-01978117C451}" type="slidenum">
              <a:rPr/>
              <a:pPr lvl="0"/>
              <a:t>‹N°›</a:t>
            </a:fld>
            <a:endParaRPr lang="fr-FR"/>
          </a:p>
        </p:txBody>
      </p:sp>
    </p:spTree>
    <p:extLst>
      <p:ext uri="{BB962C8B-B14F-4D97-AF65-F5344CB8AC3E}">
        <p14:creationId xmlns:p14="http://schemas.microsoft.com/office/powerpoint/2010/main" xmlns="" val="3821360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7E83146-16D0-46C3-A9D1-2F8B49AAAB1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FA1879A-8FED-48A3-BAB0-D0F9829237E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49A0FDB-B516-43CE-B219-71D0EF8409D0}"/>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xmlns="" id="{656835AE-3B81-45AA-843C-2F67672BD50E}"/>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xmlns="" id="{CCEAFAF8-AFB5-4658-822C-F37A5D46C1BD}"/>
              </a:ext>
            </a:extLst>
          </p:cNvPr>
          <p:cNvSpPr>
            <a:spLocks noGrp="1"/>
          </p:cNvSpPr>
          <p:nvPr>
            <p:ph type="sldNum" sz="quarter" idx="12"/>
          </p:nvPr>
        </p:nvSpPr>
        <p:spPr/>
        <p:txBody>
          <a:bodyPr/>
          <a:lstStyle/>
          <a:p>
            <a:pPr lvl="0"/>
            <a:fld id="{363C1137-1E65-47F7-B23C-246C28A55B13}" type="slidenum">
              <a:rPr/>
              <a:pPr lvl="0"/>
              <a:t>‹N°›</a:t>
            </a:fld>
            <a:endParaRPr lang="fr-FR"/>
          </a:p>
        </p:txBody>
      </p:sp>
    </p:spTree>
    <p:extLst>
      <p:ext uri="{BB962C8B-B14F-4D97-AF65-F5344CB8AC3E}">
        <p14:creationId xmlns:p14="http://schemas.microsoft.com/office/powerpoint/2010/main" xmlns="" val="165095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0B8C939-230A-4237-B66E-5AD781C8975F}"/>
              </a:ext>
            </a:extLst>
          </p:cNvPr>
          <p:cNvSpPr>
            <a:spLocks noGrp="1"/>
          </p:cNvSpPr>
          <p:nvPr>
            <p:ph type="title" orient="vert"/>
          </p:nvPr>
        </p:nvSpPr>
        <p:spPr>
          <a:xfrm>
            <a:off x="7308850" y="225425"/>
            <a:ext cx="2266950" cy="43894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9D5E2624-E064-4BA8-9ABB-313A4115B148}"/>
              </a:ext>
            </a:extLst>
          </p:cNvPr>
          <p:cNvSpPr>
            <a:spLocks noGrp="1"/>
          </p:cNvSpPr>
          <p:nvPr>
            <p:ph type="body" orient="vert" idx="1"/>
          </p:nvPr>
        </p:nvSpPr>
        <p:spPr>
          <a:xfrm>
            <a:off x="503238" y="225425"/>
            <a:ext cx="6653212" cy="43894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B486713D-51BC-4EE7-AEB6-6C3B8DF0283E}"/>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xmlns="" id="{2760070B-5953-4A2B-8281-87B370E0FE7F}"/>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xmlns="" id="{8A46B738-4A90-4658-8521-6DC7E8588D00}"/>
              </a:ext>
            </a:extLst>
          </p:cNvPr>
          <p:cNvSpPr>
            <a:spLocks noGrp="1"/>
          </p:cNvSpPr>
          <p:nvPr>
            <p:ph type="sldNum" sz="quarter" idx="12"/>
          </p:nvPr>
        </p:nvSpPr>
        <p:spPr/>
        <p:txBody>
          <a:bodyPr/>
          <a:lstStyle/>
          <a:p>
            <a:pPr lvl="0"/>
            <a:fld id="{5CB69E54-0775-4D80-92D1-696673EE10B8}" type="slidenum">
              <a:rPr/>
              <a:pPr lvl="0"/>
              <a:t>‹N°›</a:t>
            </a:fld>
            <a:endParaRPr lang="fr-FR"/>
          </a:p>
        </p:txBody>
      </p:sp>
    </p:spTree>
    <p:extLst>
      <p:ext uri="{BB962C8B-B14F-4D97-AF65-F5344CB8AC3E}">
        <p14:creationId xmlns:p14="http://schemas.microsoft.com/office/powerpoint/2010/main" xmlns="" val="4282213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04031" y="75310"/>
            <a:ext cx="9072166" cy="1248116"/>
          </a:xfrm>
          <a:prstGeom prst="rect">
            <a:avLst/>
          </a:prstGeom>
        </p:spPr>
        <p:txBody>
          <a:bodyPr lIns="0" tIns="0" rIns="0" bIns="0" anchor="ctr">
            <a:noAutofit/>
          </a:bodyPr>
          <a:lstStyle/>
          <a:p>
            <a:pPr algn="ctr"/>
            <a:endParaRPr lang="fr-FR" sz="4399" b="0" strike="noStrike" spc="-1">
              <a:latin typeface="Arial"/>
            </a:endParaRPr>
          </a:p>
        </p:txBody>
      </p:sp>
      <p:sp>
        <p:nvSpPr>
          <p:cNvPr id="6" name="PlaceHolder 2"/>
          <p:cNvSpPr>
            <a:spLocks noGrp="1"/>
          </p:cNvSpPr>
          <p:nvPr>
            <p:ph type="subTitle"/>
          </p:nvPr>
        </p:nvSpPr>
        <p:spPr>
          <a:xfrm>
            <a:off x="504031" y="1326701"/>
            <a:ext cx="9072166" cy="3288621"/>
          </a:xfrm>
          <a:prstGeom prst="rect">
            <a:avLst/>
          </a:prstGeom>
        </p:spPr>
        <p:txBody>
          <a:bodyPr lIns="0" tIns="0" rIns="0" bIns="0" anchor="ctr">
            <a:noAutofit/>
          </a:bodyPr>
          <a:lstStyle/>
          <a:p>
            <a:pPr algn="ctr"/>
            <a:endParaRPr lang="fr-FR" sz="2646" b="0" strike="noStrike" spc="-1">
              <a:latin typeface="Arial"/>
            </a:endParaRPr>
          </a:p>
        </p:txBody>
      </p:sp>
    </p:spTree>
    <p:extLst>
      <p:ext uri="{BB962C8B-B14F-4D97-AF65-F5344CB8AC3E}">
        <p14:creationId xmlns:p14="http://schemas.microsoft.com/office/powerpoint/2010/main" xmlns="" val="2165758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04031" y="75310"/>
            <a:ext cx="9072166" cy="1248116"/>
          </a:xfrm>
          <a:prstGeom prst="rect">
            <a:avLst/>
          </a:prstGeom>
        </p:spPr>
        <p:txBody>
          <a:bodyPr lIns="0" tIns="0" rIns="0" bIns="0" anchor="ctr">
            <a:noAutofit/>
          </a:bodyPr>
          <a:lstStyle/>
          <a:p>
            <a:pPr algn="ctr"/>
            <a:endParaRPr lang="fr-FR" sz="4399" b="0" strike="noStrike" spc="-1">
              <a:latin typeface="Arial"/>
            </a:endParaRPr>
          </a:p>
        </p:txBody>
      </p:sp>
      <p:sp>
        <p:nvSpPr>
          <p:cNvPr id="90" name="PlaceHolder 2"/>
          <p:cNvSpPr>
            <a:spLocks noGrp="1"/>
          </p:cNvSpPr>
          <p:nvPr>
            <p:ph type="body"/>
          </p:nvPr>
        </p:nvSpPr>
        <p:spPr>
          <a:xfrm>
            <a:off x="504031" y="1326701"/>
            <a:ext cx="9072166" cy="3288621"/>
          </a:xfrm>
          <a:prstGeom prst="rect">
            <a:avLst/>
          </a:prstGeom>
        </p:spPr>
        <p:txBody>
          <a:bodyPr lIns="0" tIns="0" rIns="0" bIns="0">
            <a:normAutofit/>
          </a:bodyPr>
          <a:lstStyle/>
          <a:p>
            <a:endParaRPr lang="fr-FR" sz="3200" b="0" strike="noStrike" spc="-1">
              <a:latin typeface="Arial"/>
            </a:endParaRPr>
          </a:p>
        </p:txBody>
      </p:sp>
    </p:spTree>
    <p:extLst>
      <p:ext uri="{BB962C8B-B14F-4D97-AF65-F5344CB8AC3E}">
        <p14:creationId xmlns:p14="http://schemas.microsoft.com/office/powerpoint/2010/main" xmlns="" val="195302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D7D63A7-72B2-4F53-B97A-4FF87DD24CD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39E146A9-EB05-42B8-ABA6-97E2EFC5B9A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940D59AA-9FF8-46BE-8798-D7FEDE5CD4E1}"/>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xmlns="" id="{D5DF70DE-0C20-4D13-938C-4F834A09E29F}"/>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xmlns="" id="{5A5E4367-4C6E-4A50-8CF4-A3CC1A588710}"/>
              </a:ext>
            </a:extLst>
          </p:cNvPr>
          <p:cNvSpPr>
            <a:spLocks noGrp="1"/>
          </p:cNvSpPr>
          <p:nvPr>
            <p:ph type="sldNum" sz="quarter" idx="12"/>
          </p:nvPr>
        </p:nvSpPr>
        <p:spPr/>
        <p:txBody>
          <a:bodyPr/>
          <a:lstStyle/>
          <a:p>
            <a:pPr lvl="0"/>
            <a:fld id="{825985AE-9FC8-44B3-A821-5D97C269DB87}" type="slidenum">
              <a:rPr/>
              <a:pPr lvl="0"/>
              <a:t>‹N°›</a:t>
            </a:fld>
            <a:endParaRPr lang="fr-FR"/>
          </a:p>
        </p:txBody>
      </p:sp>
    </p:spTree>
    <p:extLst>
      <p:ext uri="{BB962C8B-B14F-4D97-AF65-F5344CB8AC3E}">
        <p14:creationId xmlns:p14="http://schemas.microsoft.com/office/powerpoint/2010/main" xmlns="" val="131004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B9687E8-1E69-4F53-AEAD-889429C8E401}"/>
              </a:ext>
            </a:extLst>
          </p:cNvPr>
          <p:cNvSpPr>
            <a:spLocks noGrp="1"/>
          </p:cNvSpPr>
          <p:nvPr>
            <p:ph type="title"/>
          </p:nvPr>
        </p:nvSpPr>
        <p:spPr>
          <a:xfrm>
            <a:off x="687388" y="1414463"/>
            <a:ext cx="8694737" cy="23574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812263F-CC44-4F64-8A8C-440087B01057}"/>
              </a:ext>
            </a:extLst>
          </p:cNvPr>
          <p:cNvSpPr>
            <a:spLocks noGrp="1"/>
          </p:cNvSpPr>
          <p:nvPr>
            <p:ph type="body" idx="1"/>
          </p:nvPr>
        </p:nvSpPr>
        <p:spPr>
          <a:xfrm>
            <a:off x="687388" y="3794125"/>
            <a:ext cx="8694737" cy="124142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E444454F-5AD8-4BF8-96BC-E3D1F4440D07}"/>
              </a:ext>
            </a:extLst>
          </p:cNvPr>
          <p:cNvSpPr>
            <a:spLocks noGrp="1"/>
          </p:cNvSpPr>
          <p:nvPr>
            <p:ph type="dt" sz="half" idx="10"/>
          </p:nvPr>
        </p:nvSpPr>
        <p:spPr/>
        <p:txBody>
          <a:bodyPr/>
          <a:lstStyle/>
          <a:p>
            <a:pPr lvl="0"/>
            <a:endParaRPr lang="fr-FR"/>
          </a:p>
        </p:txBody>
      </p:sp>
      <p:sp>
        <p:nvSpPr>
          <p:cNvPr id="5" name="Espace réservé du pied de page 4">
            <a:extLst>
              <a:ext uri="{FF2B5EF4-FFF2-40B4-BE49-F238E27FC236}">
                <a16:creationId xmlns:a16="http://schemas.microsoft.com/office/drawing/2014/main" xmlns="" id="{11CBF353-B91C-488A-A85C-A98250093D9B}"/>
              </a:ext>
            </a:extLst>
          </p:cNvPr>
          <p:cNvSpPr>
            <a:spLocks noGrp="1"/>
          </p:cNvSpPr>
          <p:nvPr>
            <p:ph type="ftr" sz="quarter" idx="11"/>
          </p:nvPr>
        </p:nvSpPr>
        <p:spPr/>
        <p:txBody>
          <a:bodyPr/>
          <a:lstStyle/>
          <a:p>
            <a:pPr lvl="0"/>
            <a:endParaRPr lang="fr-FR"/>
          </a:p>
        </p:txBody>
      </p:sp>
      <p:sp>
        <p:nvSpPr>
          <p:cNvPr id="6" name="Espace réservé du numéro de diapositive 5">
            <a:extLst>
              <a:ext uri="{FF2B5EF4-FFF2-40B4-BE49-F238E27FC236}">
                <a16:creationId xmlns:a16="http://schemas.microsoft.com/office/drawing/2014/main" xmlns="" id="{62A64448-8E51-4EDA-8A5C-1FA9A15781DA}"/>
              </a:ext>
            </a:extLst>
          </p:cNvPr>
          <p:cNvSpPr>
            <a:spLocks noGrp="1"/>
          </p:cNvSpPr>
          <p:nvPr>
            <p:ph type="sldNum" sz="quarter" idx="12"/>
          </p:nvPr>
        </p:nvSpPr>
        <p:spPr/>
        <p:txBody>
          <a:bodyPr/>
          <a:lstStyle/>
          <a:p>
            <a:pPr lvl="0"/>
            <a:fld id="{1D1CEE3D-8CB2-422F-8E87-71A8B7EA154A}" type="slidenum">
              <a:rPr/>
              <a:pPr lvl="0"/>
              <a:t>‹N°›</a:t>
            </a:fld>
            <a:endParaRPr lang="fr-FR"/>
          </a:p>
        </p:txBody>
      </p:sp>
    </p:spTree>
    <p:extLst>
      <p:ext uri="{BB962C8B-B14F-4D97-AF65-F5344CB8AC3E}">
        <p14:creationId xmlns:p14="http://schemas.microsoft.com/office/powerpoint/2010/main" xmlns="" val="39665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DBA505-00AA-4D39-B651-62008BFE98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5D6C4192-DB15-4A3C-A0E4-1A68B9E14DB2}"/>
              </a:ext>
            </a:extLst>
          </p:cNvPr>
          <p:cNvSpPr>
            <a:spLocks noGrp="1"/>
          </p:cNvSpPr>
          <p:nvPr>
            <p:ph sz="half" idx="1"/>
          </p:nvPr>
        </p:nvSpPr>
        <p:spPr>
          <a:xfrm>
            <a:off x="503238" y="1327150"/>
            <a:ext cx="4459287" cy="32877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70B3C244-0A87-44CA-BC3F-F5E9400623B2}"/>
              </a:ext>
            </a:extLst>
          </p:cNvPr>
          <p:cNvSpPr>
            <a:spLocks noGrp="1"/>
          </p:cNvSpPr>
          <p:nvPr>
            <p:ph sz="half" idx="2"/>
          </p:nvPr>
        </p:nvSpPr>
        <p:spPr>
          <a:xfrm>
            <a:off x="5114925" y="1327150"/>
            <a:ext cx="4460875" cy="328771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F59DFE11-4675-4B8C-9542-90BC620D4592}"/>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xmlns="" id="{03176F54-2A07-44B0-97DA-A450E27CAAD1}"/>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xmlns="" id="{9E503E54-C615-4BC3-8301-AD1CCF1C1695}"/>
              </a:ext>
            </a:extLst>
          </p:cNvPr>
          <p:cNvSpPr>
            <a:spLocks noGrp="1"/>
          </p:cNvSpPr>
          <p:nvPr>
            <p:ph type="sldNum" sz="quarter" idx="12"/>
          </p:nvPr>
        </p:nvSpPr>
        <p:spPr/>
        <p:txBody>
          <a:bodyPr/>
          <a:lstStyle/>
          <a:p>
            <a:pPr lvl="0"/>
            <a:fld id="{409E1F7B-B6DB-4C57-AF47-3CAC75FE891C}" type="slidenum">
              <a:rPr/>
              <a:pPr lvl="0"/>
              <a:t>‹N°›</a:t>
            </a:fld>
            <a:endParaRPr lang="fr-FR"/>
          </a:p>
        </p:txBody>
      </p:sp>
    </p:spTree>
    <p:extLst>
      <p:ext uri="{BB962C8B-B14F-4D97-AF65-F5344CB8AC3E}">
        <p14:creationId xmlns:p14="http://schemas.microsoft.com/office/powerpoint/2010/main" xmlns="" val="428836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89FBC23-39A9-4C5A-A1A7-F6EFA068647C}"/>
              </a:ext>
            </a:extLst>
          </p:cNvPr>
          <p:cNvSpPr>
            <a:spLocks noGrp="1"/>
          </p:cNvSpPr>
          <p:nvPr>
            <p:ph type="title"/>
          </p:nvPr>
        </p:nvSpPr>
        <p:spPr>
          <a:xfrm>
            <a:off x="693738" y="301625"/>
            <a:ext cx="8694737" cy="10969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E6AE8DDB-B01F-411E-BED7-3B1C75996BB1}"/>
              </a:ext>
            </a:extLst>
          </p:cNvPr>
          <p:cNvSpPr>
            <a:spLocks noGrp="1"/>
          </p:cNvSpPr>
          <p:nvPr>
            <p:ph type="body" idx="1"/>
          </p:nvPr>
        </p:nvSpPr>
        <p:spPr>
          <a:xfrm>
            <a:off x="693738" y="1390650"/>
            <a:ext cx="426561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C27471F8-757D-4812-BDEE-D3E3DAAECC03}"/>
              </a:ext>
            </a:extLst>
          </p:cNvPr>
          <p:cNvSpPr>
            <a:spLocks noGrp="1"/>
          </p:cNvSpPr>
          <p:nvPr>
            <p:ph sz="half" idx="2"/>
          </p:nvPr>
        </p:nvSpPr>
        <p:spPr>
          <a:xfrm>
            <a:off x="693738" y="2071688"/>
            <a:ext cx="4265612" cy="3046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3964EA86-5DED-4A04-BDDB-4BE307C7F7FC}"/>
              </a:ext>
            </a:extLst>
          </p:cNvPr>
          <p:cNvSpPr>
            <a:spLocks noGrp="1"/>
          </p:cNvSpPr>
          <p:nvPr>
            <p:ph type="body" sz="quarter" idx="3"/>
          </p:nvPr>
        </p:nvSpPr>
        <p:spPr>
          <a:xfrm>
            <a:off x="5103813" y="1390650"/>
            <a:ext cx="4284662" cy="6810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954FE46D-A940-47BA-8A43-5813DE48DADB}"/>
              </a:ext>
            </a:extLst>
          </p:cNvPr>
          <p:cNvSpPr>
            <a:spLocks noGrp="1"/>
          </p:cNvSpPr>
          <p:nvPr>
            <p:ph sz="quarter" idx="4"/>
          </p:nvPr>
        </p:nvSpPr>
        <p:spPr>
          <a:xfrm>
            <a:off x="5103813" y="2071688"/>
            <a:ext cx="4284662" cy="30464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50B4774B-9139-4F5F-8FFD-05FFD3B6768E}"/>
              </a:ext>
            </a:extLst>
          </p:cNvPr>
          <p:cNvSpPr>
            <a:spLocks noGrp="1"/>
          </p:cNvSpPr>
          <p:nvPr>
            <p:ph type="dt" sz="half" idx="10"/>
          </p:nvPr>
        </p:nvSpPr>
        <p:spPr/>
        <p:txBody>
          <a:bodyPr/>
          <a:lstStyle/>
          <a:p>
            <a:pPr lvl="0"/>
            <a:endParaRPr lang="fr-FR"/>
          </a:p>
        </p:txBody>
      </p:sp>
      <p:sp>
        <p:nvSpPr>
          <p:cNvPr id="8" name="Espace réservé du pied de page 7">
            <a:extLst>
              <a:ext uri="{FF2B5EF4-FFF2-40B4-BE49-F238E27FC236}">
                <a16:creationId xmlns:a16="http://schemas.microsoft.com/office/drawing/2014/main" xmlns="" id="{9A715656-A0D8-4D94-998F-A375E2EF2FC0}"/>
              </a:ext>
            </a:extLst>
          </p:cNvPr>
          <p:cNvSpPr>
            <a:spLocks noGrp="1"/>
          </p:cNvSpPr>
          <p:nvPr>
            <p:ph type="ftr" sz="quarter" idx="11"/>
          </p:nvPr>
        </p:nvSpPr>
        <p:spPr/>
        <p:txBody>
          <a:bodyPr/>
          <a:lstStyle/>
          <a:p>
            <a:pPr lvl="0"/>
            <a:endParaRPr lang="fr-FR"/>
          </a:p>
        </p:txBody>
      </p:sp>
      <p:sp>
        <p:nvSpPr>
          <p:cNvPr id="9" name="Espace réservé du numéro de diapositive 8">
            <a:extLst>
              <a:ext uri="{FF2B5EF4-FFF2-40B4-BE49-F238E27FC236}">
                <a16:creationId xmlns:a16="http://schemas.microsoft.com/office/drawing/2014/main" xmlns="" id="{7930E846-37F4-43C4-8117-A17D0E7AF206}"/>
              </a:ext>
            </a:extLst>
          </p:cNvPr>
          <p:cNvSpPr>
            <a:spLocks noGrp="1"/>
          </p:cNvSpPr>
          <p:nvPr>
            <p:ph type="sldNum" sz="quarter" idx="12"/>
          </p:nvPr>
        </p:nvSpPr>
        <p:spPr/>
        <p:txBody>
          <a:bodyPr/>
          <a:lstStyle/>
          <a:p>
            <a:pPr lvl="0"/>
            <a:fld id="{31A4E6F2-EC7E-4B76-B427-C6CB1E3A3E6F}" type="slidenum">
              <a:rPr/>
              <a:pPr lvl="0"/>
              <a:t>‹N°›</a:t>
            </a:fld>
            <a:endParaRPr lang="fr-FR"/>
          </a:p>
        </p:txBody>
      </p:sp>
    </p:spTree>
    <p:extLst>
      <p:ext uri="{BB962C8B-B14F-4D97-AF65-F5344CB8AC3E}">
        <p14:creationId xmlns:p14="http://schemas.microsoft.com/office/powerpoint/2010/main" xmlns="" val="320742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57A0DDB-012B-4865-AC8D-DD8D293535D2}"/>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1E504932-847D-418E-83D7-EDC1921EA22F}"/>
              </a:ext>
            </a:extLst>
          </p:cNvPr>
          <p:cNvSpPr>
            <a:spLocks noGrp="1"/>
          </p:cNvSpPr>
          <p:nvPr>
            <p:ph type="dt" sz="half" idx="10"/>
          </p:nvPr>
        </p:nvSpPr>
        <p:spPr/>
        <p:txBody>
          <a:bodyPr/>
          <a:lstStyle/>
          <a:p>
            <a:pPr lvl="0"/>
            <a:endParaRPr lang="fr-FR"/>
          </a:p>
        </p:txBody>
      </p:sp>
      <p:sp>
        <p:nvSpPr>
          <p:cNvPr id="4" name="Espace réservé du pied de page 3">
            <a:extLst>
              <a:ext uri="{FF2B5EF4-FFF2-40B4-BE49-F238E27FC236}">
                <a16:creationId xmlns:a16="http://schemas.microsoft.com/office/drawing/2014/main" xmlns="" id="{C417C19F-0C49-41FA-AE35-8CCF373B680C}"/>
              </a:ext>
            </a:extLst>
          </p:cNvPr>
          <p:cNvSpPr>
            <a:spLocks noGrp="1"/>
          </p:cNvSpPr>
          <p:nvPr>
            <p:ph type="ftr" sz="quarter" idx="11"/>
          </p:nvPr>
        </p:nvSpPr>
        <p:spPr/>
        <p:txBody>
          <a:bodyPr/>
          <a:lstStyle/>
          <a:p>
            <a:pPr lvl="0"/>
            <a:endParaRPr lang="fr-FR"/>
          </a:p>
        </p:txBody>
      </p:sp>
      <p:sp>
        <p:nvSpPr>
          <p:cNvPr id="5" name="Espace réservé du numéro de diapositive 4">
            <a:extLst>
              <a:ext uri="{FF2B5EF4-FFF2-40B4-BE49-F238E27FC236}">
                <a16:creationId xmlns:a16="http://schemas.microsoft.com/office/drawing/2014/main" xmlns="" id="{C852CF99-EFC0-4A51-8591-CF16051A153D}"/>
              </a:ext>
            </a:extLst>
          </p:cNvPr>
          <p:cNvSpPr>
            <a:spLocks noGrp="1"/>
          </p:cNvSpPr>
          <p:nvPr>
            <p:ph type="sldNum" sz="quarter" idx="12"/>
          </p:nvPr>
        </p:nvSpPr>
        <p:spPr/>
        <p:txBody>
          <a:bodyPr/>
          <a:lstStyle/>
          <a:p>
            <a:pPr lvl="0"/>
            <a:fld id="{0B79E7B4-E76B-4CB5-A3FD-645D99CEDE33}" type="slidenum">
              <a:rPr/>
              <a:pPr lvl="0"/>
              <a:t>‹N°›</a:t>
            </a:fld>
            <a:endParaRPr lang="fr-FR"/>
          </a:p>
        </p:txBody>
      </p:sp>
    </p:spTree>
    <p:extLst>
      <p:ext uri="{BB962C8B-B14F-4D97-AF65-F5344CB8AC3E}">
        <p14:creationId xmlns:p14="http://schemas.microsoft.com/office/powerpoint/2010/main" xmlns="" val="3472557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A521845-A594-4C91-A511-C9D689A7F97F}"/>
              </a:ext>
            </a:extLst>
          </p:cNvPr>
          <p:cNvSpPr>
            <a:spLocks noGrp="1"/>
          </p:cNvSpPr>
          <p:nvPr>
            <p:ph type="dt" sz="half" idx="10"/>
          </p:nvPr>
        </p:nvSpPr>
        <p:spPr/>
        <p:txBody>
          <a:bodyPr/>
          <a:lstStyle/>
          <a:p>
            <a:pPr lvl="0"/>
            <a:endParaRPr lang="fr-FR"/>
          </a:p>
        </p:txBody>
      </p:sp>
      <p:sp>
        <p:nvSpPr>
          <p:cNvPr id="3" name="Espace réservé du pied de page 2">
            <a:extLst>
              <a:ext uri="{FF2B5EF4-FFF2-40B4-BE49-F238E27FC236}">
                <a16:creationId xmlns:a16="http://schemas.microsoft.com/office/drawing/2014/main" xmlns="" id="{E8BD9DC1-3803-46A5-8439-4951D9DAF3C7}"/>
              </a:ext>
            </a:extLst>
          </p:cNvPr>
          <p:cNvSpPr>
            <a:spLocks noGrp="1"/>
          </p:cNvSpPr>
          <p:nvPr>
            <p:ph type="ftr" sz="quarter" idx="11"/>
          </p:nvPr>
        </p:nvSpPr>
        <p:spPr/>
        <p:txBody>
          <a:bodyPr/>
          <a:lstStyle/>
          <a:p>
            <a:pPr lvl="0"/>
            <a:endParaRPr lang="fr-FR"/>
          </a:p>
        </p:txBody>
      </p:sp>
      <p:sp>
        <p:nvSpPr>
          <p:cNvPr id="4" name="Espace réservé du numéro de diapositive 3">
            <a:extLst>
              <a:ext uri="{FF2B5EF4-FFF2-40B4-BE49-F238E27FC236}">
                <a16:creationId xmlns:a16="http://schemas.microsoft.com/office/drawing/2014/main" xmlns="" id="{52235B25-8565-4539-B4CE-82DB5744DB41}"/>
              </a:ext>
            </a:extLst>
          </p:cNvPr>
          <p:cNvSpPr>
            <a:spLocks noGrp="1"/>
          </p:cNvSpPr>
          <p:nvPr>
            <p:ph type="sldNum" sz="quarter" idx="12"/>
          </p:nvPr>
        </p:nvSpPr>
        <p:spPr/>
        <p:txBody>
          <a:bodyPr/>
          <a:lstStyle/>
          <a:p>
            <a:pPr lvl="0"/>
            <a:fld id="{D2B66C4F-76ED-4C0B-A6E9-6F37628D682C}" type="slidenum">
              <a:rPr/>
              <a:pPr lvl="0"/>
              <a:t>‹N°›</a:t>
            </a:fld>
            <a:endParaRPr lang="fr-FR"/>
          </a:p>
        </p:txBody>
      </p:sp>
    </p:spTree>
    <p:extLst>
      <p:ext uri="{BB962C8B-B14F-4D97-AF65-F5344CB8AC3E}">
        <p14:creationId xmlns:p14="http://schemas.microsoft.com/office/powerpoint/2010/main" xmlns="" val="32924466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474D4F-493D-4CA0-90E3-45A4A5E976D3}"/>
              </a:ext>
            </a:extLst>
          </p:cNvPr>
          <p:cNvSpPr>
            <a:spLocks noGrp="1"/>
          </p:cNvSpPr>
          <p:nvPr>
            <p:ph type="title"/>
          </p:nvPr>
        </p:nvSpPr>
        <p:spPr>
          <a:xfrm>
            <a:off x="693738" y="377825"/>
            <a:ext cx="3251200" cy="1323975"/>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38C391FD-3FCB-4637-8780-016FCFFF44E5}"/>
              </a:ext>
            </a:extLst>
          </p:cNvPr>
          <p:cNvSpPr>
            <a:spLocks noGrp="1"/>
          </p:cNvSpPr>
          <p:nvPr>
            <p:ph idx="1"/>
          </p:nvPr>
        </p:nvSpPr>
        <p:spPr>
          <a:xfrm>
            <a:off x="4286250" y="815975"/>
            <a:ext cx="5102225" cy="40306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9B914F4C-F396-4261-A2C5-4BB80DE033E8}"/>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E4BCB7B5-5ECC-4BD5-B2F4-BE6365BC2C61}"/>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xmlns="" id="{17E501D7-9CAB-4340-9BB0-FBBA1C8F61C4}"/>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xmlns="" id="{44DB69F1-2589-4029-8B8C-540B9A1B143E}"/>
              </a:ext>
            </a:extLst>
          </p:cNvPr>
          <p:cNvSpPr>
            <a:spLocks noGrp="1"/>
          </p:cNvSpPr>
          <p:nvPr>
            <p:ph type="sldNum" sz="quarter" idx="12"/>
          </p:nvPr>
        </p:nvSpPr>
        <p:spPr/>
        <p:txBody>
          <a:bodyPr/>
          <a:lstStyle/>
          <a:p>
            <a:pPr lvl="0"/>
            <a:fld id="{B5D96B08-9334-4930-95FA-34409F637031}" type="slidenum">
              <a:rPr/>
              <a:pPr lvl="0"/>
              <a:t>‹N°›</a:t>
            </a:fld>
            <a:endParaRPr lang="fr-FR"/>
          </a:p>
        </p:txBody>
      </p:sp>
    </p:spTree>
    <p:extLst>
      <p:ext uri="{BB962C8B-B14F-4D97-AF65-F5344CB8AC3E}">
        <p14:creationId xmlns:p14="http://schemas.microsoft.com/office/powerpoint/2010/main" xmlns="" val="244250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9648D0-736E-43C8-AC04-F3769586FB64}"/>
              </a:ext>
            </a:extLst>
          </p:cNvPr>
          <p:cNvSpPr>
            <a:spLocks noGrp="1"/>
          </p:cNvSpPr>
          <p:nvPr>
            <p:ph type="title"/>
          </p:nvPr>
        </p:nvSpPr>
        <p:spPr>
          <a:xfrm>
            <a:off x="693738" y="377825"/>
            <a:ext cx="3251200" cy="1323975"/>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B84A6FF2-2CFE-4DA8-8EAA-82F6BAE18696}"/>
              </a:ext>
            </a:extLst>
          </p:cNvPr>
          <p:cNvSpPr>
            <a:spLocks noGrp="1"/>
          </p:cNvSpPr>
          <p:nvPr>
            <p:ph type="pic" idx="1"/>
          </p:nvPr>
        </p:nvSpPr>
        <p:spPr>
          <a:xfrm>
            <a:off x="4286250" y="815975"/>
            <a:ext cx="5102225" cy="40306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D7D61C75-76F7-4934-93C0-5C03BEB06644}"/>
              </a:ext>
            </a:extLst>
          </p:cNvPr>
          <p:cNvSpPr>
            <a:spLocks noGrp="1"/>
          </p:cNvSpPr>
          <p:nvPr>
            <p:ph type="body" sz="half" idx="2"/>
          </p:nvPr>
        </p:nvSpPr>
        <p:spPr>
          <a:xfrm>
            <a:off x="693738" y="1701800"/>
            <a:ext cx="3251200" cy="3151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5B069C0D-1DF3-48D6-8AE5-FDA6CC686434}"/>
              </a:ext>
            </a:extLst>
          </p:cNvPr>
          <p:cNvSpPr>
            <a:spLocks noGrp="1"/>
          </p:cNvSpPr>
          <p:nvPr>
            <p:ph type="dt" sz="half" idx="10"/>
          </p:nvPr>
        </p:nvSpPr>
        <p:spPr/>
        <p:txBody>
          <a:bodyPr/>
          <a:lstStyle/>
          <a:p>
            <a:pPr lvl="0"/>
            <a:endParaRPr lang="fr-FR"/>
          </a:p>
        </p:txBody>
      </p:sp>
      <p:sp>
        <p:nvSpPr>
          <p:cNvPr id="6" name="Espace réservé du pied de page 5">
            <a:extLst>
              <a:ext uri="{FF2B5EF4-FFF2-40B4-BE49-F238E27FC236}">
                <a16:creationId xmlns:a16="http://schemas.microsoft.com/office/drawing/2014/main" xmlns="" id="{06D802BF-9EF3-40B1-87EB-846A01EA944F}"/>
              </a:ext>
            </a:extLst>
          </p:cNvPr>
          <p:cNvSpPr>
            <a:spLocks noGrp="1"/>
          </p:cNvSpPr>
          <p:nvPr>
            <p:ph type="ftr" sz="quarter" idx="11"/>
          </p:nvPr>
        </p:nvSpPr>
        <p:spPr/>
        <p:txBody>
          <a:bodyPr/>
          <a:lstStyle/>
          <a:p>
            <a:pPr lvl="0"/>
            <a:endParaRPr lang="fr-FR"/>
          </a:p>
        </p:txBody>
      </p:sp>
      <p:sp>
        <p:nvSpPr>
          <p:cNvPr id="7" name="Espace réservé du numéro de diapositive 6">
            <a:extLst>
              <a:ext uri="{FF2B5EF4-FFF2-40B4-BE49-F238E27FC236}">
                <a16:creationId xmlns:a16="http://schemas.microsoft.com/office/drawing/2014/main" xmlns="" id="{1C8BE471-1548-41A5-9CF1-954DD9EB0854}"/>
              </a:ext>
            </a:extLst>
          </p:cNvPr>
          <p:cNvSpPr>
            <a:spLocks noGrp="1"/>
          </p:cNvSpPr>
          <p:nvPr>
            <p:ph type="sldNum" sz="quarter" idx="12"/>
          </p:nvPr>
        </p:nvSpPr>
        <p:spPr/>
        <p:txBody>
          <a:bodyPr/>
          <a:lstStyle/>
          <a:p>
            <a:pPr lvl="0"/>
            <a:fld id="{3E0A7BFA-EDEE-4BF1-83A5-C88B3253AD01}" type="slidenum">
              <a:rPr/>
              <a:pPr lvl="0"/>
              <a:t>‹N°›</a:t>
            </a:fld>
            <a:endParaRPr lang="fr-FR"/>
          </a:p>
        </p:txBody>
      </p:sp>
    </p:spTree>
    <p:extLst>
      <p:ext uri="{BB962C8B-B14F-4D97-AF65-F5344CB8AC3E}">
        <p14:creationId xmlns:p14="http://schemas.microsoft.com/office/powerpoint/2010/main" xmlns="" val="1810089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B3695D95-97A1-4FEC-8AB1-636D1CAD0D34}"/>
              </a:ext>
            </a:extLst>
          </p:cNvPr>
          <p:cNvSpPr txBox="1">
            <a:spLocks noGrp="1"/>
          </p:cNvSpPr>
          <p:nvPr>
            <p:ph type="title"/>
          </p:nvPr>
        </p:nvSpPr>
        <p:spPr>
          <a:xfrm>
            <a:off x="503999" y="226080"/>
            <a:ext cx="9071640" cy="946440"/>
          </a:xfrm>
          <a:prstGeom prst="rect">
            <a:avLst/>
          </a:prstGeom>
          <a:noFill/>
          <a:ln>
            <a:noFill/>
          </a:ln>
        </p:spPr>
        <p:txBody>
          <a:bodyPr lIns="0" tIns="0" rIns="0" bIns="0" anchor="ctr"/>
          <a:lstStyle/>
          <a:p>
            <a:endParaRPr lang="fr-FR"/>
          </a:p>
        </p:txBody>
      </p:sp>
      <p:sp>
        <p:nvSpPr>
          <p:cNvPr id="3" name="Espace réservé du texte 2">
            <a:extLst>
              <a:ext uri="{FF2B5EF4-FFF2-40B4-BE49-F238E27FC236}">
                <a16:creationId xmlns:a16="http://schemas.microsoft.com/office/drawing/2014/main" xmlns="" id="{1DEB49B2-F24C-4D45-A8AB-CA7ADF413022}"/>
              </a:ext>
            </a:extLst>
          </p:cNvPr>
          <p:cNvSpPr txBox="1">
            <a:spLocks noGrp="1"/>
          </p:cNvSpPr>
          <p:nvPr>
            <p:ph type="body" idx="1"/>
          </p:nvPr>
        </p:nvSpPr>
        <p:spPr>
          <a:xfrm>
            <a:off x="503999" y="1326600"/>
            <a:ext cx="9071640" cy="3288239"/>
          </a:xfrm>
          <a:prstGeom prst="rect">
            <a:avLst/>
          </a:prstGeom>
          <a:noFill/>
          <a:ln>
            <a:noFill/>
          </a:ln>
        </p:spPr>
        <p:txBody>
          <a:bodyPr lIns="0" tIns="0" rIns="0" bIns="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AF68CEA-5492-4985-84FF-C5832FB07240}"/>
              </a:ext>
            </a:extLst>
          </p:cNvPr>
          <p:cNvSpPr txBox="1">
            <a:spLocks noGrp="1"/>
          </p:cNvSpPr>
          <p:nvPr>
            <p:ph type="dt" sz="half" idx="2"/>
          </p:nvPr>
        </p:nvSpPr>
        <p:spPr>
          <a:xfrm>
            <a:off x="503999" y="5165280"/>
            <a:ext cx="2348280" cy="390600"/>
          </a:xfrm>
          <a:prstGeom prst="rect">
            <a:avLst/>
          </a:prstGeom>
          <a:noFill/>
          <a:ln>
            <a:noFill/>
          </a:ln>
        </p:spPr>
        <p:txBody>
          <a:bodyPr vert="horz" lIns="0" tIns="0" rIns="0" bIns="0" anchorCtr="0">
            <a:noAutofit/>
          </a:bodyPr>
          <a:lstStyle>
            <a:lvl1pPr lvl="0" rtl="0" hangingPunct="0">
              <a:buNone/>
              <a:tabLst/>
              <a:defRPr lang="fr-FR" sz="1400" kern="1200">
                <a:latin typeface="Liberation Serif" pitchFamily="18"/>
                <a:ea typeface="Segoe UI" pitchFamily="2"/>
                <a:cs typeface="Tahoma" pitchFamily="2"/>
              </a:defRPr>
            </a:lvl1pPr>
          </a:lstStyle>
          <a:p>
            <a:pPr lvl="0"/>
            <a:endParaRPr lang="fr-FR"/>
          </a:p>
        </p:txBody>
      </p:sp>
      <p:sp>
        <p:nvSpPr>
          <p:cNvPr id="5" name="Espace réservé du pied de page 4">
            <a:extLst>
              <a:ext uri="{FF2B5EF4-FFF2-40B4-BE49-F238E27FC236}">
                <a16:creationId xmlns:a16="http://schemas.microsoft.com/office/drawing/2014/main" xmlns="" id="{BB226AB8-CAFC-4C77-812E-9EB7DA5C84B8}"/>
              </a:ext>
            </a:extLst>
          </p:cNvPr>
          <p:cNvSpPr txBox="1">
            <a:spLocks noGrp="1"/>
          </p:cNvSpPr>
          <p:nvPr>
            <p:ph type="ftr" sz="quarter" idx="3"/>
          </p:nvPr>
        </p:nvSpPr>
        <p:spPr>
          <a:xfrm>
            <a:off x="3447360" y="5165280"/>
            <a:ext cx="3195000" cy="390600"/>
          </a:xfrm>
          <a:prstGeom prst="rect">
            <a:avLst/>
          </a:prstGeom>
          <a:noFill/>
          <a:ln>
            <a:noFill/>
          </a:ln>
        </p:spPr>
        <p:txBody>
          <a:bodyPr vert="horz" lIns="0" tIns="0" rIns="0" bIns="0" anchorCtr="0">
            <a:noAutofit/>
          </a:bodyPr>
          <a:lstStyle>
            <a:lvl1pPr lvl="0" algn="ctr" rtl="0" hangingPunct="0">
              <a:buNone/>
              <a:tabLst/>
              <a:defRPr lang="fr-FR" sz="1400" kern="1200">
                <a:latin typeface="Liberation Serif" pitchFamily="18"/>
                <a:ea typeface="Segoe UI" pitchFamily="2"/>
                <a:cs typeface="Tahoma" pitchFamily="2"/>
              </a:defRPr>
            </a:lvl1pPr>
          </a:lstStyle>
          <a:p>
            <a:pPr lvl="0"/>
            <a:endParaRPr lang="fr-FR"/>
          </a:p>
        </p:txBody>
      </p:sp>
      <p:sp>
        <p:nvSpPr>
          <p:cNvPr id="6" name="Espace réservé du numéro de diapositive 5">
            <a:extLst>
              <a:ext uri="{FF2B5EF4-FFF2-40B4-BE49-F238E27FC236}">
                <a16:creationId xmlns:a16="http://schemas.microsoft.com/office/drawing/2014/main" xmlns="" id="{9B88A4F8-A739-41EF-922C-79868083AE3F}"/>
              </a:ext>
            </a:extLst>
          </p:cNvPr>
          <p:cNvSpPr txBox="1">
            <a:spLocks noGrp="1"/>
          </p:cNvSpPr>
          <p:nvPr>
            <p:ph type="sldNum" sz="quarter" idx="4"/>
          </p:nvPr>
        </p:nvSpPr>
        <p:spPr>
          <a:xfrm>
            <a:off x="7227360" y="5165280"/>
            <a:ext cx="2348280" cy="390600"/>
          </a:xfrm>
          <a:prstGeom prst="rect">
            <a:avLst/>
          </a:prstGeom>
          <a:noFill/>
          <a:ln>
            <a:noFill/>
          </a:ln>
        </p:spPr>
        <p:txBody>
          <a:bodyPr vert="horz" lIns="0" tIns="0" rIns="0" bIns="0" anchorCtr="0">
            <a:noAutofit/>
          </a:bodyPr>
          <a:lstStyle>
            <a:lvl1pPr lvl="0" algn="r" rtl="0" hangingPunct="0">
              <a:buNone/>
              <a:tabLst/>
              <a:defRPr lang="fr-FR" sz="1400" kern="1200">
                <a:latin typeface="Liberation Serif" pitchFamily="18"/>
                <a:ea typeface="Segoe UI" pitchFamily="2"/>
                <a:cs typeface="Tahoma" pitchFamily="2"/>
              </a:defRPr>
            </a:lvl1pPr>
          </a:lstStyle>
          <a:p>
            <a:pPr lvl="0"/>
            <a:fld id="{9814BA48-F40F-4836-97A3-989F0B77E217}" type="slidenum">
              <a:rPr/>
              <a:pPr lvl="0"/>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hangingPunct="0">
        <a:tabLst/>
        <a:defRPr lang="fr-FR" sz="4400"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rtl="0" hangingPunct="0">
        <a:spcBef>
          <a:spcPts val="1417"/>
        </a:spcBef>
        <a:spcAft>
          <a:spcPts val="0"/>
        </a:spcAft>
        <a:tabLst/>
        <a:defRPr lang="fr-FR" sz="3200" b="0" i="0" u="none" strike="noStrike" kern="1200" cap="none">
          <a:ln>
            <a:noFill/>
          </a:ln>
          <a:highlight>
            <a:scrgbClr r="0" g="0" b="0">
              <a:alpha val="0"/>
            </a:scrgbClr>
          </a:highlight>
          <a:latin typeface="Liberation Sans" pitchFamily="18"/>
          <a:ea typeface="Microsoft YaHei" pitchFamily="2"/>
          <a:cs typeface="Arial" pitchFamily="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788C962-2BEB-4E37-93BF-BF8A0355A029}"/>
              </a:ext>
            </a:extLst>
          </p:cNvPr>
          <p:cNvSpPr/>
          <p:nvPr/>
        </p:nvSpPr>
        <p:spPr>
          <a:xfrm>
            <a:off x="2172677" y="1555262"/>
            <a:ext cx="5759938" cy="2493108"/>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xmlns="" id="{6CAD8FCB-0B62-4FD4-89D3-92A912B45940}"/>
              </a:ext>
            </a:extLst>
          </p:cNvPr>
          <p:cNvSpPr txBox="1"/>
          <p:nvPr/>
        </p:nvSpPr>
        <p:spPr>
          <a:xfrm>
            <a:off x="2519851" y="1832320"/>
            <a:ext cx="5040922" cy="1938992"/>
          </a:xfrm>
          <a:prstGeom prst="rect">
            <a:avLst/>
          </a:prstGeom>
          <a:solidFill>
            <a:schemeClr val="accent1">
              <a:lumMod val="40000"/>
              <a:lumOff val="60000"/>
            </a:schemeClr>
          </a:solidFill>
        </p:spPr>
        <p:txBody>
          <a:bodyPr wrap="square">
            <a:spAutoFit/>
          </a:bodyPr>
          <a:lstStyle/>
          <a:p>
            <a:pPr algn="ctr"/>
            <a:r>
              <a:rPr lang="fr-FR" sz="2400" b="1" kern="150" dirty="0">
                <a:effectLst/>
                <a:latin typeface="Liberation Serif"/>
                <a:ea typeface="NSimSun" panose="02010609030101010101" pitchFamily="49" charset="-122"/>
                <a:cs typeface="Arial" panose="020B0604020202020204" pitchFamily="34" charset="0"/>
              </a:rPr>
              <a:t>Analyse nuage de mots - Rap</a:t>
            </a:r>
          </a:p>
          <a:p>
            <a:pPr algn="ctr"/>
            <a:endParaRPr lang="fr-FR" sz="2400" b="1" kern="150" dirty="0">
              <a:latin typeface="Liberation Serif"/>
              <a:ea typeface="NSimSun" panose="02010609030101010101" pitchFamily="49" charset="-122"/>
              <a:cs typeface="Arial" panose="020B0604020202020204" pitchFamily="34" charset="0"/>
            </a:endParaRPr>
          </a:p>
          <a:p>
            <a:pPr algn="ctr"/>
            <a:endParaRPr lang="fr-FR" sz="2400" b="1" kern="150" dirty="0">
              <a:effectLst/>
              <a:latin typeface="Liberation Serif"/>
              <a:ea typeface="NSimSun" panose="02010609030101010101" pitchFamily="49" charset="-122"/>
              <a:cs typeface="Arial" panose="020B0604020202020204" pitchFamily="34" charset="0"/>
            </a:endParaRPr>
          </a:p>
          <a:p>
            <a:pPr algn="ctr"/>
            <a:r>
              <a:rPr lang="fr-FR" sz="2400" b="1" kern="150" dirty="0">
                <a:effectLst/>
                <a:latin typeface="Liberation Serif"/>
                <a:ea typeface="NSimSun" panose="02010609030101010101" pitchFamily="49" charset="-122"/>
                <a:cs typeface="Arial" panose="020B0604020202020204" pitchFamily="34" charset="0"/>
              </a:rPr>
              <a:t>Candice </a:t>
            </a:r>
            <a:r>
              <a:rPr lang="fr-FR" sz="2400" b="1" kern="150" dirty="0" err="1">
                <a:effectLst/>
                <a:latin typeface="Liberation Serif"/>
                <a:ea typeface="NSimSun" panose="02010609030101010101" pitchFamily="49" charset="-122"/>
                <a:cs typeface="Arial" panose="020B0604020202020204" pitchFamily="34" charset="0"/>
              </a:rPr>
              <a:t>Dubeuil</a:t>
            </a:r>
            <a:r>
              <a:rPr lang="fr-FR" sz="2400" b="1" kern="150" dirty="0">
                <a:effectLst/>
                <a:latin typeface="Liberation Serif"/>
                <a:ea typeface="NSimSun" panose="02010609030101010101" pitchFamily="49" charset="-122"/>
                <a:cs typeface="Arial" panose="020B0604020202020204" pitchFamily="34" charset="0"/>
              </a:rPr>
              <a:t>                                                                                                                     Julia </a:t>
            </a:r>
            <a:r>
              <a:rPr lang="fr-FR" sz="2400" b="1" kern="150" dirty="0" err="1">
                <a:effectLst/>
                <a:latin typeface="Liberation Serif"/>
                <a:ea typeface="NSimSun" panose="02010609030101010101" pitchFamily="49" charset="-122"/>
                <a:cs typeface="Arial" panose="020B0604020202020204" pitchFamily="34" charset="0"/>
              </a:rPr>
              <a:t>Madec</a:t>
            </a:r>
            <a:r>
              <a:rPr lang="fr-FR" sz="2400" b="1" kern="150" dirty="0">
                <a:effectLst/>
                <a:latin typeface="Liberation Serif"/>
                <a:ea typeface="NSimSun" panose="02010609030101010101" pitchFamily="49" charset="-122"/>
                <a:cs typeface="Arial" panose="020B0604020202020204" pitchFamily="34" charset="0"/>
              </a:rPr>
              <a:t>    </a:t>
            </a:r>
            <a:endParaRPr lang="fr-FR" sz="2000" b="1"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xmlns="" val="1352110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33F91F9-ABC1-49A0-A0DF-EEED61FE0400}"/>
              </a:ext>
            </a:extLst>
          </p:cNvPr>
          <p:cNvSpPr txBox="1">
            <a:spLocks noGrp="1"/>
          </p:cNvSpPr>
          <p:nvPr>
            <p:ph type="title" idx="4294967295"/>
          </p:nvPr>
        </p:nvSpPr>
        <p:spPr/>
        <p:txBody>
          <a:bodyPr vert="horz">
            <a:spAutoFit/>
          </a:bodyPr>
          <a:lstStyle/>
          <a:p>
            <a:pPr lvl="0"/>
            <a:r>
              <a:rPr lang="fr-FR"/>
              <a:t>homme</a:t>
            </a:r>
          </a:p>
        </p:txBody>
      </p:sp>
      <p:pic>
        <p:nvPicPr>
          <p:cNvPr id="3" name="Espace réservé pour une image  2">
            <a:extLst>
              <a:ext uri="{FF2B5EF4-FFF2-40B4-BE49-F238E27FC236}">
                <a16:creationId xmlns:a16="http://schemas.microsoft.com/office/drawing/2014/main" xmlns="" id="{BC82ADFE-BBD1-488D-AD9F-39A43C2C1719}"/>
              </a:ext>
            </a:extLst>
          </p:cNvPr>
          <p:cNvPicPr>
            <a:picLocks noGrp="1" noChangeAspect="1"/>
          </p:cNvPicPr>
          <p:nvPr>
            <p:ph type="pic" idx="4294967295"/>
          </p:nvPr>
        </p:nvPicPr>
        <p:blipFill>
          <a:blip r:embed="rId3" cstate="print">
            <a:lum/>
            <a:alphaModFix/>
          </a:blip>
          <a:srcRect/>
          <a:stretch>
            <a:fillRect/>
          </a:stretch>
        </p:blipFill>
        <p:spPr>
          <a:xfrm>
            <a:off x="-158040" y="407160"/>
            <a:ext cx="10526040" cy="526284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4FAEAB0-254C-4E09-8933-787292A5E68B}"/>
              </a:ext>
            </a:extLst>
          </p:cNvPr>
          <p:cNvSpPr txBox="1">
            <a:spLocks noGrp="1"/>
          </p:cNvSpPr>
          <p:nvPr>
            <p:ph type="body" idx="4294967295"/>
          </p:nvPr>
        </p:nvSpPr>
        <p:spPr>
          <a:xfrm>
            <a:off x="576000" y="576000"/>
            <a:ext cx="9072000" cy="4464000"/>
          </a:xfrm>
        </p:spPr>
        <p:txBody>
          <a:bodyPr vert="horz"/>
          <a:lstStyle/>
          <a:p>
            <a:pPr lvl="0">
              <a:buSzPct val="45000"/>
              <a:buFont typeface="StarSymbol"/>
              <a:buChar char="●"/>
            </a:pPr>
            <a:r>
              <a:rPr lang="fr-FR"/>
              <a:t>Les mots qui reviennent le plus sont : ambiance, rythme, urbain et vulgaire</a:t>
            </a:r>
          </a:p>
          <a:p>
            <a:pPr lvl="0">
              <a:buSzPct val="45000"/>
              <a:buFont typeface="StarSymbol"/>
              <a:buChar char="●"/>
            </a:pPr>
            <a:endParaRPr lang="fr-FR"/>
          </a:p>
          <a:p>
            <a:pPr lvl="0">
              <a:buSzPct val="45000"/>
              <a:buFont typeface="StarSymbol"/>
              <a:buChar char="●"/>
            </a:pPr>
            <a:r>
              <a:rPr lang="fr-FR"/>
              <a:t>Dans ce nuage il y a le champ lexical de la rue (rue, cité, banlieue, cité...)</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B262849-6E8B-47FF-8625-4AC3D1051554}"/>
              </a:ext>
            </a:extLst>
          </p:cNvPr>
          <p:cNvSpPr txBox="1">
            <a:spLocks noGrp="1"/>
          </p:cNvSpPr>
          <p:nvPr>
            <p:ph type="title" idx="4294967295"/>
          </p:nvPr>
        </p:nvSpPr>
        <p:spPr/>
        <p:txBody>
          <a:bodyPr vert="horz"/>
          <a:lstStyle/>
          <a:p>
            <a:pPr lvl="0"/>
            <a:r>
              <a:rPr lang="fr-FR"/>
              <a:t>Femme moins de 18</a:t>
            </a:r>
          </a:p>
        </p:txBody>
      </p:sp>
      <p:pic>
        <p:nvPicPr>
          <p:cNvPr id="3" name="Espace réservé pour une image  2">
            <a:extLst>
              <a:ext uri="{FF2B5EF4-FFF2-40B4-BE49-F238E27FC236}">
                <a16:creationId xmlns:a16="http://schemas.microsoft.com/office/drawing/2014/main" xmlns="" id="{718E37B5-A152-4EDD-9022-2707B317B686}"/>
              </a:ext>
            </a:extLst>
          </p:cNvPr>
          <p:cNvPicPr>
            <a:picLocks noGrp="1" noChangeAspect="1"/>
          </p:cNvPicPr>
          <p:nvPr>
            <p:ph type="pic" idx="4294967295"/>
          </p:nvPr>
        </p:nvPicPr>
        <p:blipFill>
          <a:blip r:embed="rId3" cstate="print">
            <a:lum/>
            <a:alphaModFix/>
          </a:blip>
          <a:srcRect/>
          <a:stretch>
            <a:fillRect/>
          </a:stretch>
        </p:blipFill>
        <p:spPr>
          <a:xfrm>
            <a:off x="-614160" y="503999"/>
            <a:ext cx="11520360" cy="57600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94FDEB93-13B0-45EA-8460-FDED2EF371AB}"/>
              </a:ext>
            </a:extLst>
          </p:cNvPr>
          <p:cNvSpPr txBox="1">
            <a:spLocks noGrp="1"/>
          </p:cNvSpPr>
          <p:nvPr>
            <p:ph type="body" idx="4294967295"/>
          </p:nvPr>
        </p:nvSpPr>
        <p:spPr>
          <a:xfrm>
            <a:off x="576000" y="576000"/>
            <a:ext cx="9072000" cy="4464000"/>
          </a:xfrm>
        </p:spPr>
        <p:txBody>
          <a:bodyPr vert="horz"/>
          <a:lstStyle/>
          <a:p>
            <a:pPr lvl="0">
              <a:buSzPct val="45000"/>
              <a:buFont typeface="StarSymbol"/>
              <a:buChar char="●"/>
            </a:pPr>
            <a:r>
              <a:rPr lang="fr-FR"/>
              <a:t>Les mots qui reviennent le plus sont : rapide, rythme et vulgaire</a:t>
            </a:r>
          </a:p>
          <a:p>
            <a:pPr lvl="0">
              <a:buSzPct val="45000"/>
              <a:buFont typeface="StarSymbol"/>
              <a:buChar char="●"/>
            </a:pPr>
            <a:endParaRPr lang="fr-FR"/>
          </a:p>
          <a:p>
            <a:pPr lvl="0">
              <a:buSzPct val="45000"/>
              <a:buFont typeface="StarSymbol"/>
              <a:buChar char="●"/>
            </a:pPr>
            <a:r>
              <a:rPr lang="fr-FR"/>
              <a:t>Dans ce nuage il y a le champ lexical du rythme (vite, mots, voix, calme...)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09AB265-3DB0-4376-9A4B-C671379A6171}"/>
              </a:ext>
            </a:extLst>
          </p:cNvPr>
          <p:cNvSpPr txBox="1">
            <a:spLocks noGrp="1"/>
          </p:cNvSpPr>
          <p:nvPr>
            <p:ph type="title" idx="4294967295"/>
          </p:nvPr>
        </p:nvSpPr>
        <p:spPr/>
        <p:txBody>
          <a:bodyPr vert="horz"/>
          <a:lstStyle/>
          <a:p>
            <a:pPr lvl="0"/>
            <a:r>
              <a:rPr lang="fr-FR"/>
              <a:t>Homme moins 18</a:t>
            </a:r>
          </a:p>
        </p:txBody>
      </p:sp>
      <p:pic>
        <p:nvPicPr>
          <p:cNvPr id="3" name="Espace réservé pour une image  2">
            <a:extLst>
              <a:ext uri="{FF2B5EF4-FFF2-40B4-BE49-F238E27FC236}">
                <a16:creationId xmlns:a16="http://schemas.microsoft.com/office/drawing/2014/main" xmlns="" id="{CE75FEAE-1BAB-4C38-BB97-30EFCCAF3142}"/>
              </a:ext>
            </a:extLst>
          </p:cNvPr>
          <p:cNvPicPr>
            <a:picLocks noGrp="1" noChangeAspect="1"/>
          </p:cNvPicPr>
          <p:nvPr>
            <p:ph type="pic" idx="4294967295"/>
          </p:nvPr>
        </p:nvPicPr>
        <p:blipFill>
          <a:blip r:embed="rId3" cstate="print">
            <a:lum/>
            <a:alphaModFix/>
          </a:blip>
          <a:srcRect/>
          <a:stretch>
            <a:fillRect/>
          </a:stretch>
        </p:blipFill>
        <p:spPr>
          <a:xfrm>
            <a:off x="-792000" y="503999"/>
            <a:ext cx="11880000" cy="573516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C6D2C667-F429-4ABC-92A1-AAB15505C396}"/>
              </a:ext>
            </a:extLst>
          </p:cNvPr>
          <p:cNvSpPr txBox="1">
            <a:spLocks noGrp="1"/>
          </p:cNvSpPr>
          <p:nvPr>
            <p:ph type="body" idx="4294967295"/>
          </p:nvPr>
        </p:nvSpPr>
        <p:spPr>
          <a:xfrm>
            <a:off x="576000" y="576000"/>
            <a:ext cx="9072000" cy="4464000"/>
          </a:xfrm>
        </p:spPr>
        <p:txBody>
          <a:bodyPr vert="horz"/>
          <a:lstStyle/>
          <a:p>
            <a:pPr lvl="0">
              <a:buSzPct val="45000"/>
              <a:buFont typeface="StarSymbol"/>
              <a:buChar char="●"/>
            </a:pPr>
            <a:r>
              <a:rPr lang="fr-FR"/>
              <a:t>Les mots qui reviennent le plus sont : ambiance, rythme et vulgaire</a:t>
            </a:r>
          </a:p>
          <a:p>
            <a:pPr lvl="0">
              <a:buSzPct val="45000"/>
              <a:buFont typeface="StarSymbol"/>
              <a:buChar char="●"/>
            </a:pPr>
            <a:endParaRPr lang="fr-FR"/>
          </a:p>
          <a:p>
            <a:pPr lvl="0">
              <a:buSzPct val="45000"/>
              <a:buFont typeface="StarSymbol"/>
              <a:buChar char="●"/>
            </a:pPr>
            <a:r>
              <a:rPr lang="fr-FR"/>
              <a:t>Dans ce nuage il y a le champ lexical d’ambiance (enjaillant, cool, alcool, ami...)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AA9A1A-E0BD-4D08-A16C-2EEC894CE4B2}"/>
              </a:ext>
            </a:extLst>
          </p:cNvPr>
          <p:cNvSpPr txBox="1">
            <a:spLocks noGrp="1"/>
          </p:cNvSpPr>
          <p:nvPr>
            <p:ph type="title" idx="4294967295"/>
          </p:nvPr>
        </p:nvSpPr>
        <p:spPr/>
        <p:txBody>
          <a:bodyPr vert="horz">
            <a:spAutoFit/>
          </a:bodyPr>
          <a:lstStyle/>
          <a:p>
            <a:pPr lvl="0"/>
            <a:r>
              <a:rPr lang="fr-FR"/>
              <a:t>Homme 25-34 ans</a:t>
            </a:r>
          </a:p>
        </p:txBody>
      </p:sp>
      <p:pic>
        <p:nvPicPr>
          <p:cNvPr id="3" name="Espace réservé pour une image  2">
            <a:extLst>
              <a:ext uri="{FF2B5EF4-FFF2-40B4-BE49-F238E27FC236}">
                <a16:creationId xmlns:a16="http://schemas.microsoft.com/office/drawing/2014/main" xmlns="" id="{49B71A89-2525-433B-9FDB-758321F574E7}"/>
              </a:ext>
            </a:extLst>
          </p:cNvPr>
          <p:cNvPicPr>
            <a:picLocks noGrp="1" noChangeAspect="1"/>
          </p:cNvPicPr>
          <p:nvPr>
            <p:ph type="pic" idx="4294967295"/>
          </p:nvPr>
        </p:nvPicPr>
        <p:blipFill>
          <a:blip r:embed="rId3" cstate="print">
            <a:lum/>
            <a:alphaModFix/>
          </a:blip>
          <a:srcRect/>
          <a:stretch>
            <a:fillRect/>
          </a:stretch>
        </p:blipFill>
        <p:spPr>
          <a:xfrm>
            <a:off x="-360000" y="432000"/>
            <a:ext cx="10670040" cy="533484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A039F63-A0EA-47E0-B76F-D77D9EC0A017}"/>
              </a:ext>
            </a:extLst>
          </p:cNvPr>
          <p:cNvSpPr txBox="1">
            <a:spLocks noGrp="1"/>
          </p:cNvSpPr>
          <p:nvPr>
            <p:ph type="body" idx="4294967295"/>
          </p:nvPr>
        </p:nvSpPr>
        <p:spPr>
          <a:xfrm>
            <a:off x="576000" y="576000"/>
            <a:ext cx="9072000" cy="4464000"/>
          </a:xfrm>
        </p:spPr>
        <p:txBody>
          <a:bodyPr vert="horz"/>
          <a:lstStyle/>
          <a:p>
            <a:pPr lvl="0">
              <a:buSzPct val="45000"/>
              <a:buFont typeface="StarSymbol"/>
              <a:buChar char="●"/>
            </a:pPr>
            <a:r>
              <a:rPr lang="fr-FR"/>
              <a:t>Les mots qui reviennent le plus sont : ras, rythme et percutant</a:t>
            </a:r>
          </a:p>
          <a:p>
            <a:pPr lvl="0">
              <a:buSzPct val="45000"/>
              <a:buFont typeface="StarSymbol"/>
              <a:buChar char="●"/>
            </a:pPr>
            <a:endParaRPr lang="fr-FR"/>
          </a:p>
          <a:p>
            <a:pPr lvl="0">
              <a:buSzPct val="45000"/>
              <a:buFont typeface="StarSymbol"/>
              <a:buChar char="●"/>
            </a:pPr>
            <a:r>
              <a:rPr lang="fr-FR"/>
              <a:t>Dans ce nuage il y a le champ lexical de la vulgarité (insulte, grossier, gangsta...)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9453D04-50CB-4AF5-9C67-FDA4DB4B0694}"/>
              </a:ext>
            </a:extLst>
          </p:cNvPr>
          <p:cNvSpPr txBox="1">
            <a:spLocks noGrp="1"/>
          </p:cNvSpPr>
          <p:nvPr>
            <p:ph type="title" idx="4294967295"/>
          </p:nvPr>
        </p:nvSpPr>
        <p:spPr/>
        <p:txBody>
          <a:bodyPr vert="horz"/>
          <a:lstStyle/>
          <a:p>
            <a:pPr lvl="0"/>
            <a:r>
              <a:rPr lang="fr-FR"/>
              <a:t>Femme 25-34 ans</a:t>
            </a:r>
          </a:p>
        </p:txBody>
      </p:sp>
      <p:pic>
        <p:nvPicPr>
          <p:cNvPr id="3" name="Espace réservé pour une image  2">
            <a:extLst>
              <a:ext uri="{FF2B5EF4-FFF2-40B4-BE49-F238E27FC236}">
                <a16:creationId xmlns:a16="http://schemas.microsoft.com/office/drawing/2014/main" xmlns="" id="{D7BBC035-9D4F-4929-8100-3B10A44AD5AA}"/>
              </a:ext>
            </a:extLst>
          </p:cNvPr>
          <p:cNvPicPr>
            <a:picLocks noGrp="1" noChangeAspect="1"/>
          </p:cNvPicPr>
          <p:nvPr>
            <p:ph type="pic" idx="4294967295"/>
          </p:nvPr>
        </p:nvPicPr>
        <p:blipFill>
          <a:blip r:embed="rId3" cstate="print">
            <a:lum/>
            <a:alphaModFix/>
          </a:blip>
          <a:srcRect/>
          <a:stretch>
            <a:fillRect/>
          </a:stretch>
        </p:blipFill>
        <p:spPr>
          <a:xfrm>
            <a:off x="-503999" y="503999"/>
            <a:ext cx="10944720" cy="5472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2F00CEA6-6E7F-4AF0-9B3D-868FC7ECBBBD}"/>
              </a:ext>
            </a:extLst>
          </p:cNvPr>
          <p:cNvSpPr txBox="1">
            <a:spLocks noGrp="1"/>
          </p:cNvSpPr>
          <p:nvPr>
            <p:ph type="body" idx="4294967295"/>
          </p:nvPr>
        </p:nvSpPr>
        <p:spPr>
          <a:xfrm>
            <a:off x="503999" y="503999"/>
            <a:ext cx="9072000" cy="4752000"/>
          </a:xfrm>
        </p:spPr>
        <p:txBody>
          <a:bodyPr vert="horz"/>
          <a:lstStyle/>
          <a:p>
            <a:pPr lvl="0">
              <a:buSzPct val="45000"/>
              <a:buFont typeface="StarSymbol"/>
              <a:buChar char="●"/>
            </a:pPr>
            <a:r>
              <a:rPr lang="fr-FR"/>
              <a:t>Les mots qui reviennent le plus sont : poésie, rythme et parole</a:t>
            </a:r>
          </a:p>
          <a:p>
            <a:pPr lvl="0">
              <a:buSzPct val="45000"/>
              <a:buFont typeface="StarSymbol"/>
              <a:buChar char="●"/>
            </a:pPr>
            <a:endParaRPr lang="fr-FR"/>
          </a:p>
          <a:p>
            <a:pPr lvl="0">
              <a:buSzPct val="45000"/>
              <a:buFont typeface="StarSymbol"/>
              <a:buChar char="●"/>
            </a:pPr>
            <a:r>
              <a:rPr lang="fr-FR"/>
              <a:t>Dans ce nuage de mots il y a le champ lexical de la violence (gangsta, violence, agressif...)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
            <a:extLst>
              <a:ext uri="{FF2B5EF4-FFF2-40B4-BE49-F238E27FC236}">
                <a16:creationId xmlns:a16="http://schemas.microsoft.com/office/drawing/2014/main" xmlns="" id="{3A3B5F9F-D604-4597-92BA-01792FCC1AEE}"/>
              </a:ext>
            </a:extLst>
          </p:cNvPr>
          <p:cNvPicPr/>
          <p:nvPr/>
        </p:nvPicPr>
        <p:blipFill rotWithShape="1">
          <a:blip r:embed="rId2" cstate="print">
            <a:lum/>
            <a:alphaModFix/>
          </a:blip>
          <a:srcRect l="20326" t="13241" r="20194" b="11739"/>
          <a:stretch/>
        </p:blipFill>
        <p:spPr>
          <a:xfrm>
            <a:off x="3773610" y="865798"/>
            <a:ext cx="6752491" cy="3938954"/>
          </a:xfrm>
          <a:prstGeom prst="rect">
            <a:avLst/>
          </a:prstGeom>
        </p:spPr>
      </p:pic>
      <p:sp>
        <p:nvSpPr>
          <p:cNvPr id="4" name="ZoneTexte 3">
            <a:extLst>
              <a:ext uri="{FF2B5EF4-FFF2-40B4-BE49-F238E27FC236}">
                <a16:creationId xmlns:a16="http://schemas.microsoft.com/office/drawing/2014/main" xmlns="" id="{31C62E5F-A9D0-442D-AF9B-B85DD4DD66E8}"/>
              </a:ext>
            </a:extLst>
          </p:cNvPr>
          <p:cNvSpPr txBox="1"/>
          <p:nvPr/>
        </p:nvSpPr>
        <p:spPr>
          <a:xfrm>
            <a:off x="109415" y="1239523"/>
            <a:ext cx="3876431" cy="3693319"/>
          </a:xfrm>
          <a:prstGeom prst="rect">
            <a:avLst/>
          </a:prstGeom>
          <a:noFill/>
        </p:spPr>
        <p:txBody>
          <a:bodyPr wrap="square">
            <a:spAutoFit/>
          </a:bodyPr>
          <a:lstStyle/>
          <a:p>
            <a:pPr algn="just"/>
            <a:r>
              <a:rPr lang="fr-FR" sz="1800" kern="150" dirty="0">
                <a:effectLst/>
                <a:latin typeface="Liberation Serif"/>
                <a:ea typeface="NSimSun" panose="02010609030101010101" pitchFamily="49" charset="-122"/>
                <a:cs typeface="Arial" panose="020B0604020202020204" pitchFamily="34" charset="0"/>
              </a:rPr>
              <a:t>Dans le groupe de femmes moins de 24 ans, le mot apparaissant majoritairement est le rythme et paroles. Les avis de cette tranche d’âge envers le rap sont assez variés. La vulgarité, la violence, la rage, le sexisme, l’agressivité décrive le rap, mais il y a aussi le fait de pouvoir s’exprimer avec des messages. C’est un type de musique qui est a la mode et qui est urbain. C’est aussi dit que le rap peut porter une influence a cette tranche d’âge.</a:t>
            </a:r>
            <a:endParaRPr lang="fr-FR" sz="16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xmlns="" val="1342900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415CC95-E806-4278-9D2A-28FDB8E16DA2}"/>
              </a:ext>
            </a:extLst>
          </p:cNvPr>
          <p:cNvSpPr txBox="1">
            <a:spLocks noGrp="1"/>
          </p:cNvSpPr>
          <p:nvPr>
            <p:ph type="title" idx="4294967295"/>
          </p:nvPr>
        </p:nvSpPr>
        <p:spPr/>
        <p:txBody>
          <a:bodyPr vert="horz"/>
          <a:lstStyle/>
          <a:p>
            <a:pPr lvl="0"/>
            <a:r>
              <a:rPr lang="fr-FR"/>
              <a:t>Femme 45-54 ans</a:t>
            </a:r>
          </a:p>
        </p:txBody>
      </p:sp>
      <p:pic>
        <p:nvPicPr>
          <p:cNvPr id="3" name="Espace réservé pour une image  2">
            <a:extLst>
              <a:ext uri="{FF2B5EF4-FFF2-40B4-BE49-F238E27FC236}">
                <a16:creationId xmlns:a16="http://schemas.microsoft.com/office/drawing/2014/main" xmlns="" id="{E6F3D23B-F438-47C5-9C55-ED6C33DE179F}"/>
              </a:ext>
            </a:extLst>
          </p:cNvPr>
          <p:cNvPicPr>
            <a:picLocks noGrp="1" noChangeAspect="1"/>
          </p:cNvPicPr>
          <p:nvPr>
            <p:ph type="pic" idx="4294967295"/>
          </p:nvPr>
        </p:nvPicPr>
        <p:blipFill>
          <a:blip r:embed="rId3" cstate="print">
            <a:lum/>
            <a:alphaModFix/>
          </a:blip>
          <a:srcRect/>
          <a:stretch>
            <a:fillRect/>
          </a:stretch>
        </p:blipFill>
        <p:spPr>
          <a:xfrm>
            <a:off x="-144000" y="648000"/>
            <a:ext cx="10297080" cy="5148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68D22231-AFA6-4470-B138-0C13D7ACE524}"/>
              </a:ext>
            </a:extLst>
          </p:cNvPr>
          <p:cNvSpPr txBox="1">
            <a:spLocks noGrp="1"/>
          </p:cNvSpPr>
          <p:nvPr>
            <p:ph type="body" idx="4294967295"/>
          </p:nvPr>
        </p:nvSpPr>
        <p:spPr>
          <a:xfrm>
            <a:off x="360000" y="503999"/>
            <a:ext cx="9216000" cy="4752000"/>
          </a:xfrm>
        </p:spPr>
        <p:txBody>
          <a:bodyPr vert="horz"/>
          <a:lstStyle/>
          <a:p>
            <a:pPr lvl="0">
              <a:buSzPct val="45000"/>
              <a:buFont typeface="StarSymbol"/>
              <a:buChar char="●"/>
            </a:pPr>
            <a:r>
              <a:rPr lang="fr-FR"/>
              <a:t>Les mots qui reviennent le plus sont : violence, rythme et incompréhension</a:t>
            </a:r>
          </a:p>
          <a:p>
            <a:pPr lvl="0">
              <a:buSzPct val="45000"/>
              <a:buFont typeface="StarSymbol"/>
              <a:buChar char="●"/>
            </a:pPr>
            <a:endParaRPr lang="fr-FR"/>
          </a:p>
          <a:p>
            <a:pPr lvl="0">
              <a:buSzPct val="45000"/>
              <a:buFont typeface="StarSymbol"/>
              <a:buChar char="●"/>
            </a:pPr>
            <a:r>
              <a:rPr lang="fr-FR"/>
              <a:t>Dans ce nuage de mots il y a le champ lexical de la chanson (paroles, rimes, mots...)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9D84444-9DB5-4487-924C-D410E3F0EC56}"/>
              </a:ext>
            </a:extLst>
          </p:cNvPr>
          <p:cNvSpPr txBox="1">
            <a:spLocks noGrp="1"/>
          </p:cNvSpPr>
          <p:nvPr>
            <p:ph type="title" idx="4294967295"/>
          </p:nvPr>
        </p:nvSpPr>
        <p:spPr/>
        <p:txBody>
          <a:bodyPr vert="horz"/>
          <a:lstStyle/>
          <a:p>
            <a:pPr lvl="0"/>
            <a:r>
              <a:rPr lang="fr-FR"/>
              <a:t>Homme 45-54 ans</a:t>
            </a:r>
          </a:p>
        </p:txBody>
      </p:sp>
      <p:pic>
        <p:nvPicPr>
          <p:cNvPr id="3" name="Espace réservé pour une image  2">
            <a:extLst>
              <a:ext uri="{FF2B5EF4-FFF2-40B4-BE49-F238E27FC236}">
                <a16:creationId xmlns:a16="http://schemas.microsoft.com/office/drawing/2014/main" xmlns="" id="{76A27B5B-9F2C-4F63-9105-0F087121128E}"/>
              </a:ext>
            </a:extLst>
          </p:cNvPr>
          <p:cNvPicPr>
            <a:picLocks noGrp="1" noChangeAspect="1"/>
          </p:cNvPicPr>
          <p:nvPr>
            <p:ph type="pic" idx="4294967295"/>
          </p:nvPr>
        </p:nvPicPr>
        <p:blipFill>
          <a:blip r:embed="rId3" cstate="print">
            <a:lum/>
            <a:alphaModFix/>
          </a:blip>
          <a:srcRect/>
          <a:stretch>
            <a:fillRect/>
          </a:stretch>
        </p:blipFill>
        <p:spPr>
          <a:xfrm>
            <a:off x="-503999" y="503999"/>
            <a:ext cx="10958040" cy="547884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F29564E2-54BC-4D5C-B6B6-E56E9390B6DE}"/>
              </a:ext>
            </a:extLst>
          </p:cNvPr>
          <p:cNvSpPr txBox="1">
            <a:spLocks noGrp="1"/>
          </p:cNvSpPr>
          <p:nvPr>
            <p:ph type="body" idx="4294967295"/>
          </p:nvPr>
        </p:nvSpPr>
        <p:spPr>
          <a:xfrm>
            <a:off x="360000" y="503999"/>
            <a:ext cx="9216000" cy="4752000"/>
          </a:xfrm>
        </p:spPr>
        <p:txBody>
          <a:bodyPr vert="horz"/>
          <a:lstStyle/>
          <a:p>
            <a:pPr lvl="0">
              <a:buSzPct val="45000"/>
              <a:buFont typeface="StarSymbol"/>
              <a:buChar char="●"/>
            </a:pPr>
            <a:r>
              <a:rPr lang="fr-FR"/>
              <a:t>Les mots qui reviennent le plus sont : basket, jeune et survêtement</a:t>
            </a:r>
          </a:p>
          <a:p>
            <a:pPr lvl="0">
              <a:buSzPct val="45000"/>
              <a:buFont typeface="StarSymbol"/>
              <a:buChar char="●"/>
            </a:pPr>
            <a:endParaRPr lang="fr-FR"/>
          </a:p>
          <a:p>
            <a:pPr lvl="0">
              <a:buSzPct val="45000"/>
              <a:buFont typeface="StarSymbol"/>
              <a:buChar char="●"/>
            </a:pPr>
            <a:r>
              <a:rPr lang="fr-FR"/>
              <a:t>Dans ce nuage de mots il y a le champ lexical de la ville (Marseille, rue, banlieue...)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165EE96-1205-4107-9A06-F50908760EA4}"/>
              </a:ext>
            </a:extLst>
          </p:cNvPr>
          <p:cNvSpPr txBox="1">
            <a:spLocks noGrp="1"/>
          </p:cNvSpPr>
          <p:nvPr>
            <p:ph type="title" idx="4294967295"/>
          </p:nvPr>
        </p:nvSpPr>
        <p:spPr/>
        <p:txBody>
          <a:bodyPr vert="horz"/>
          <a:lstStyle/>
          <a:p>
            <a:pPr lvl="0"/>
            <a:r>
              <a:rPr lang="fr-FR"/>
              <a:t>Femme 64-75 ans</a:t>
            </a:r>
          </a:p>
        </p:txBody>
      </p:sp>
      <p:pic>
        <p:nvPicPr>
          <p:cNvPr id="3" name="Espace réservé pour une image  2">
            <a:extLst>
              <a:ext uri="{FF2B5EF4-FFF2-40B4-BE49-F238E27FC236}">
                <a16:creationId xmlns:a16="http://schemas.microsoft.com/office/drawing/2014/main" xmlns="" id="{7EE7CF50-90F2-4317-819A-D790E49B7801}"/>
              </a:ext>
            </a:extLst>
          </p:cNvPr>
          <p:cNvPicPr>
            <a:picLocks noGrp="1" noChangeAspect="1"/>
          </p:cNvPicPr>
          <p:nvPr>
            <p:ph type="pic" idx="4294967295"/>
          </p:nvPr>
        </p:nvPicPr>
        <p:blipFill>
          <a:blip r:embed="rId3" cstate="print">
            <a:lum/>
            <a:alphaModFix/>
          </a:blip>
          <a:srcRect/>
          <a:stretch>
            <a:fillRect/>
          </a:stretch>
        </p:blipFill>
        <p:spPr>
          <a:xfrm>
            <a:off x="-1046520" y="341280"/>
            <a:ext cx="12134520" cy="606672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3C41A1EE-ADD5-4955-8F59-C1C843E9AE47}"/>
              </a:ext>
            </a:extLst>
          </p:cNvPr>
          <p:cNvSpPr txBox="1">
            <a:spLocks noGrp="1"/>
          </p:cNvSpPr>
          <p:nvPr>
            <p:ph type="body" idx="4294967295"/>
          </p:nvPr>
        </p:nvSpPr>
        <p:spPr>
          <a:xfrm>
            <a:off x="360000" y="503999"/>
            <a:ext cx="9216000" cy="4752000"/>
          </a:xfrm>
        </p:spPr>
        <p:txBody>
          <a:bodyPr vert="horz"/>
          <a:lstStyle/>
          <a:p>
            <a:pPr lvl="0">
              <a:buSzPct val="45000"/>
              <a:buFont typeface="StarSymbol"/>
              <a:buChar char="●"/>
            </a:pPr>
            <a:r>
              <a:rPr lang="fr-FR"/>
              <a:t>Les mots qui reviennent le plus sont : linéaire, agressif et contestation</a:t>
            </a:r>
          </a:p>
          <a:p>
            <a:pPr lvl="0">
              <a:buSzPct val="45000"/>
              <a:buFont typeface="StarSymbol"/>
              <a:buChar char="●"/>
            </a:pPr>
            <a:endParaRPr lang="fr-FR"/>
          </a:p>
          <a:p>
            <a:pPr lvl="0">
              <a:buSzPct val="45000"/>
              <a:buFont typeface="StarSymbol"/>
              <a:buChar char="●"/>
            </a:pPr>
            <a:r>
              <a:rPr lang="fr-FR"/>
              <a:t>Dans ce nuage de mots il y a le champ lexical de la nonchalance (inintéressant, monotonie, inconnu)</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F29E02-1E33-4EAE-80CC-595723A10B8C}"/>
              </a:ext>
            </a:extLst>
          </p:cNvPr>
          <p:cNvSpPr txBox="1">
            <a:spLocks noGrp="1"/>
          </p:cNvSpPr>
          <p:nvPr>
            <p:ph type="title" idx="4294967295"/>
          </p:nvPr>
        </p:nvSpPr>
        <p:spPr/>
        <p:txBody>
          <a:bodyPr vert="horz"/>
          <a:lstStyle/>
          <a:p>
            <a:pPr lvl="0"/>
            <a:r>
              <a:rPr lang="fr-FR"/>
              <a:t>Homme 64-75 ans</a:t>
            </a:r>
          </a:p>
        </p:txBody>
      </p:sp>
      <p:pic>
        <p:nvPicPr>
          <p:cNvPr id="3" name="Espace réservé pour une image  2">
            <a:extLst>
              <a:ext uri="{FF2B5EF4-FFF2-40B4-BE49-F238E27FC236}">
                <a16:creationId xmlns:a16="http://schemas.microsoft.com/office/drawing/2014/main" xmlns="" id="{382BFEB0-FC09-4E6E-92BA-0C1B724BB005}"/>
              </a:ext>
            </a:extLst>
          </p:cNvPr>
          <p:cNvPicPr>
            <a:picLocks noGrp="1" noChangeAspect="1"/>
          </p:cNvPicPr>
          <p:nvPr>
            <p:ph type="pic" idx="4294967295"/>
          </p:nvPr>
        </p:nvPicPr>
        <p:blipFill>
          <a:blip r:embed="rId3" cstate="print">
            <a:lum/>
            <a:alphaModFix/>
          </a:blip>
          <a:srcRect/>
          <a:stretch>
            <a:fillRect/>
          </a:stretch>
        </p:blipFill>
        <p:spPr>
          <a:xfrm>
            <a:off x="-4031999" y="-1296000"/>
            <a:ext cx="18017640" cy="900864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A5E14054-7537-4E58-8BE0-98B6795E4663}"/>
              </a:ext>
            </a:extLst>
          </p:cNvPr>
          <p:cNvSpPr txBox="1">
            <a:spLocks noGrp="1"/>
          </p:cNvSpPr>
          <p:nvPr>
            <p:ph type="body" idx="4294967295"/>
          </p:nvPr>
        </p:nvSpPr>
        <p:spPr>
          <a:xfrm>
            <a:off x="360000" y="503999"/>
            <a:ext cx="9216000" cy="4752000"/>
          </a:xfrm>
        </p:spPr>
        <p:txBody>
          <a:bodyPr vert="horz"/>
          <a:lstStyle/>
          <a:p>
            <a:pPr lvl="0">
              <a:buSzPct val="45000"/>
              <a:buFont typeface="StarSymbol"/>
              <a:buChar char="●"/>
            </a:pPr>
            <a:r>
              <a:rPr lang="fr-FR"/>
              <a:t>Les mots qui reviennent le plus sont : triste et mélodieux</a:t>
            </a:r>
          </a:p>
          <a:p>
            <a:pPr lvl="0">
              <a:buSzPct val="45000"/>
              <a:buFont typeface="StarSymbol"/>
              <a:buChar char="●"/>
            </a:pPr>
            <a:endParaRPr lang="fr-FR"/>
          </a:p>
          <a:p>
            <a:pPr lvl="0">
              <a:buSzPct val="45000"/>
              <a:buFont typeface="StarSymbol"/>
              <a:buChar char="●"/>
            </a:pPr>
            <a:r>
              <a:rPr lang="fr-FR"/>
              <a:t>Dans ce nuage de mots il y a le champ lexical de la violence (violent, vulgaire...)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1765681" y="1346644"/>
            <a:ext cx="6426326" cy="1215075"/>
          </a:xfrm>
          <a:prstGeom prst="rect">
            <a:avLst/>
          </a:prstGeom>
          <a:noFill/>
          <a:ln>
            <a:noFill/>
          </a:ln>
        </p:spPr>
        <p:txBody>
          <a:bodyPr anchor="ctr">
            <a:normAutofit/>
          </a:bodyPr>
          <a:lstStyle/>
          <a:p>
            <a:pPr algn="ctr">
              <a:lnSpc>
                <a:spcPct val="100000"/>
              </a:lnSpc>
            </a:pPr>
            <a:r>
              <a:rPr lang="fr-FR" sz="4465" u="sng" spc="-1">
                <a:solidFill>
                  <a:srgbClr val="FF0000"/>
                </a:solidFill>
                <a:latin typeface="Calibri"/>
              </a:rPr>
              <a:t>Analyses de SES</a:t>
            </a:r>
            <a:endParaRPr lang="fr-FR" sz="4465" spc="-1">
              <a:solidFill>
                <a:srgbClr val="000000"/>
              </a:solidFill>
              <a:latin typeface="Calibri"/>
            </a:endParaRPr>
          </a:p>
        </p:txBody>
      </p:sp>
      <p:sp>
        <p:nvSpPr>
          <p:cNvPr id="124" name="TextShape 2"/>
          <p:cNvSpPr txBox="1"/>
          <p:nvPr/>
        </p:nvSpPr>
        <p:spPr>
          <a:xfrm>
            <a:off x="2301481" y="2716208"/>
            <a:ext cx="5292216" cy="1448744"/>
          </a:xfrm>
          <a:prstGeom prst="rect">
            <a:avLst/>
          </a:prstGeom>
          <a:noFill/>
          <a:ln>
            <a:noFill/>
          </a:ln>
        </p:spPr>
        <p:txBody>
          <a:bodyPr>
            <a:normAutofit/>
          </a:bodyPr>
          <a:lstStyle/>
          <a:p>
            <a:pPr algn="ctr"/>
            <a:endParaRPr lang="fr-FR" sz="2646"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2"/>
          <p:cNvPicPr/>
          <p:nvPr/>
        </p:nvPicPr>
        <p:blipFill>
          <a:blip r:embed="rId2" cstate="print"/>
          <a:srcRect l="27882" t="8737" r="27214" b="14488"/>
          <a:stretch/>
        </p:blipFill>
        <p:spPr>
          <a:xfrm>
            <a:off x="2986412" y="1897899"/>
            <a:ext cx="4244970" cy="3579168"/>
          </a:xfrm>
          <a:prstGeom prst="rect">
            <a:avLst/>
          </a:prstGeom>
          <a:ln w="9360">
            <a:noFill/>
          </a:ln>
        </p:spPr>
      </p:pic>
      <p:sp>
        <p:nvSpPr>
          <p:cNvPr id="126" name="CustomShape 1"/>
          <p:cNvSpPr/>
          <p:nvPr/>
        </p:nvSpPr>
        <p:spPr>
          <a:xfrm>
            <a:off x="2182414" y="96444"/>
            <a:ext cx="5536898" cy="1754641"/>
          </a:xfrm>
          <a:prstGeom prst="rect">
            <a:avLst/>
          </a:prstGeom>
          <a:noFill/>
          <a:ln>
            <a:noFill/>
          </a:ln>
        </p:spPr>
        <p:style>
          <a:lnRef idx="0">
            <a:scrgbClr r="0" g="0" b="0"/>
          </a:lnRef>
          <a:fillRef idx="0">
            <a:scrgbClr r="0" g="0" b="0"/>
          </a:fillRef>
          <a:effectRef idx="0">
            <a:scrgbClr r="0" g="0" b="0"/>
          </a:effectRef>
          <a:fontRef idx="minor"/>
        </p:style>
        <p:txBody>
          <a:bodyPr lIns="74417" tIns="37208" rIns="74417" bIns="37208">
            <a:spAutoFit/>
          </a:bodyPr>
          <a:lstStyle/>
          <a:p>
            <a:pPr algn="ctr">
              <a:lnSpc>
                <a:spcPct val="100000"/>
              </a:lnSpc>
            </a:pPr>
            <a:r>
              <a:rPr lang="fr-FR" sz="3638" spc="-1">
                <a:solidFill>
                  <a:srgbClr val="000000"/>
                </a:solidFill>
                <a:latin typeface="Calibri"/>
              </a:rPr>
              <a:t>Nuage de mots des participants ayant au moins BAC +2</a:t>
            </a:r>
            <a:endParaRPr lang="fr-FR" sz="3638" spc="-1">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1C62E5F-A9D0-442D-AF9B-B85DD4DD66E8}"/>
              </a:ext>
            </a:extLst>
          </p:cNvPr>
          <p:cNvSpPr txBox="1"/>
          <p:nvPr/>
        </p:nvSpPr>
        <p:spPr>
          <a:xfrm>
            <a:off x="242277" y="988615"/>
            <a:ext cx="3876431" cy="3693319"/>
          </a:xfrm>
          <a:prstGeom prst="rect">
            <a:avLst/>
          </a:prstGeom>
          <a:noFill/>
        </p:spPr>
        <p:txBody>
          <a:bodyPr wrap="square">
            <a:spAutoFit/>
          </a:bodyPr>
          <a:lstStyle/>
          <a:p>
            <a:pPr algn="just"/>
            <a:r>
              <a:rPr lang="fr-FR" sz="1800" kern="150" dirty="0">
                <a:effectLst/>
                <a:latin typeface="Liberation Serif"/>
                <a:ea typeface="NSimSun" panose="02010609030101010101" pitchFamily="49" charset="-122"/>
                <a:cs typeface="Arial" panose="020B0604020202020204" pitchFamily="34" charset="0"/>
              </a:rPr>
              <a:t>Dans le groupe de femmes de 25ans à 44 ans ayant un bac+2 / bac+3. Le mot qui revient le plus souvent par cette classe </a:t>
            </a:r>
            <a:r>
              <a:rPr lang="fr-FR" sz="1800" kern="150" dirty="0" err="1">
                <a:effectLst/>
                <a:latin typeface="Liberation Serif"/>
                <a:ea typeface="NSimSun" panose="02010609030101010101" pitchFamily="49" charset="-122"/>
                <a:cs typeface="Arial" panose="020B0604020202020204" pitchFamily="34" charset="0"/>
              </a:rPr>
              <a:t>d’age</a:t>
            </a:r>
            <a:r>
              <a:rPr lang="fr-FR" sz="1800" kern="150" dirty="0">
                <a:effectLst/>
                <a:latin typeface="Liberation Serif"/>
                <a:ea typeface="NSimSun" panose="02010609030101010101" pitchFamily="49" charset="-122"/>
                <a:cs typeface="Arial" panose="020B0604020202020204" pitchFamily="34" charset="0"/>
              </a:rPr>
              <a:t> est la parole et le rythme. Il y a également un champ lexical de violence avec se groupe de mot tel que agressif, rage, sexisme, vulgaire. Mais aussi un champ lexical d’expression avec dénoncer, liberté, vérité. Le rap est dit comme rythmé et avec des rimes et du flow. C’est aussi a la mode et actuel. Le rap est aussi synonyme a cette tranche d’âge de cité, </a:t>
            </a:r>
            <a:r>
              <a:rPr lang="fr-FR" sz="1800" kern="150" dirty="0" err="1">
                <a:effectLst/>
                <a:latin typeface="Liberation Serif"/>
                <a:ea typeface="NSimSun" panose="02010609030101010101" pitchFamily="49" charset="-122"/>
                <a:cs typeface="Arial" panose="020B0604020202020204" pitchFamily="34" charset="0"/>
              </a:rPr>
              <a:t>gangsta</a:t>
            </a:r>
            <a:r>
              <a:rPr lang="fr-FR" sz="1800" kern="150" dirty="0">
                <a:effectLst/>
                <a:latin typeface="Liberation Serif"/>
                <a:ea typeface="NSimSun" panose="02010609030101010101" pitchFamily="49" charset="-122"/>
                <a:cs typeface="Arial" panose="020B0604020202020204" pitchFamily="34" charset="0"/>
              </a:rPr>
              <a:t>.</a:t>
            </a:r>
          </a:p>
        </p:txBody>
      </p:sp>
      <p:pic>
        <p:nvPicPr>
          <p:cNvPr id="5" name="Image2">
            <a:extLst>
              <a:ext uri="{FF2B5EF4-FFF2-40B4-BE49-F238E27FC236}">
                <a16:creationId xmlns:a16="http://schemas.microsoft.com/office/drawing/2014/main" xmlns="" id="{AE44BB43-C4A9-4E61-B3CA-5650B8E46464}"/>
              </a:ext>
            </a:extLst>
          </p:cNvPr>
          <p:cNvPicPr/>
          <p:nvPr/>
        </p:nvPicPr>
        <p:blipFill rotWithShape="1">
          <a:blip r:embed="rId2" cstate="print">
            <a:lum/>
            <a:alphaModFix/>
          </a:blip>
          <a:srcRect l="22680" t="8303" r="22788" b="11486"/>
          <a:stretch/>
        </p:blipFill>
        <p:spPr>
          <a:xfrm>
            <a:off x="4242533" y="664308"/>
            <a:ext cx="5728677" cy="3821723"/>
          </a:xfrm>
          <a:prstGeom prst="rect">
            <a:avLst/>
          </a:prstGeom>
        </p:spPr>
      </p:pic>
    </p:spTree>
    <p:extLst>
      <p:ext uri="{BB962C8B-B14F-4D97-AF65-F5344CB8AC3E}">
        <p14:creationId xmlns:p14="http://schemas.microsoft.com/office/powerpoint/2010/main" xmlns="" val="586679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1637982" y="227120"/>
            <a:ext cx="6804362" cy="944794"/>
          </a:xfrm>
          <a:prstGeom prst="rect">
            <a:avLst/>
          </a:prstGeom>
          <a:noFill/>
          <a:ln>
            <a:noFill/>
          </a:ln>
        </p:spPr>
        <p:txBody>
          <a:bodyPr anchor="ctr">
            <a:noAutofit/>
          </a:bodyPr>
          <a:lstStyle/>
          <a:p>
            <a:pPr algn="ctr">
              <a:lnSpc>
                <a:spcPct val="100000"/>
              </a:lnSpc>
            </a:pPr>
            <a:r>
              <a:rPr lang="fr-FR" sz="3638" spc="-1">
                <a:solidFill>
                  <a:srgbClr val="FF0000"/>
                </a:solidFill>
                <a:latin typeface="Calibri"/>
              </a:rPr>
              <a:t>Analyse</a:t>
            </a:r>
            <a:endParaRPr lang="fr-FR" sz="3638" spc="-1">
              <a:latin typeface="Arial"/>
            </a:endParaRPr>
          </a:p>
        </p:txBody>
      </p:sp>
      <p:sp>
        <p:nvSpPr>
          <p:cNvPr id="128" name="TextShape 2"/>
          <p:cNvSpPr txBox="1"/>
          <p:nvPr/>
        </p:nvSpPr>
        <p:spPr>
          <a:xfrm>
            <a:off x="1646615" y="1346644"/>
            <a:ext cx="6804362" cy="4099168"/>
          </a:xfrm>
          <a:prstGeom prst="rect">
            <a:avLst/>
          </a:prstGeom>
          <a:noFill/>
          <a:ln>
            <a:noFill/>
          </a:ln>
        </p:spPr>
        <p:txBody>
          <a:bodyPr>
            <a:normAutofit fontScale="87500" lnSpcReduction="20000"/>
          </a:bodyPr>
          <a:lstStyle/>
          <a:p>
            <a:pPr marL="283693" indent="-283395" algn="just">
              <a:spcBef>
                <a:spcPts val="530"/>
              </a:spcBef>
              <a:buClr>
                <a:srgbClr val="000000"/>
              </a:buClr>
              <a:buFont typeface="Arial"/>
              <a:buChar char="•"/>
            </a:pPr>
            <a:r>
              <a:rPr lang="fr-FR" sz="2646" spc="-1">
                <a:solidFill>
                  <a:srgbClr val="000000"/>
                </a:solidFill>
                <a:latin typeface="Calibri"/>
              </a:rPr>
              <a:t>48 personnes ayant au moins un BAC + 2 ont répondu à ce sondage.</a:t>
            </a:r>
            <a:endParaRPr lang="fr-FR" sz="2646" spc="-1">
              <a:latin typeface="Arial"/>
            </a:endParaRPr>
          </a:p>
          <a:p>
            <a:pPr marL="283693" indent="-283395" algn="just">
              <a:spcBef>
                <a:spcPts val="530"/>
              </a:spcBef>
              <a:buClr>
                <a:srgbClr val="000000"/>
              </a:buClr>
              <a:buFont typeface="Arial"/>
              <a:buChar char="•"/>
            </a:pPr>
            <a:r>
              <a:rPr lang="fr-FR" sz="2646" spc="-1">
                <a:solidFill>
                  <a:srgbClr val="000000"/>
                </a:solidFill>
                <a:latin typeface="Calibri"/>
              </a:rPr>
              <a:t>Dans les 48 personnes 38 était des femmes âgées  de plus de 35 ans en moyenne.</a:t>
            </a:r>
            <a:endParaRPr lang="fr-FR" sz="2646" spc="-1">
              <a:latin typeface="Arial"/>
            </a:endParaRPr>
          </a:p>
          <a:p>
            <a:pPr marL="283693" indent="-283395" algn="just">
              <a:spcBef>
                <a:spcPts val="530"/>
              </a:spcBef>
              <a:buClr>
                <a:srgbClr val="000000"/>
              </a:buClr>
              <a:buFont typeface="Arial"/>
              <a:buChar char="•"/>
            </a:pPr>
            <a:r>
              <a:rPr lang="fr-FR" sz="2646" spc="-1">
                <a:solidFill>
                  <a:srgbClr val="000000"/>
                </a:solidFill>
                <a:latin typeface="Calibri"/>
              </a:rPr>
              <a:t>Les 3 mots qui reviennent le plus sont « rythme », « Danse ». Il y a également, le mot « Urbain » .</a:t>
            </a:r>
            <a:endParaRPr lang="fr-FR" sz="2646" spc="-1">
              <a:latin typeface="Arial"/>
            </a:endParaRPr>
          </a:p>
          <a:p>
            <a:pPr marL="283693" indent="-283395" algn="just">
              <a:spcBef>
                <a:spcPts val="530"/>
              </a:spcBef>
              <a:buClr>
                <a:srgbClr val="000000"/>
              </a:buClr>
              <a:buFont typeface="Arial"/>
              <a:buChar char="•"/>
            </a:pPr>
            <a:r>
              <a:rPr lang="fr-FR" sz="2646" spc="-1">
                <a:solidFill>
                  <a:srgbClr val="000000"/>
                </a:solidFill>
                <a:latin typeface="Calibri"/>
              </a:rPr>
              <a:t>Dans un premier temps, il y a le champ lexical de la ville avec les mots « banlieue, cité, 93, urbain, rue et quartier ».</a:t>
            </a:r>
            <a:endParaRPr lang="fr-FR" sz="2646" spc="-1">
              <a:latin typeface="Arial"/>
            </a:endParaRPr>
          </a:p>
          <a:p>
            <a:pPr marL="283693" indent="-283395" algn="just">
              <a:spcBef>
                <a:spcPts val="530"/>
              </a:spcBef>
              <a:buClr>
                <a:srgbClr val="000000"/>
              </a:buClr>
              <a:buFont typeface="Arial"/>
              <a:buChar char="•"/>
            </a:pPr>
            <a:r>
              <a:rPr lang="fr-FR" sz="2646" spc="-1">
                <a:solidFill>
                  <a:srgbClr val="000000"/>
                </a:solidFill>
                <a:latin typeface="Calibri"/>
              </a:rPr>
              <a:t>Enfin, il y a le champ lexical du Débat avec les mots « contestation, rébellion, révolte, revendication, colère »</a:t>
            </a:r>
            <a:endParaRPr lang="fr-FR" sz="2646" spc="-1">
              <a:latin typeface="Arial"/>
            </a:endParaRPr>
          </a:p>
          <a:p>
            <a:pPr>
              <a:spcBef>
                <a:spcPts val="530"/>
              </a:spcBef>
            </a:pPr>
            <a:endParaRPr lang="fr-FR" sz="2646" spc="-1">
              <a:latin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1637982" y="-236645"/>
            <a:ext cx="6804362" cy="1872026"/>
          </a:xfrm>
          <a:prstGeom prst="rect">
            <a:avLst/>
          </a:prstGeom>
          <a:noFill/>
          <a:ln>
            <a:noFill/>
          </a:ln>
        </p:spPr>
        <p:txBody>
          <a:bodyPr lIns="0" tIns="0" rIns="0" bIns="0" anchor="ctr">
            <a:noAutofit/>
          </a:bodyPr>
          <a:lstStyle/>
          <a:p>
            <a:pPr algn="ctr"/>
            <a:r>
              <a:rPr lang="fr-FR" sz="4399" spc="-1">
                <a:latin typeface="Arial"/>
              </a:rPr>
              <a:t>                                  Nuage et analyse des individus ayant le BEPC</a:t>
            </a:r>
          </a:p>
        </p:txBody>
      </p:sp>
      <p:pic>
        <p:nvPicPr>
          <p:cNvPr id="130" name="Image 129"/>
          <p:cNvPicPr/>
          <p:nvPr/>
        </p:nvPicPr>
        <p:blipFill>
          <a:blip r:embed="rId2" cstate="print"/>
          <a:srcRect l="17693" t="17974" r="18475" b="14609"/>
          <a:stretch/>
        </p:blipFill>
        <p:spPr>
          <a:xfrm>
            <a:off x="1498079" y="1607400"/>
            <a:ext cx="4048267" cy="2404849"/>
          </a:xfrm>
          <a:prstGeom prst="rect">
            <a:avLst/>
          </a:prstGeom>
          <a:ln>
            <a:noFill/>
          </a:ln>
        </p:spPr>
      </p:pic>
      <p:sp>
        <p:nvSpPr>
          <p:cNvPr id="131" name="TextShape 2"/>
          <p:cNvSpPr txBox="1"/>
          <p:nvPr/>
        </p:nvSpPr>
        <p:spPr>
          <a:xfrm>
            <a:off x="5010545" y="1845533"/>
            <a:ext cx="3155267" cy="2619467"/>
          </a:xfrm>
          <a:prstGeom prst="rect">
            <a:avLst/>
          </a:prstGeom>
          <a:noFill/>
          <a:ln>
            <a:noFill/>
          </a:ln>
        </p:spPr>
        <p:txBody>
          <a:bodyPr lIns="74417" tIns="37208" rIns="74417" bIns="37208">
            <a:noAutofit/>
          </a:bodyPr>
          <a:lstStyle/>
          <a:p>
            <a:r>
              <a:rPr lang="fr-FR" sz="1488" spc="-1">
                <a:latin typeface="Arial"/>
              </a:rPr>
              <a:t>Dans cette catégorie d’individus, les  mots le plus employé est « parole » , mais le mot « vulgaire » apparaît aussi un certain nombre de fois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TextShape 1"/>
          <p:cNvSpPr txBox="1"/>
          <p:nvPr/>
        </p:nvSpPr>
        <p:spPr>
          <a:xfrm>
            <a:off x="1617145" y="-236348"/>
            <a:ext cx="6825199" cy="1872026"/>
          </a:xfrm>
          <a:prstGeom prst="rect">
            <a:avLst/>
          </a:prstGeom>
          <a:noFill/>
          <a:ln>
            <a:noFill/>
          </a:ln>
        </p:spPr>
        <p:txBody>
          <a:bodyPr lIns="0" tIns="0" rIns="0" bIns="0" anchor="ctr">
            <a:noAutofit/>
          </a:bodyPr>
          <a:lstStyle/>
          <a:p>
            <a:pPr algn="ctr"/>
            <a:r>
              <a:rPr lang="fr-FR" sz="4399" spc="-1">
                <a:latin typeface="Arial"/>
              </a:rPr>
              <a:t>     Nuage sur l’ensemble des réponses </a:t>
            </a:r>
          </a:p>
        </p:txBody>
      </p:sp>
      <p:pic>
        <p:nvPicPr>
          <p:cNvPr id="133" name="Image 132"/>
          <p:cNvPicPr/>
          <p:nvPr/>
        </p:nvPicPr>
        <p:blipFill>
          <a:blip r:embed="rId2" cstate="print"/>
          <a:stretch/>
        </p:blipFill>
        <p:spPr>
          <a:xfrm>
            <a:off x="2629212" y="2083667"/>
            <a:ext cx="4782908" cy="2390859"/>
          </a:xfrm>
          <a:prstGeom prst="rect">
            <a:avLst/>
          </a:prstGeom>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1637982" y="75310"/>
            <a:ext cx="6804362" cy="1248116"/>
          </a:xfrm>
          <a:prstGeom prst="rect">
            <a:avLst/>
          </a:prstGeom>
          <a:noFill/>
          <a:ln>
            <a:noFill/>
          </a:ln>
        </p:spPr>
        <p:txBody>
          <a:bodyPr lIns="0" tIns="0" rIns="0" bIns="0" anchor="ctr">
            <a:noAutofit/>
          </a:bodyPr>
          <a:lstStyle/>
          <a:p>
            <a:pPr algn="ctr"/>
            <a:r>
              <a:rPr lang="fr-FR" sz="4399" spc="-1">
                <a:latin typeface="Arial"/>
              </a:rPr>
              <a:t>Analyse de l’ensemble des réponses</a:t>
            </a:r>
          </a:p>
        </p:txBody>
      </p:sp>
      <p:sp>
        <p:nvSpPr>
          <p:cNvPr id="135" name="TextShape 2"/>
          <p:cNvSpPr txBox="1"/>
          <p:nvPr/>
        </p:nvSpPr>
        <p:spPr>
          <a:xfrm>
            <a:off x="2212479" y="1845534"/>
            <a:ext cx="6191467" cy="709637"/>
          </a:xfrm>
          <a:prstGeom prst="rect">
            <a:avLst/>
          </a:prstGeom>
          <a:noFill/>
          <a:ln>
            <a:noFill/>
          </a:ln>
        </p:spPr>
        <p:txBody>
          <a:bodyPr lIns="74417" tIns="37208" rIns="74417" bIns="37208">
            <a:noAutofit/>
          </a:bodyPr>
          <a:lstStyle/>
          <a:p>
            <a:r>
              <a:rPr lang="fr-FR" sz="1488" spc="-1">
                <a:latin typeface="Arial"/>
              </a:rPr>
              <a:t>Pour l’ensemble des catégorie, nous remarquons que les mots qui reviennes le plus souvent sont : « paroles » ;  « message » et « vulgaire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Shape 1"/>
          <p:cNvSpPr txBox="1"/>
          <p:nvPr/>
        </p:nvSpPr>
        <p:spPr>
          <a:xfrm>
            <a:off x="1736212" y="357200"/>
            <a:ext cx="6765963" cy="1547867"/>
          </a:xfrm>
          <a:prstGeom prst="rect">
            <a:avLst/>
          </a:prstGeom>
          <a:noFill/>
          <a:ln>
            <a:noFill/>
          </a:ln>
        </p:spPr>
        <p:txBody>
          <a:bodyPr lIns="0" tIns="0" rIns="0" bIns="0" anchor="ctr">
            <a:normAutofit fontScale="78000" lnSpcReduction="10000"/>
          </a:bodyPr>
          <a:lstStyle/>
          <a:p>
            <a:pPr algn="ctr"/>
            <a:r>
              <a:rPr lang="fr-FR" sz="4399" spc="-1">
                <a:latin typeface="Arial"/>
              </a:rPr>
              <a:t>Nuage de mots des participants ayant au moins BAC +3</a:t>
            </a:r>
            <a:r>
              <a:rPr sz="1488"/>
              <a:t/>
            </a:r>
            <a:br>
              <a:rPr sz="1488"/>
            </a:br>
            <a:endParaRPr lang="fr-FR" sz="4399" spc="-1">
              <a:latin typeface="Arial"/>
            </a:endParaRPr>
          </a:p>
        </p:txBody>
      </p:sp>
      <p:pic>
        <p:nvPicPr>
          <p:cNvPr id="137" name="Picture 2"/>
          <p:cNvPicPr/>
          <p:nvPr/>
        </p:nvPicPr>
        <p:blipFill>
          <a:blip r:embed="rId2" cstate="print"/>
          <a:srcRect l="25808" t="10502" r="24323" b="10752"/>
          <a:stretch/>
        </p:blipFill>
        <p:spPr>
          <a:xfrm>
            <a:off x="2807812" y="1891077"/>
            <a:ext cx="4316167" cy="3407390"/>
          </a:xfrm>
          <a:prstGeom prst="rect">
            <a:avLst/>
          </a:prstGeom>
          <a:ln w="9360">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extShape 1"/>
          <p:cNvSpPr txBox="1"/>
          <p:nvPr/>
        </p:nvSpPr>
        <p:spPr>
          <a:xfrm>
            <a:off x="1637982" y="227120"/>
            <a:ext cx="6804362" cy="944794"/>
          </a:xfrm>
          <a:prstGeom prst="rect">
            <a:avLst/>
          </a:prstGeom>
          <a:noFill/>
          <a:ln>
            <a:noFill/>
          </a:ln>
        </p:spPr>
        <p:txBody>
          <a:bodyPr anchor="ctr">
            <a:noAutofit/>
          </a:bodyPr>
          <a:lstStyle/>
          <a:p>
            <a:pPr algn="ctr">
              <a:lnSpc>
                <a:spcPct val="100000"/>
              </a:lnSpc>
            </a:pPr>
            <a:r>
              <a:rPr lang="fr-FR" sz="3638" spc="-1">
                <a:solidFill>
                  <a:srgbClr val="FF0000"/>
                </a:solidFill>
                <a:latin typeface="Calibri"/>
              </a:rPr>
              <a:t>Analyse</a:t>
            </a:r>
            <a:endParaRPr lang="fr-FR" sz="3638" spc="-1">
              <a:solidFill>
                <a:srgbClr val="000000"/>
              </a:solidFill>
              <a:latin typeface="Calibri"/>
            </a:endParaRPr>
          </a:p>
        </p:txBody>
      </p:sp>
      <p:sp>
        <p:nvSpPr>
          <p:cNvPr id="139" name="TextShape 2"/>
          <p:cNvSpPr txBox="1"/>
          <p:nvPr/>
        </p:nvSpPr>
        <p:spPr>
          <a:xfrm>
            <a:off x="1637982" y="1323129"/>
            <a:ext cx="6804362" cy="4131613"/>
          </a:xfrm>
          <a:prstGeom prst="rect">
            <a:avLst/>
          </a:prstGeom>
          <a:noFill/>
          <a:ln>
            <a:noFill/>
          </a:ln>
        </p:spPr>
        <p:txBody>
          <a:bodyPr>
            <a:normAutofit fontScale="80000" lnSpcReduction="10000"/>
          </a:bodyPr>
          <a:lstStyle/>
          <a:p>
            <a:pPr marL="283693" indent="-283395" algn="just">
              <a:spcBef>
                <a:spcPts val="530"/>
              </a:spcBef>
              <a:buClr>
                <a:srgbClr val="000000"/>
              </a:buClr>
              <a:buFont typeface="Arial"/>
              <a:buChar char="•"/>
            </a:pPr>
            <a:r>
              <a:rPr lang="fr-FR" sz="2646" spc="-1">
                <a:solidFill>
                  <a:srgbClr val="000000"/>
                </a:solidFill>
                <a:latin typeface="Calibri"/>
              </a:rPr>
              <a:t>42 personnes ayant au moins un BAC + 3 ont répondu à ce sondage.</a:t>
            </a:r>
          </a:p>
          <a:p>
            <a:pPr marL="283693" indent="-283395" algn="just">
              <a:spcBef>
                <a:spcPts val="530"/>
              </a:spcBef>
              <a:buClr>
                <a:srgbClr val="000000"/>
              </a:buClr>
              <a:buFont typeface="Arial"/>
              <a:buChar char="•"/>
            </a:pPr>
            <a:r>
              <a:rPr lang="fr-FR" sz="2646" spc="-1">
                <a:solidFill>
                  <a:srgbClr val="000000"/>
                </a:solidFill>
                <a:latin typeface="Calibri"/>
              </a:rPr>
              <a:t>Dans les 42 personnes 31 était des femmes âgées  de plus de 35 ans en moyenne.</a:t>
            </a:r>
          </a:p>
          <a:p>
            <a:pPr marL="283693" indent="-283395" algn="just">
              <a:spcBef>
                <a:spcPts val="530"/>
              </a:spcBef>
              <a:buClr>
                <a:srgbClr val="000000"/>
              </a:buClr>
              <a:buFont typeface="Arial"/>
              <a:buChar char="•"/>
            </a:pPr>
            <a:r>
              <a:rPr lang="fr-FR" sz="2646" spc="-1">
                <a:solidFill>
                  <a:srgbClr val="000000"/>
                </a:solidFill>
                <a:latin typeface="Calibri"/>
              </a:rPr>
              <a:t>Les 4 mots qui reviennent le plus sont « rythme », « Dur »,  « Beat ». Il y a également, le mot « engagé ».</a:t>
            </a:r>
          </a:p>
          <a:p>
            <a:pPr marL="283693" indent="-283395">
              <a:spcBef>
                <a:spcPts val="530"/>
              </a:spcBef>
              <a:buClr>
                <a:srgbClr val="000000"/>
              </a:buClr>
              <a:buFont typeface="Arial"/>
              <a:buChar char="•"/>
            </a:pPr>
            <a:r>
              <a:rPr lang="fr-FR" sz="2646" spc="-1">
                <a:solidFill>
                  <a:srgbClr val="000000"/>
                </a:solidFill>
                <a:latin typeface="Calibri"/>
              </a:rPr>
              <a:t>Dans un premier temps, il y a le champ lexical de la dénonciation avec les mots « engagé, message, dénoncé et revendicateur ».</a:t>
            </a:r>
          </a:p>
          <a:p>
            <a:pPr marL="283693" indent="-283395">
              <a:spcBef>
                <a:spcPts val="530"/>
              </a:spcBef>
              <a:buClr>
                <a:srgbClr val="000000"/>
              </a:buClr>
              <a:buFont typeface="Arial"/>
              <a:buChar char="•"/>
            </a:pPr>
            <a:r>
              <a:rPr lang="fr-FR" sz="2646" spc="-1">
                <a:solidFill>
                  <a:srgbClr val="000000"/>
                </a:solidFill>
                <a:latin typeface="Calibri"/>
              </a:rPr>
              <a:t>Enfin, il y a le champ lexical de la violence et de la sexualité avec les mots «mauvais, haine, révolte, sexe et  misogyne  »</a:t>
            </a:r>
          </a:p>
          <a:p>
            <a:pPr>
              <a:spcBef>
                <a:spcPts val="530"/>
              </a:spcBef>
            </a:pPr>
            <a:endParaRPr lang="fr-FR" sz="2646" spc="-1">
              <a:solidFill>
                <a:srgbClr val="000000"/>
              </a:solidFill>
              <a:latin typeface="Calibri"/>
            </a:endParaRPr>
          </a:p>
          <a:p>
            <a:pPr>
              <a:spcBef>
                <a:spcPts val="530"/>
              </a:spcBef>
            </a:pPr>
            <a:endParaRPr lang="fr-FR" sz="2646" spc="-1">
              <a:solidFill>
                <a:srgbClr val="000000"/>
              </a:solidFill>
              <a:latin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extShape 1"/>
          <p:cNvSpPr txBox="1"/>
          <p:nvPr/>
        </p:nvSpPr>
        <p:spPr>
          <a:xfrm>
            <a:off x="3105479" y="297667"/>
            <a:ext cx="3274333" cy="874247"/>
          </a:xfrm>
          <a:prstGeom prst="rect">
            <a:avLst/>
          </a:prstGeom>
          <a:noFill/>
          <a:ln>
            <a:noFill/>
          </a:ln>
        </p:spPr>
        <p:txBody>
          <a:bodyPr lIns="0" tIns="0" rIns="0" bIns="0" anchor="ctr">
            <a:noAutofit/>
          </a:bodyPr>
          <a:lstStyle/>
          <a:p>
            <a:r>
              <a:rPr lang="fr-FR" sz="1488" spc="-1">
                <a:solidFill>
                  <a:srgbClr val="000000"/>
                </a:solidFill>
                <a:latin typeface="Calibri"/>
              </a:rPr>
              <a:t>Individus ayant obtenus un baccalauréat</a:t>
            </a:r>
          </a:p>
        </p:txBody>
      </p:sp>
      <p:pic>
        <p:nvPicPr>
          <p:cNvPr id="141" name="Image 140"/>
          <p:cNvPicPr/>
          <p:nvPr/>
        </p:nvPicPr>
        <p:blipFill>
          <a:blip r:embed="rId2" cstate="print"/>
          <a:srcRect l="17161" t="16357" r="18410" b="10740"/>
          <a:stretch/>
        </p:blipFill>
        <p:spPr>
          <a:xfrm>
            <a:off x="1379012" y="1959242"/>
            <a:ext cx="3750302" cy="2386691"/>
          </a:xfrm>
          <a:prstGeom prst="rect">
            <a:avLst/>
          </a:prstGeom>
          <a:ln>
            <a:noFill/>
          </a:ln>
        </p:spPr>
      </p:pic>
      <p:sp>
        <p:nvSpPr>
          <p:cNvPr id="142" name="TextShape 2"/>
          <p:cNvSpPr txBox="1"/>
          <p:nvPr/>
        </p:nvSpPr>
        <p:spPr>
          <a:xfrm>
            <a:off x="4474745" y="1786000"/>
            <a:ext cx="4048267" cy="1437135"/>
          </a:xfrm>
          <a:prstGeom prst="rect">
            <a:avLst/>
          </a:prstGeom>
          <a:noFill/>
          <a:ln>
            <a:noFill/>
          </a:ln>
        </p:spPr>
        <p:txBody>
          <a:bodyPr lIns="74417" tIns="37208" rIns="74417" bIns="37208">
            <a:noAutofit/>
          </a:bodyPr>
          <a:lstStyle/>
          <a:p>
            <a:r>
              <a:rPr lang="fr-FR" sz="1488" spc="-1">
                <a:latin typeface="Arial"/>
              </a:rPr>
              <a:t>Les mots employés par les individus ayant leurs baccalauréat sont assez negatifs, ils le définissent souvent comme violent, bruyant et sexiste. C’est malgré tout le mot rythme qui est le plus souvent employé</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1646614" y="654867"/>
            <a:ext cx="7054998" cy="595333"/>
          </a:xfrm>
          <a:prstGeom prst="rect">
            <a:avLst/>
          </a:prstGeom>
          <a:noFill/>
          <a:ln>
            <a:noFill/>
          </a:ln>
        </p:spPr>
        <p:txBody>
          <a:bodyPr lIns="0" tIns="0" rIns="0" bIns="0" anchor="ctr">
            <a:noAutofit/>
          </a:bodyPr>
          <a:lstStyle/>
          <a:p>
            <a:pPr algn="ctr"/>
            <a:r>
              <a:rPr lang="fr-FR" sz="4399" spc="-1">
                <a:latin typeface="Arial"/>
              </a:rPr>
              <a:t>Nuage de mots des participants ayant au moins BAC +3 et plus </a:t>
            </a:r>
          </a:p>
        </p:txBody>
      </p:sp>
      <p:pic>
        <p:nvPicPr>
          <p:cNvPr id="144" name="Picture 2"/>
          <p:cNvPicPr/>
          <p:nvPr/>
        </p:nvPicPr>
        <p:blipFill>
          <a:blip r:embed="rId2" cstate="print"/>
          <a:srcRect l="27252" t="10502" r="26375" b="10752"/>
          <a:stretch/>
        </p:blipFill>
        <p:spPr>
          <a:xfrm>
            <a:off x="2837579" y="1905067"/>
            <a:ext cx="4197100" cy="3529434"/>
          </a:xfrm>
          <a:prstGeom prst="rect">
            <a:avLst/>
          </a:prstGeom>
          <a:ln w="9360">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1637982" y="227120"/>
            <a:ext cx="6804362" cy="944794"/>
          </a:xfrm>
          <a:prstGeom prst="rect">
            <a:avLst/>
          </a:prstGeom>
          <a:noFill/>
          <a:ln>
            <a:noFill/>
          </a:ln>
        </p:spPr>
        <p:txBody>
          <a:bodyPr anchor="ctr">
            <a:noAutofit/>
          </a:bodyPr>
          <a:lstStyle/>
          <a:p>
            <a:pPr algn="ctr">
              <a:lnSpc>
                <a:spcPct val="100000"/>
              </a:lnSpc>
            </a:pPr>
            <a:r>
              <a:rPr lang="fr-FR" sz="3638" spc="-1">
                <a:solidFill>
                  <a:srgbClr val="FF0000"/>
                </a:solidFill>
                <a:latin typeface="Calibri"/>
              </a:rPr>
              <a:t>Analyse</a:t>
            </a:r>
            <a:endParaRPr lang="fr-FR" sz="3638" spc="-1">
              <a:solidFill>
                <a:srgbClr val="000000"/>
              </a:solidFill>
              <a:latin typeface="Calibri"/>
            </a:endParaRPr>
          </a:p>
        </p:txBody>
      </p:sp>
      <p:sp>
        <p:nvSpPr>
          <p:cNvPr id="146" name="TextShape 2"/>
          <p:cNvSpPr txBox="1"/>
          <p:nvPr/>
        </p:nvSpPr>
        <p:spPr>
          <a:xfrm>
            <a:off x="1587081" y="1168044"/>
            <a:ext cx="6804362" cy="4323608"/>
          </a:xfrm>
          <a:prstGeom prst="rect">
            <a:avLst/>
          </a:prstGeom>
          <a:noFill/>
          <a:ln>
            <a:noFill/>
          </a:ln>
        </p:spPr>
        <p:txBody>
          <a:bodyPr>
            <a:normAutofit fontScale="81500" lnSpcReduction="10000"/>
          </a:bodyPr>
          <a:lstStyle/>
          <a:p>
            <a:pPr marL="283693" indent="-283395" algn="just">
              <a:spcBef>
                <a:spcPts val="530"/>
              </a:spcBef>
              <a:buClr>
                <a:srgbClr val="000000"/>
              </a:buClr>
              <a:buFont typeface="Arial"/>
              <a:buChar char="•"/>
            </a:pPr>
            <a:r>
              <a:rPr lang="fr-FR" sz="2646" spc="-1">
                <a:solidFill>
                  <a:srgbClr val="000000"/>
                </a:solidFill>
                <a:latin typeface="Calibri"/>
              </a:rPr>
              <a:t>125 personnes ayant au moins un BAC + 3 et plus ont répondu à ce sondage.</a:t>
            </a:r>
          </a:p>
          <a:p>
            <a:pPr marL="283693" indent="-283395" algn="just">
              <a:spcBef>
                <a:spcPts val="530"/>
              </a:spcBef>
              <a:buClr>
                <a:srgbClr val="000000"/>
              </a:buClr>
              <a:buFont typeface="Arial"/>
              <a:buChar char="•"/>
            </a:pPr>
            <a:r>
              <a:rPr lang="fr-FR" sz="2646" spc="-1">
                <a:solidFill>
                  <a:srgbClr val="000000"/>
                </a:solidFill>
                <a:latin typeface="Calibri"/>
              </a:rPr>
              <a:t>Sur ces 125 personnes 98 était des femmes âgées  de plus de 45 ans en moyenne.</a:t>
            </a:r>
          </a:p>
          <a:p>
            <a:pPr marL="283693" indent="-283395" algn="just">
              <a:spcBef>
                <a:spcPts val="530"/>
              </a:spcBef>
              <a:buClr>
                <a:srgbClr val="000000"/>
              </a:buClr>
              <a:buFont typeface="Arial"/>
              <a:buChar char="•"/>
            </a:pPr>
            <a:r>
              <a:rPr lang="fr-FR" sz="2646" spc="-1">
                <a:solidFill>
                  <a:srgbClr val="000000"/>
                </a:solidFill>
                <a:latin typeface="Calibri"/>
              </a:rPr>
              <a:t>Les 4 mots qui reviennent le plus sont « rythme », « vulgaire »,  « engagement ». Il y a également, le mot « message ».</a:t>
            </a:r>
          </a:p>
          <a:p>
            <a:pPr marL="283693" indent="-283395" algn="just">
              <a:spcBef>
                <a:spcPts val="530"/>
              </a:spcBef>
              <a:buClr>
                <a:srgbClr val="000000"/>
              </a:buClr>
              <a:buFont typeface="Arial"/>
              <a:buChar char="•"/>
            </a:pPr>
            <a:r>
              <a:rPr lang="fr-FR" sz="2646" spc="-1">
                <a:solidFill>
                  <a:srgbClr val="000000"/>
                </a:solidFill>
                <a:latin typeface="Calibri"/>
              </a:rPr>
              <a:t>Dans un premier temps, il y a le champ lexical de la violence avec les mots « vulgaire, rage ».</a:t>
            </a:r>
          </a:p>
          <a:p>
            <a:pPr marL="283693" indent="-283395" algn="just">
              <a:spcBef>
                <a:spcPts val="530"/>
              </a:spcBef>
              <a:buClr>
                <a:srgbClr val="000000"/>
              </a:buClr>
              <a:buFont typeface="Arial"/>
              <a:buChar char="•"/>
            </a:pPr>
            <a:r>
              <a:rPr lang="fr-FR" sz="2646" spc="-1">
                <a:solidFill>
                  <a:srgbClr val="000000"/>
                </a:solidFill>
                <a:latin typeface="Calibri"/>
              </a:rPr>
              <a:t>Evocation aux Etats-Unis « USA »</a:t>
            </a:r>
          </a:p>
          <a:p>
            <a:pPr marL="283693" indent="-283395" algn="just">
              <a:spcBef>
                <a:spcPts val="530"/>
              </a:spcBef>
              <a:buClr>
                <a:srgbClr val="000000"/>
              </a:buClr>
              <a:buFont typeface="Arial"/>
              <a:buChar char="•"/>
            </a:pPr>
            <a:r>
              <a:rPr lang="fr-FR" sz="2646" spc="-1">
                <a:solidFill>
                  <a:srgbClr val="000000"/>
                </a:solidFill>
                <a:latin typeface="Calibri"/>
              </a:rPr>
              <a:t>Evocation d’une chose mauvaise « nul, moche »</a:t>
            </a:r>
          </a:p>
          <a:p>
            <a:pPr marL="283693" indent="-283395" algn="just">
              <a:spcBef>
                <a:spcPts val="530"/>
              </a:spcBef>
              <a:buClr>
                <a:srgbClr val="000000"/>
              </a:buClr>
              <a:buFont typeface="Arial"/>
              <a:buChar char="•"/>
            </a:pPr>
            <a:r>
              <a:rPr lang="fr-FR" sz="2646" spc="-1">
                <a:solidFill>
                  <a:srgbClr val="000000"/>
                </a:solidFill>
                <a:latin typeface="Calibri"/>
              </a:rPr>
              <a:t>Enfin, il y a le champ lexical de la drogue « came, drogue ».</a:t>
            </a:r>
          </a:p>
          <a:p>
            <a:pPr>
              <a:spcBef>
                <a:spcPts val="530"/>
              </a:spcBef>
            </a:pPr>
            <a:endParaRPr lang="fr-FR" sz="2646" spc="-1">
              <a:solidFill>
                <a:srgbClr val="000000"/>
              </a:solidFill>
              <a:latin typeface="Calibri"/>
            </a:endParaRPr>
          </a:p>
          <a:p>
            <a:pPr>
              <a:spcBef>
                <a:spcPts val="530"/>
              </a:spcBef>
            </a:pPr>
            <a:endParaRPr lang="fr-FR" sz="2646" spc="-1">
              <a:solidFill>
                <a:srgbClr val="000000"/>
              </a:solidFill>
              <a:latin typeface="Calibri"/>
            </a:endParaRPr>
          </a:p>
          <a:p>
            <a:pPr>
              <a:spcBef>
                <a:spcPts val="530"/>
              </a:spcBef>
            </a:pPr>
            <a:endParaRPr lang="fr-FR" sz="2646" spc="-1">
              <a:solidFill>
                <a:srgbClr val="000000"/>
              </a:solidFill>
              <a:latin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3343612" y="227120"/>
            <a:ext cx="5098732" cy="944794"/>
          </a:xfrm>
          <a:prstGeom prst="rect">
            <a:avLst/>
          </a:prstGeom>
          <a:noFill/>
          <a:ln>
            <a:noFill/>
          </a:ln>
        </p:spPr>
        <p:txBody>
          <a:bodyPr lIns="0" tIns="0" rIns="0" bIns="0" anchor="ctr">
            <a:noAutofit/>
          </a:bodyPr>
          <a:lstStyle/>
          <a:p>
            <a:r>
              <a:rPr lang="fr-FR" sz="1488" spc="-1">
                <a:solidFill>
                  <a:srgbClr val="000000"/>
                </a:solidFill>
                <a:latin typeface="Calibri"/>
              </a:rPr>
              <a:t>Individus n’ayant aucun diplômes </a:t>
            </a:r>
          </a:p>
        </p:txBody>
      </p:sp>
      <p:pic>
        <p:nvPicPr>
          <p:cNvPr id="148" name="Image 147"/>
          <p:cNvPicPr/>
          <p:nvPr/>
        </p:nvPicPr>
        <p:blipFill>
          <a:blip r:embed="rId2" cstate="print"/>
          <a:srcRect l="10255" t="15643" r="14105" b="11407"/>
          <a:stretch/>
        </p:blipFill>
        <p:spPr>
          <a:xfrm>
            <a:off x="1379012" y="1905364"/>
            <a:ext cx="3511871" cy="1904769"/>
          </a:xfrm>
          <a:prstGeom prst="rect">
            <a:avLst/>
          </a:prstGeom>
          <a:ln>
            <a:noFill/>
          </a:ln>
        </p:spPr>
      </p:pic>
      <p:sp>
        <p:nvSpPr>
          <p:cNvPr id="149" name="TextShape 2"/>
          <p:cNvSpPr txBox="1"/>
          <p:nvPr/>
        </p:nvSpPr>
        <p:spPr>
          <a:xfrm>
            <a:off x="5070079" y="1905067"/>
            <a:ext cx="3214800" cy="1607400"/>
          </a:xfrm>
          <a:prstGeom prst="rect">
            <a:avLst/>
          </a:prstGeom>
          <a:noFill/>
          <a:ln>
            <a:noFill/>
          </a:ln>
        </p:spPr>
        <p:txBody>
          <a:bodyPr lIns="74417" tIns="37208" rIns="74417" bIns="37208">
            <a:noAutofit/>
          </a:bodyPr>
          <a:lstStyle/>
          <a:p>
            <a:r>
              <a:rPr lang="fr-FR" sz="1488" spc="-1">
                <a:latin typeface="Arial"/>
              </a:rPr>
              <a:t>On remarque que les personnes n’ayant aucun diplomes uses de mots positifs et négatifs,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1C62E5F-A9D0-442D-AF9B-B85DD4DD66E8}"/>
              </a:ext>
            </a:extLst>
          </p:cNvPr>
          <p:cNvSpPr txBox="1"/>
          <p:nvPr/>
        </p:nvSpPr>
        <p:spPr>
          <a:xfrm>
            <a:off x="295764" y="1005507"/>
            <a:ext cx="3876431" cy="3139321"/>
          </a:xfrm>
          <a:prstGeom prst="rect">
            <a:avLst/>
          </a:prstGeom>
          <a:noFill/>
        </p:spPr>
        <p:txBody>
          <a:bodyPr wrap="square">
            <a:spAutoFit/>
          </a:bodyPr>
          <a:lstStyle/>
          <a:p>
            <a:pPr algn="just"/>
            <a:r>
              <a:rPr lang="fr-FR" sz="1800" kern="150" dirty="0">
                <a:effectLst/>
                <a:latin typeface="Liberation Serif"/>
                <a:ea typeface="NSimSun" panose="02010609030101010101" pitchFamily="49" charset="-122"/>
                <a:cs typeface="Arial" panose="020B0604020202020204" pitchFamily="34" charset="0"/>
              </a:rPr>
              <a:t>Dans le groupe de femmes ayant de 45ans à 74 ans. Le mot définissant le rap est la violence. On retrouve également beaucoup de mots négatifs tel que la vulgarité, l’agressivité (champs lexical de violence) et la contestation. Le style de musique apparaît comme rythmée et dansant. Le rap est considéré comme une sorte de poésie moderne originaire de la banlieue, plus précisément de la cité.</a:t>
            </a:r>
          </a:p>
        </p:txBody>
      </p:sp>
      <p:pic>
        <p:nvPicPr>
          <p:cNvPr id="7" name="Image3">
            <a:extLst>
              <a:ext uri="{FF2B5EF4-FFF2-40B4-BE49-F238E27FC236}">
                <a16:creationId xmlns:a16="http://schemas.microsoft.com/office/drawing/2014/main" xmlns="" id="{02D03346-426E-48D7-A975-12B00B3887FA}"/>
              </a:ext>
            </a:extLst>
          </p:cNvPr>
          <p:cNvPicPr/>
          <p:nvPr/>
        </p:nvPicPr>
        <p:blipFill rotWithShape="1">
          <a:blip r:embed="rId2" cstate="print">
            <a:lum/>
            <a:alphaModFix/>
          </a:blip>
          <a:srcRect l="22551" r="20744"/>
          <a:stretch/>
        </p:blipFill>
        <p:spPr>
          <a:xfrm>
            <a:off x="4728307" y="300053"/>
            <a:ext cx="5158154" cy="4364990"/>
          </a:xfrm>
          <a:prstGeom prst="rect">
            <a:avLst/>
          </a:prstGeom>
        </p:spPr>
      </p:pic>
    </p:spTree>
    <p:extLst>
      <p:ext uri="{BB962C8B-B14F-4D97-AF65-F5344CB8AC3E}">
        <p14:creationId xmlns:p14="http://schemas.microsoft.com/office/powerpoint/2010/main" xmlns="" val="38323171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 149"/>
          <p:cNvPicPr/>
          <p:nvPr/>
        </p:nvPicPr>
        <p:blipFill>
          <a:blip r:embed="rId2" cstate="print"/>
          <a:stretch/>
        </p:blipFill>
        <p:spPr>
          <a:xfrm>
            <a:off x="1766276" y="1771712"/>
            <a:ext cx="6578136" cy="3288621"/>
          </a:xfrm>
          <a:prstGeom prst="rect">
            <a:avLst/>
          </a:prstGeom>
          <a:ln>
            <a:noFill/>
          </a:ln>
        </p:spPr>
      </p:pic>
      <p:sp>
        <p:nvSpPr>
          <p:cNvPr id="151" name="TextShape 1"/>
          <p:cNvSpPr txBox="1"/>
          <p:nvPr/>
        </p:nvSpPr>
        <p:spPr>
          <a:xfrm>
            <a:off x="1637982" y="75310"/>
            <a:ext cx="6804362" cy="1248116"/>
          </a:xfrm>
          <a:prstGeom prst="rect">
            <a:avLst/>
          </a:prstGeom>
          <a:noFill/>
          <a:ln>
            <a:noFill/>
          </a:ln>
        </p:spPr>
        <p:txBody>
          <a:bodyPr lIns="0" tIns="0" rIns="0" bIns="0" anchor="ctr">
            <a:noAutofit/>
          </a:bodyPr>
          <a:lstStyle/>
          <a:p>
            <a:pPr algn="ctr"/>
            <a:r>
              <a:rPr lang="fr-FR" sz="4399" spc="-1">
                <a:latin typeface="Arial"/>
              </a:rPr>
              <a:t>Nuage des individus ayant un CAP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extShape 1"/>
          <p:cNvSpPr txBox="1"/>
          <p:nvPr/>
        </p:nvSpPr>
        <p:spPr>
          <a:xfrm>
            <a:off x="1637982" y="75310"/>
            <a:ext cx="6804362" cy="1248116"/>
          </a:xfrm>
          <a:prstGeom prst="rect">
            <a:avLst/>
          </a:prstGeom>
          <a:noFill/>
          <a:ln>
            <a:noFill/>
          </a:ln>
        </p:spPr>
        <p:txBody>
          <a:bodyPr lIns="0" tIns="0" rIns="0" bIns="0" anchor="ctr">
            <a:noAutofit/>
          </a:bodyPr>
          <a:lstStyle/>
          <a:p>
            <a:pPr algn="ctr"/>
            <a:r>
              <a:rPr lang="fr-FR" sz="4399" spc="-1">
                <a:latin typeface="Arial"/>
              </a:rPr>
              <a:t>Analyse des réponses  des individus ayant un CAP</a:t>
            </a:r>
          </a:p>
        </p:txBody>
      </p:sp>
      <p:sp>
        <p:nvSpPr>
          <p:cNvPr id="153" name="TextShape 2"/>
          <p:cNvSpPr txBox="1"/>
          <p:nvPr/>
        </p:nvSpPr>
        <p:spPr>
          <a:xfrm>
            <a:off x="2093412" y="1786000"/>
            <a:ext cx="6012867" cy="3036200"/>
          </a:xfrm>
          <a:prstGeom prst="rect">
            <a:avLst/>
          </a:prstGeom>
          <a:noFill/>
          <a:ln>
            <a:noFill/>
          </a:ln>
        </p:spPr>
        <p:txBody>
          <a:bodyPr lIns="74417" tIns="37208" rIns="74417" bIns="37208">
            <a:noAutofit/>
          </a:bodyPr>
          <a:lstStyle/>
          <a:p>
            <a:r>
              <a:rPr lang="fr-FR" sz="2150" spc="-1">
                <a:latin typeface="Arial"/>
              </a:rPr>
              <a:t>Pour cette catégorie, les mots les plus cités sont « message » et « vulgaire » et plus globalement des mots sur la transmission d’idées, d’émotions ou qui reflète la vulgarité et la violence de ce genre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DEBD7EC-9C53-4999-AEBC-24260A2F506E}"/>
              </a:ext>
            </a:extLst>
          </p:cNvPr>
          <p:cNvSpPr txBox="1">
            <a:spLocks noGrp="1"/>
          </p:cNvSpPr>
          <p:nvPr>
            <p:ph type="title" idx="4294967295"/>
          </p:nvPr>
        </p:nvSpPr>
        <p:spPr>
          <a:xfrm>
            <a:off x="1637332" y="226022"/>
            <a:ext cx="6803872" cy="946212"/>
          </a:xfrm>
        </p:spPr>
        <p:txBody>
          <a:bodyPr wrap="square" lIns="67509" tIns="33755" rIns="67509" bIns="33755" anchor="t">
            <a:noAutofit/>
          </a:bodyPr>
          <a:lstStyle/>
          <a:p>
            <a:pPr lvl="0" algn="ctr" hangingPunct="0"/>
            <a:r>
              <a:rPr lang="fr-FR" sz="3300"/>
              <a:t>Les retraités</a:t>
            </a:r>
          </a:p>
        </p:txBody>
      </p:sp>
      <p:pic>
        <p:nvPicPr>
          <p:cNvPr id="3" name="Image 5">
            <a:extLst>
              <a:ext uri="{FF2B5EF4-FFF2-40B4-BE49-F238E27FC236}">
                <a16:creationId xmlns:a16="http://schemas.microsoft.com/office/drawing/2014/main" xmlns="" id="{F2194820-1D7B-4BA1-8A30-2B8344A4E9A6}"/>
              </a:ext>
            </a:extLst>
          </p:cNvPr>
          <p:cNvPicPr>
            <a:picLocks noChangeAspect="1"/>
          </p:cNvPicPr>
          <p:nvPr/>
        </p:nvPicPr>
        <p:blipFill>
          <a:blip r:embed="rId3" cstate="print">
            <a:lum/>
            <a:alphaModFix/>
          </a:blip>
          <a:srcRect/>
          <a:stretch>
            <a:fillRect/>
          </a:stretch>
        </p:blipFill>
        <p:spPr>
          <a:xfrm>
            <a:off x="1259549" y="157973"/>
            <a:ext cx="7560788" cy="503998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1D2A4307-EDED-426C-8DC8-BDE05EA7D21D}"/>
              </a:ext>
            </a:extLst>
          </p:cNvPr>
          <p:cNvSpPr txBox="1"/>
          <p:nvPr/>
        </p:nvSpPr>
        <p:spPr>
          <a:xfrm>
            <a:off x="1799624" y="1134159"/>
            <a:ext cx="6574070" cy="3863701"/>
          </a:xfrm>
          <a:prstGeom prst="rect">
            <a:avLst/>
          </a:prstGeom>
          <a:noFill/>
          <a:ln>
            <a:noFill/>
          </a:ln>
        </p:spPr>
        <p:txBody>
          <a:bodyPr vert="horz" wrap="none" lIns="67509" tIns="33755" rIns="67509" bIns="33755" anchorCtr="0" compatLnSpc="0"/>
          <a:lstStyle/>
          <a:p>
            <a:pPr>
              <a:defRPr sz="1800"/>
            </a:pPr>
            <a:r>
              <a:rPr lang="fr-FR" sz="2100">
                <a:solidFill>
                  <a:srgbClr val="000000"/>
                </a:solidFill>
                <a:latin typeface="Calibri" pitchFamily="18"/>
                <a:ea typeface="Arial Unicode MS" pitchFamily="2"/>
                <a:cs typeface="Arial Unicode MS" pitchFamily="2"/>
              </a:rPr>
              <a:t> Il y’a eu 19 retraités qui ont répondus à ce sondage.</a:t>
            </a:r>
          </a:p>
          <a:p>
            <a:pPr>
              <a:defRPr sz="1800"/>
            </a:pPr>
            <a:r>
              <a:rPr lang="fr-FR" sz="2100">
                <a:solidFill>
                  <a:srgbClr val="000000"/>
                </a:solidFill>
                <a:latin typeface="Calibri" pitchFamily="18"/>
                <a:ea typeface="Arial Unicode MS" pitchFamily="2"/>
                <a:cs typeface="Arial Unicode MS" pitchFamily="2"/>
              </a:rPr>
              <a:t> </a:t>
            </a:r>
          </a:p>
          <a:p>
            <a:pPr>
              <a:defRPr sz="1800"/>
            </a:pPr>
            <a:r>
              <a:rPr lang="fr-FR" sz="2100">
                <a:solidFill>
                  <a:srgbClr val="000000"/>
                </a:solidFill>
                <a:latin typeface="Calibri" pitchFamily="18"/>
                <a:ea typeface="Arial Unicode MS" pitchFamily="2"/>
                <a:cs typeface="Arial Unicode MS" pitchFamily="2"/>
              </a:rPr>
              <a:t> </a:t>
            </a:r>
          </a:p>
          <a:p>
            <a:pPr>
              <a:defRPr sz="1800"/>
            </a:pPr>
            <a:r>
              <a:rPr lang="fr-FR" sz="2100">
                <a:solidFill>
                  <a:srgbClr val="000000"/>
                </a:solidFill>
                <a:latin typeface="Calibri" pitchFamily="18"/>
                <a:ea typeface="Arial Unicode MS" pitchFamily="2"/>
                <a:cs typeface="Arial Unicode MS" pitchFamily="2"/>
              </a:rPr>
              <a:t>Les mots qui ressortent le plus pour décrire le rap sont ‘’rythme’’ et ‘’vulgaire’’.</a:t>
            </a:r>
          </a:p>
          <a:p>
            <a:pPr>
              <a:defRPr sz="1800"/>
            </a:pPr>
            <a:r>
              <a:rPr lang="fr-FR" sz="2100">
                <a:solidFill>
                  <a:srgbClr val="000000"/>
                </a:solidFill>
                <a:latin typeface="Calibri" pitchFamily="18"/>
                <a:ea typeface="Arial Unicode MS" pitchFamily="2"/>
                <a:cs typeface="Arial Unicode MS" pitchFamily="2"/>
              </a:rPr>
              <a:t>   </a:t>
            </a:r>
          </a:p>
          <a:p>
            <a:pPr>
              <a:defRPr sz="1800"/>
            </a:pPr>
            <a:r>
              <a:rPr lang="fr-FR" sz="2100">
                <a:solidFill>
                  <a:srgbClr val="000000"/>
                </a:solidFill>
                <a:latin typeface="Calibri" pitchFamily="18"/>
                <a:ea typeface="Arial Unicode MS" pitchFamily="2"/>
                <a:cs typeface="Arial Unicode MS" pitchFamily="2"/>
              </a:rPr>
              <a:t>On peut observer que pour ces retraités, le rap évoque quelque chose de désagréable, violent et dédié aux jeunes.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9891295-A2CE-444B-BDD6-1C48C791B842}"/>
              </a:ext>
            </a:extLst>
          </p:cNvPr>
          <p:cNvSpPr txBox="1">
            <a:spLocks noGrp="1"/>
          </p:cNvSpPr>
          <p:nvPr>
            <p:ph type="title" idx="4294967295"/>
          </p:nvPr>
        </p:nvSpPr>
        <p:spPr>
          <a:xfrm>
            <a:off x="1637332" y="226022"/>
            <a:ext cx="6803872" cy="946212"/>
          </a:xfrm>
        </p:spPr>
        <p:txBody>
          <a:bodyPr wrap="square" lIns="67509" tIns="33755" rIns="67509" bIns="33755" anchor="t">
            <a:noAutofit/>
          </a:bodyPr>
          <a:lstStyle/>
          <a:p>
            <a:pPr lvl="0" algn="ctr" hangingPunct="0"/>
            <a:r>
              <a:rPr lang="fr-FR" sz="3300"/>
              <a:t>Les professions intermédiaires</a:t>
            </a:r>
          </a:p>
        </p:txBody>
      </p:sp>
      <p:pic>
        <p:nvPicPr>
          <p:cNvPr id="3" name="Image 5">
            <a:extLst>
              <a:ext uri="{FF2B5EF4-FFF2-40B4-BE49-F238E27FC236}">
                <a16:creationId xmlns:a16="http://schemas.microsoft.com/office/drawing/2014/main" xmlns="" id="{672753E9-2591-4A44-94F1-C70551548671}"/>
              </a:ext>
            </a:extLst>
          </p:cNvPr>
          <p:cNvPicPr>
            <a:picLocks noChangeAspect="1"/>
          </p:cNvPicPr>
          <p:nvPr/>
        </p:nvPicPr>
        <p:blipFill>
          <a:blip r:embed="rId3" cstate="print">
            <a:lum/>
            <a:alphaModFix/>
          </a:blip>
          <a:srcRect/>
          <a:stretch>
            <a:fillRect/>
          </a:stretch>
        </p:blipFill>
        <p:spPr>
          <a:xfrm>
            <a:off x="309286" y="182816"/>
            <a:ext cx="9209639" cy="6139039"/>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64106998-910C-495B-B64B-D3A16B351621}"/>
              </a:ext>
            </a:extLst>
          </p:cNvPr>
          <p:cNvSpPr/>
          <p:nvPr/>
        </p:nvSpPr>
        <p:spPr>
          <a:xfrm>
            <a:off x="1650293" y="454744"/>
            <a:ext cx="6817914" cy="532768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7509" tIns="33755" rIns="67509" bIns="33755" anchor="t" anchorCtr="0" compatLnSpc="0">
            <a:spAutoFit/>
          </a:bodyPr>
          <a:lstStyle/>
          <a:p>
            <a:pPr>
              <a:defRPr sz="2400"/>
            </a:pPr>
            <a:r>
              <a:rPr lang="fr-FR">
                <a:solidFill>
                  <a:srgbClr val="000000"/>
                </a:solidFill>
                <a:latin typeface="Calibri" pitchFamily="18"/>
                <a:ea typeface="Arial Unicode MS" pitchFamily="2"/>
                <a:cs typeface="Arial Unicode MS" pitchFamily="2"/>
              </a:rPr>
              <a:t>   30 personnes ayant un profession intermédiaire ont répondu à ce sondage.</a:t>
            </a:r>
          </a:p>
          <a:p>
            <a:pPr>
              <a:defRPr sz="2400"/>
            </a:pPr>
            <a:endParaRPr lang="fr-FR">
              <a:solidFill>
                <a:srgbClr val="000000"/>
              </a:solidFill>
              <a:latin typeface="Calibri" pitchFamily="18"/>
              <a:ea typeface="Arial Unicode MS" pitchFamily="2"/>
              <a:cs typeface="Arial Unicode MS" pitchFamily="2"/>
            </a:endParaRPr>
          </a:p>
          <a:p>
            <a:pPr>
              <a:defRPr sz="2400"/>
            </a:pPr>
            <a:r>
              <a:rPr lang="fr-FR">
                <a:solidFill>
                  <a:srgbClr val="000000"/>
                </a:solidFill>
                <a:latin typeface="Calibri" pitchFamily="18"/>
                <a:ea typeface="Arial Unicode MS" pitchFamily="2"/>
                <a:cs typeface="Arial Unicode MS" pitchFamily="2"/>
              </a:rPr>
              <a:t>   Les mots qui ressortent le plus pour caractériser le rap sont ‘’parole’’, ‘’rythme’’ et ‘’message’’.</a:t>
            </a:r>
          </a:p>
          <a:p>
            <a:pPr>
              <a:defRPr sz="2400"/>
            </a:pPr>
            <a:endParaRPr lang="fr-FR">
              <a:solidFill>
                <a:srgbClr val="000000"/>
              </a:solidFill>
              <a:latin typeface="Calibri" pitchFamily="18"/>
              <a:ea typeface="Arial Unicode MS" pitchFamily="2"/>
              <a:cs typeface="Arial Unicode MS" pitchFamily="2"/>
            </a:endParaRPr>
          </a:p>
          <a:p>
            <a:pPr>
              <a:defRPr sz="2400"/>
            </a:pPr>
            <a:r>
              <a:rPr lang="fr-FR">
                <a:solidFill>
                  <a:srgbClr val="000000"/>
                </a:solidFill>
                <a:latin typeface="Calibri" pitchFamily="18"/>
                <a:ea typeface="Arial Unicode MS" pitchFamily="2"/>
                <a:cs typeface="Arial Unicode MS" pitchFamily="2"/>
              </a:rPr>
              <a:t>   Dans ce nuage nous pouvons trouver le champ lexical de la musique avec les mots ‘’beat’’, ‘’tempo’’, ‘’bruit’’, ‘’danse’’, ‘’dynamique’’, ‘’rythme’’, ‘’parole’’ et ‘’ambiance’’.</a:t>
            </a:r>
          </a:p>
          <a:p>
            <a:pPr>
              <a:defRPr sz="2400"/>
            </a:pPr>
            <a:endParaRPr lang="fr-FR">
              <a:solidFill>
                <a:srgbClr val="000000"/>
              </a:solidFill>
              <a:latin typeface="Calibri" pitchFamily="18"/>
              <a:ea typeface="Arial Unicode MS" pitchFamily="2"/>
              <a:cs typeface="Arial Unicode MS" pitchFamily="2"/>
            </a:endParaRPr>
          </a:p>
          <a:p>
            <a:pPr>
              <a:defRPr sz="2400"/>
            </a:pPr>
            <a:r>
              <a:rPr lang="fr-FR">
                <a:solidFill>
                  <a:srgbClr val="000000"/>
                </a:solidFill>
                <a:latin typeface="Calibri" pitchFamily="18"/>
                <a:ea typeface="Arial Unicode MS" pitchFamily="2"/>
                <a:cs typeface="Arial Unicode MS" pitchFamily="2"/>
              </a:rPr>
              <a:t>   Ainsi que le champ lexical du désagréable ‘’ injure’’, ‘’machisme’’, ‘’agressivité’’, ‘’insensible’’, ‘’inécoutable’’, ‘’fatigue’’.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2B1EC57C-BA90-4B29-927F-E2D212E54212}"/>
              </a:ext>
            </a:extLst>
          </p:cNvPr>
          <p:cNvSpPr/>
          <p:nvPr/>
        </p:nvSpPr>
        <p:spPr>
          <a:xfrm>
            <a:off x="1920871" y="50768"/>
            <a:ext cx="7093893" cy="55484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7509" tIns="33755" rIns="67509" bIns="33755" anchor="t" anchorCtr="0" compatLnSpc="0">
            <a:spAutoFit/>
          </a:bodyPr>
          <a:lstStyle/>
          <a:p>
            <a:pPr>
              <a:defRPr sz="2400"/>
            </a:pPr>
            <a:r>
              <a:rPr lang="fr-FR" sz="3300">
                <a:solidFill>
                  <a:srgbClr val="000000"/>
                </a:solidFill>
                <a:latin typeface="Liberation Sans" pitchFamily="18"/>
                <a:ea typeface="Arial Unicode MS" pitchFamily="2"/>
                <a:cs typeface="Arial Unicode MS" pitchFamily="2"/>
              </a:rPr>
              <a:t>Les sans activité professionnelle</a:t>
            </a:r>
          </a:p>
        </p:txBody>
      </p:sp>
      <p:pic>
        <p:nvPicPr>
          <p:cNvPr id="3" name="Image 5">
            <a:extLst>
              <a:ext uri="{FF2B5EF4-FFF2-40B4-BE49-F238E27FC236}">
                <a16:creationId xmlns:a16="http://schemas.microsoft.com/office/drawing/2014/main" xmlns="" id="{0860B6FD-D1A0-44D2-B730-CEC714359798}"/>
              </a:ext>
            </a:extLst>
          </p:cNvPr>
          <p:cNvPicPr>
            <a:picLocks noChangeAspect="1"/>
          </p:cNvPicPr>
          <p:nvPr/>
        </p:nvPicPr>
        <p:blipFill>
          <a:blip r:embed="rId3" cstate="print">
            <a:lum/>
            <a:alphaModFix/>
          </a:blip>
          <a:srcRect/>
          <a:stretch>
            <a:fillRect/>
          </a:stretch>
        </p:blipFill>
        <p:spPr>
          <a:xfrm>
            <a:off x="1259549" y="314865"/>
            <a:ext cx="7560788" cy="50399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xmlns="" id="{D9A018FF-C372-451E-868C-AA3EF2E3A615}"/>
              </a:ext>
            </a:extLst>
          </p:cNvPr>
          <p:cNvSpPr/>
          <p:nvPr/>
        </p:nvSpPr>
        <p:spPr>
          <a:xfrm>
            <a:off x="1709432" y="570861"/>
            <a:ext cx="6585142" cy="420064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67509" tIns="33755" rIns="67509" bIns="33755" anchor="t" anchorCtr="0" compatLnSpc="0">
            <a:spAutoFit/>
          </a:bodyPr>
          <a:lstStyle/>
          <a:p>
            <a:pPr>
              <a:defRPr sz="2400"/>
            </a:pPr>
            <a:r>
              <a:rPr lang="fr-FR">
                <a:solidFill>
                  <a:srgbClr val="000000"/>
                </a:solidFill>
                <a:latin typeface="Calibri" pitchFamily="18"/>
                <a:ea typeface="Arial Unicode MS" pitchFamily="2"/>
                <a:cs typeface="Arial Unicode MS" pitchFamily="2"/>
              </a:rPr>
              <a:t>  36 personnes sans activité professionnelle ont répondu au sondage.</a:t>
            </a:r>
          </a:p>
          <a:p>
            <a:pPr>
              <a:defRPr sz="2400"/>
            </a:pPr>
            <a:r>
              <a:rPr lang="fr-FR">
                <a:solidFill>
                  <a:srgbClr val="000000"/>
                </a:solidFill>
                <a:latin typeface="Calibri" pitchFamily="18"/>
                <a:ea typeface="Arial Unicode MS" pitchFamily="2"/>
                <a:cs typeface="Arial Unicode MS" pitchFamily="2"/>
              </a:rPr>
              <a:t>   </a:t>
            </a:r>
          </a:p>
          <a:p>
            <a:pPr>
              <a:defRPr sz="2400"/>
            </a:pPr>
            <a:r>
              <a:rPr lang="fr-FR">
                <a:solidFill>
                  <a:srgbClr val="000000"/>
                </a:solidFill>
                <a:latin typeface="Calibri" pitchFamily="18"/>
                <a:ea typeface="Arial Unicode MS" pitchFamily="2"/>
                <a:cs typeface="Arial Unicode MS" pitchFamily="2"/>
              </a:rPr>
              <a:t>   Les mots caractérisant le rap qui ressortent le plus sont ‘’rapide’’, ‘’rythme’’ et ‘’jeune’’.</a:t>
            </a:r>
          </a:p>
          <a:p>
            <a:pPr>
              <a:defRPr sz="2400"/>
            </a:pPr>
            <a:endParaRPr lang="fr-FR">
              <a:solidFill>
                <a:srgbClr val="000000"/>
              </a:solidFill>
              <a:latin typeface="Calibri" pitchFamily="18"/>
              <a:ea typeface="Arial Unicode MS" pitchFamily="2"/>
              <a:cs typeface="Arial Unicode MS" pitchFamily="2"/>
            </a:endParaRPr>
          </a:p>
          <a:p>
            <a:pPr>
              <a:defRPr sz="2400"/>
            </a:pPr>
            <a:r>
              <a:rPr lang="fr-FR">
                <a:solidFill>
                  <a:srgbClr val="000000"/>
                </a:solidFill>
                <a:latin typeface="Calibri" pitchFamily="18"/>
                <a:ea typeface="Arial Unicode MS" pitchFamily="2"/>
                <a:cs typeface="Arial Unicode MS" pitchFamily="2"/>
              </a:rPr>
              <a:t>   On retrouve dans ce nuage le champ lexical de la violence avec les mots ’’insulte’’, ‘’vulgaire’’, ‘’agressif’’ et le champ lexical de la chanson et poésie ‘’parole’’, ‘’expression’’, ‘’poétique’’ et ‘’philosophique’’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B87ABD43-8118-411C-AA58-E909141E32B4}"/>
              </a:ext>
            </a:extLst>
          </p:cNvPr>
          <p:cNvSpPr txBox="1">
            <a:spLocks noGrp="1"/>
          </p:cNvSpPr>
          <p:nvPr>
            <p:ph type="title" idx="4294967295"/>
          </p:nvPr>
        </p:nvSpPr>
        <p:spPr>
          <a:xfrm>
            <a:off x="1637601" y="188487"/>
            <a:ext cx="6804683" cy="1022093"/>
          </a:xfrm>
        </p:spPr>
        <p:txBody>
          <a:bodyPr/>
          <a:lstStyle/>
          <a:p>
            <a:pPr lvl="0"/>
            <a:r>
              <a:rPr lang="fr-FR" sz="3600">
                <a:solidFill>
                  <a:srgbClr val="000000"/>
                </a:solidFill>
              </a:rPr>
              <a:t>Cadres et professions intellectuelles supérieures</a:t>
            </a:r>
          </a:p>
        </p:txBody>
      </p:sp>
      <p:pic>
        <p:nvPicPr>
          <p:cNvPr id="3" name="Image 2">
            <a:extLst>
              <a:ext uri="{FF2B5EF4-FFF2-40B4-BE49-F238E27FC236}">
                <a16:creationId xmlns:a16="http://schemas.microsoft.com/office/drawing/2014/main" xmlns="" id="{DD6901A3-55EB-4AA9-86C7-A3C1C1F5F214}"/>
              </a:ext>
            </a:extLst>
          </p:cNvPr>
          <p:cNvPicPr>
            <a:picLocks noChangeAspect="1"/>
          </p:cNvPicPr>
          <p:nvPr/>
        </p:nvPicPr>
        <p:blipFill>
          <a:blip r:embed="rId3" cstate="print">
            <a:lum/>
            <a:alphaModFix/>
          </a:blip>
          <a:srcRect/>
          <a:stretch>
            <a:fillRect/>
          </a:stretch>
        </p:blipFill>
        <p:spPr>
          <a:xfrm>
            <a:off x="1242267" y="1458205"/>
            <a:ext cx="7560788" cy="378025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5D18C787-8301-47B4-AFB4-D70E9D1AE097}"/>
              </a:ext>
            </a:extLst>
          </p:cNvPr>
          <p:cNvSpPr txBox="1">
            <a:spLocks noGrp="1"/>
          </p:cNvSpPr>
          <p:nvPr>
            <p:ph type="title" idx="4294967295"/>
          </p:nvPr>
        </p:nvSpPr>
        <p:spPr>
          <a:xfrm>
            <a:off x="1637601" y="188487"/>
            <a:ext cx="6804683" cy="1022093"/>
          </a:xfrm>
        </p:spPr>
        <p:txBody>
          <a:bodyPr/>
          <a:lstStyle/>
          <a:p>
            <a:endParaRPr lang="fr-FR"/>
          </a:p>
        </p:txBody>
      </p:sp>
      <p:sp>
        <p:nvSpPr>
          <p:cNvPr id="3" name=" 2">
            <a:extLst>
              <a:ext uri="{FF2B5EF4-FFF2-40B4-BE49-F238E27FC236}">
                <a16:creationId xmlns:a16="http://schemas.microsoft.com/office/drawing/2014/main" xmlns="" id="{09C56406-2536-45D5-8178-3C691256B08B}"/>
              </a:ext>
            </a:extLst>
          </p:cNvPr>
          <p:cNvSpPr txBox="1">
            <a:spLocks noGrp="1"/>
          </p:cNvSpPr>
          <p:nvPr>
            <p:ph type="body" idx="4294967295"/>
          </p:nvPr>
        </p:nvSpPr>
        <p:spPr/>
        <p:txBody>
          <a:bodyPr>
            <a:normAutofit fontScale="85000" lnSpcReduction="20000"/>
          </a:bodyPr>
          <a:lstStyle/>
          <a:p>
            <a:pPr lvl="0"/>
            <a:r>
              <a:rPr lang="fr-FR"/>
              <a:t>153 cadres ont répondus au sondage</a:t>
            </a:r>
          </a:p>
          <a:p>
            <a:pPr lvl="0"/>
            <a:endParaRPr lang="fr-FR"/>
          </a:p>
          <a:p>
            <a:pPr lvl="0"/>
            <a:r>
              <a:rPr lang="fr-FR"/>
              <a:t>Les mots donnés par des personnes travaillants en tant que cadres ou pratiquant une professions intellectuelles sont variés. Pour définir le rap ces personnes on utilisés des mots  mélioratifs comme : "engagé"  "art" "valeurs" qui définissent le rap comme une forme de musique qui cherche à transmettre un message ou une idée.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1C62E5F-A9D0-442D-AF9B-B85DD4DD66E8}"/>
              </a:ext>
            </a:extLst>
          </p:cNvPr>
          <p:cNvSpPr txBox="1"/>
          <p:nvPr/>
        </p:nvSpPr>
        <p:spPr>
          <a:xfrm>
            <a:off x="295764" y="1127115"/>
            <a:ext cx="3876431" cy="3416320"/>
          </a:xfrm>
          <a:prstGeom prst="rect">
            <a:avLst/>
          </a:prstGeom>
          <a:noFill/>
        </p:spPr>
        <p:txBody>
          <a:bodyPr wrap="square">
            <a:spAutoFit/>
          </a:bodyPr>
          <a:lstStyle/>
          <a:p>
            <a:r>
              <a:rPr lang="fr-FR" sz="1800" kern="150" dirty="0">
                <a:effectLst/>
                <a:latin typeface="Liberation Serif"/>
                <a:ea typeface="NSimSun" panose="02010609030101010101" pitchFamily="49" charset="-122"/>
                <a:cs typeface="Arial" panose="020B0604020202020204" pitchFamily="34" charset="0"/>
              </a:rPr>
              <a:t>Pour les hommes âgés de moins de 24 ans ayant répondu a ce sondage, les mots qui apparaissent majoritairement sont « paroles », « violence » et « instrumentale ». On constate qu’il y a beaucoup de mots avec le champ lexical de la musique avec justement « instrumentale », « voix », « freestyle » ou « mélodique ». On retrouve aussi des mots associés au champ lexical de la violence avec « insulte » et « agressif ».</a:t>
            </a:r>
          </a:p>
        </p:txBody>
      </p:sp>
      <p:pic>
        <p:nvPicPr>
          <p:cNvPr id="6" name="Image4">
            <a:extLst>
              <a:ext uri="{FF2B5EF4-FFF2-40B4-BE49-F238E27FC236}">
                <a16:creationId xmlns:a16="http://schemas.microsoft.com/office/drawing/2014/main" xmlns="" id="{F66D84AC-F5E6-440D-AC81-68D39499286D}"/>
              </a:ext>
            </a:extLst>
          </p:cNvPr>
          <p:cNvPicPr/>
          <p:nvPr/>
        </p:nvPicPr>
        <p:blipFill rotWithShape="1">
          <a:blip r:embed="rId2" cstate="print">
            <a:lum/>
            <a:alphaModFix/>
          </a:blip>
          <a:srcRect l="23045" t="10282" r="21769" b="11703"/>
          <a:stretch/>
        </p:blipFill>
        <p:spPr>
          <a:xfrm>
            <a:off x="4806461" y="725492"/>
            <a:ext cx="4978400" cy="3699352"/>
          </a:xfrm>
          <a:prstGeom prst="rect">
            <a:avLst/>
          </a:prstGeom>
        </p:spPr>
      </p:pic>
    </p:spTree>
    <p:extLst>
      <p:ext uri="{BB962C8B-B14F-4D97-AF65-F5344CB8AC3E}">
        <p14:creationId xmlns:p14="http://schemas.microsoft.com/office/powerpoint/2010/main" xmlns="" val="6671630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D4765796-E914-459D-AE7D-292289FD0E6A}"/>
              </a:ext>
            </a:extLst>
          </p:cNvPr>
          <p:cNvSpPr txBox="1">
            <a:spLocks noGrp="1"/>
          </p:cNvSpPr>
          <p:nvPr>
            <p:ph type="title" idx="4294967295"/>
          </p:nvPr>
        </p:nvSpPr>
        <p:spPr/>
        <p:txBody>
          <a:bodyPr/>
          <a:lstStyle/>
          <a:p>
            <a:endParaRPr lang="fr-FR"/>
          </a:p>
        </p:txBody>
      </p:sp>
      <p:sp>
        <p:nvSpPr>
          <p:cNvPr id="3" name=" 2">
            <a:extLst>
              <a:ext uri="{FF2B5EF4-FFF2-40B4-BE49-F238E27FC236}">
                <a16:creationId xmlns:a16="http://schemas.microsoft.com/office/drawing/2014/main" xmlns="" id="{56A3D789-1EBD-4B12-A8B1-F8B527F99475}"/>
              </a:ext>
            </a:extLst>
          </p:cNvPr>
          <p:cNvSpPr txBox="1">
            <a:spLocks noGrp="1"/>
          </p:cNvSpPr>
          <p:nvPr>
            <p:ph type="body" idx="4294967295"/>
          </p:nvPr>
        </p:nvSpPr>
        <p:spPr/>
        <p:txBody>
          <a:bodyPr>
            <a:normAutofit fontScale="92500" lnSpcReduction="20000"/>
          </a:bodyPr>
          <a:lstStyle/>
          <a:p>
            <a:pPr lvl="0"/>
            <a:r>
              <a:rPr lang="fr-FR"/>
              <a:t> D'autre mots plus péjoratifs comme : "vulgaire" "agressif" ou encore "infecte" montre d'autres idées qui désigne le rap comme un genre musical grossier. Certaine personnes du domaine intellectuelles montre un avis personnelle sur le rap : "ennuyeux" ou à  l'opposé "cool". On constate donc que dans le domaines intellectuelles supérieures, les avis sur le rap sont très mitigés.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D26AF55E-87BE-4A88-AC05-8C780CB67FAA}"/>
              </a:ext>
            </a:extLst>
          </p:cNvPr>
          <p:cNvSpPr txBox="1">
            <a:spLocks noGrp="1"/>
          </p:cNvSpPr>
          <p:nvPr>
            <p:ph type="title" idx="4294967295"/>
          </p:nvPr>
        </p:nvSpPr>
        <p:spPr/>
        <p:txBody>
          <a:bodyPr/>
          <a:lstStyle/>
          <a:p>
            <a:pPr lvl="0"/>
            <a:r>
              <a:rPr lang="fr-FR">
                <a:solidFill>
                  <a:srgbClr val="000000"/>
                </a:solidFill>
                <a:cs typeface="Arial" pitchFamily="2"/>
              </a:rPr>
              <a:t>Artisans, commerçants, chefs d’entreprise</a:t>
            </a:r>
          </a:p>
        </p:txBody>
      </p:sp>
      <p:pic>
        <p:nvPicPr>
          <p:cNvPr id="3" name="Espace réservé pour une image  2">
            <a:extLst>
              <a:ext uri="{FF2B5EF4-FFF2-40B4-BE49-F238E27FC236}">
                <a16:creationId xmlns:a16="http://schemas.microsoft.com/office/drawing/2014/main" xmlns="" id="{A92E943F-1658-438B-A498-9C41438C42AC}"/>
              </a:ext>
            </a:extLst>
          </p:cNvPr>
          <p:cNvPicPr>
            <a:picLocks noGrp="1" noChangeAspect="1"/>
          </p:cNvPicPr>
          <p:nvPr>
            <p:ph type="pic" idx="4294967295"/>
          </p:nvPr>
        </p:nvPicPr>
        <p:blipFill>
          <a:blip r:embed="rId3" cstate="print">
            <a:lum/>
            <a:alphaModFix/>
          </a:blip>
          <a:srcRect/>
          <a:stretch>
            <a:fillRect/>
          </a:stretch>
        </p:blipFill>
        <p:spPr>
          <a:xfrm>
            <a:off x="1421571" y="1134159"/>
            <a:ext cx="7290481" cy="3795921"/>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44957F66-60AF-4044-8BC6-C4AD6BEC6ECB}"/>
              </a:ext>
            </a:extLst>
          </p:cNvPr>
          <p:cNvSpPr txBox="1">
            <a:spLocks noGrp="1"/>
          </p:cNvSpPr>
          <p:nvPr>
            <p:ph type="title" idx="4294967295"/>
          </p:nvPr>
        </p:nvSpPr>
        <p:spPr/>
        <p:txBody>
          <a:bodyPr/>
          <a:lstStyle/>
          <a:p>
            <a:endParaRPr lang="fr-FR"/>
          </a:p>
        </p:txBody>
      </p:sp>
      <p:sp>
        <p:nvSpPr>
          <p:cNvPr id="3" name=" 2">
            <a:extLst>
              <a:ext uri="{FF2B5EF4-FFF2-40B4-BE49-F238E27FC236}">
                <a16:creationId xmlns:a16="http://schemas.microsoft.com/office/drawing/2014/main" xmlns="" id="{84909B78-BBB2-4551-9218-19ACD48A92C7}"/>
              </a:ext>
            </a:extLst>
          </p:cNvPr>
          <p:cNvSpPr txBox="1">
            <a:spLocks noGrp="1"/>
          </p:cNvSpPr>
          <p:nvPr>
            <p:ph type="body" idx="4294967295"/>
          </p:nvPr>
        </p:nvSpPr>
        <p:spPr>
          <a:xfrm>
            <a:off x="1637601" y="1326966"/>
            <a:ext cx="6804683" cy="4018973"/>
          </a:xfrm>
        </p:spPr>
        <p:txBody>
          <a:bodyPr>
            <a:normAutofit fontScale="85000" lnSpcReduction="20000"/>
          </a:bodyPr>
          <a:lstStyle/>
          <a:p>
            <a:pPr lvl="0"/>
            <a:r>
              <a:rPr lang="fr-FR"/>
              <a:t>26 artisans, commerçants et chefs d'entreprises ont répondus aux sondages</a:t>
            </a:r>
          </a:p>
          <a:p>
            <a:pPr lvl="0"/>
            <a:endParaRPr lang="fr-FR"/>
          </a:p>
          <a:p>
            <a:pPr lvl="0"/>
            <a:r>
              <a:rPr lang="fr-FR"/>
              <a:t>Dans le domaine des artisans et de l'entreprise on voit que les adjectifs sont aussi très diversifié. Les mots péjoratifs comme "agressivité" et "violence" se mêlent à d'autre mots plus mélioratifs comme : "engagé" et "liberté".  les mots plus généraux "cité" et "urbain",  associe le genre du rap à un milieu social précis.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24B84174-E68D-4249-AE46-D4BA0F5A294B}"/>
              </a:ext>
            </a:extLst>
          </p:cNvPr>
          <p:cNvSpPr txBox="1">
            <a:spLocks noGrp="1"/>
          </p:cNvSpPr>
          <p:nvPr>
            <p:ph type="title" idx="4294967295"/>
          </p:nvPr>
        </p:nvSpPr>
        <p:spPr>
          <a:xfrm>
            <a:off x="1637601" y="226022"/>
            <a:ext cx="6804683" cy="946482"/>
          </a:xfrm>
        </p:spPr>
        <p:txBody>
          <a:bodyPr/>
          <a:lstStyle/>
          <a:p>
            <a:pPr lvl="0"/>
            <a:r>
              <a:rPr lang="fr-FR"/>
              <a:t>Étudiants</a:t>
            </a:r>
          </a:p>
        </p:txBody>
      </p:sp>
      <p:pic>
        <p:nvPicPr>
          <p:cNvPr id="3" name="Image 2">
            <a:extLst>
              <a:ext uri="{FF2B5EF4-FFF2-40B4-BE49-F238E27FC236}">
                <a16:creationId xmlns:a16="http://schemas.microsoft.com/office/drawing/2014/main" xmlns="" id="{ED6F1679-D1A1-497D-88FA-88F20956916A}"/>
              </a:ext>
            </a:extLst>
          </p:cNvPr>
          <p:cNvPicPr>
            <a:picLocks noChangeAspect="1"/>
          </p:cNvPicPr>
          <p:nvPr/>
        </p:nvPicPr>
        <p:blipFill>
          <a:blip r:embed="rId3" cstate="print">
            <a:lum/>
            <a:alphaModFix/>
          </a:blip>
          <a:srcRect/>
          <a:stretch>
            <a:fillRect/>
          </a:stretch>
        </p:blipFill>
        <p:spPr>
          <a:xfrm>
            <a:off x="1583594" y="1296182"/>
            <a:ext cx="6967515" cy="339653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8BB83EF4-C181-4416-A26F-9D04CC078AB1}"/>
              </a:ext>
            </a:extLst>
          </p:cNvPr>
          <p:cNvSpPr txBox="1">
            <a:spLocks noGrp="1"/>
          </p:cNvSpPr>
          <p:nvPr>
            <p:ph type="title" idx="4294967295"/>
          </p:nvPr>
        </p:nvSpPr>
        <p:spPr/>
        <p:txBody>
          <a:bodyPr/>
          <a:lstStyle/>
          <a:p>
            <a:endParaRPr lang="fr-FR"/>
          </a:p>
        </p:txBody>
      </p:sp>
      <p:sp>
        <p:nvSpPr>
          <p:cNvPr id="3" name=" 2">
            <a:extLst>
              <a:ext uri="{FF2B5EF4-FFF2-40B4-BE49-F238E27FC236}">
                <a16:creationId xmlns:a16="http://schemas.microsoft.com/office/drawing/2014/main" xmlns="" id="{FD5DEA69-9A39-498A-899F-07D636C8BB27}"/>
              </a:ext>
            </a:extLst>
          </p:cNvPr>
          <p:cNvSpPr txBox="1">
            <a:spLocks noGrp="1"/>
          </p:cNvSpPr>
          <p:nvPr>
            <p:ph type="body" idx="4294967295"/>
          </p:nvPr>
        </p:nvSpPr>
        <p:spPr>
          <a:xfrm>
            <a:off x="1637601" y="1326966"/>
            <a:ext cx="6804683" cy="4018973"/>
          </a:xfrm>
        </p:spPr>
        <p:txBody>
          <a:bodyPr>
            <a:normAutofit fontScale="85000" lnSpcReduction="20000"/>
          </a:bodyPr>
          <a:lstStyle/>
          <a:p>
            <a:pPr lvl="0"/>
            <a:r>
              <a:rPr lang="fr-FR"/>
              <a:t>210 étudiants ont répondus au sondage.</a:t>
            </a:r>
          </a:p>
          <a:p>
            <a:pPr lvl="0"/>
            <a:r>
              <a:rPr lang="fr-FR"/>
              <a:t>Certains voient le rap comme quelques chose de positif comme avec les mots « engagé », « message », « dénonciation » ou encore comme une forme de « liberté » et d’autres le voient comme quelque chose de « violent », « bruyant » et même « nul ».</a:t>
            </a:r>
          </a:p>
          <a:p>
            <a:pPr lvl="0"/>
            <a:r>
              <a:rPr lang="fr-FR"/>
              <a:t>Les étudiants évoquent les « rimes », le « texte », le « parlé », la « vitesse » et le « rythme ». Les étudiants évoquent les mots « jeune » et « moderne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A6A9A55B-9A90-4709-8A5D-A27C4BE51EDD}"/>
              </a:ext>
            </a:extLst>
          </p:cNvPr>
          <p:cNvSpPr txBox="1">
            <a:spLocks noGrp="1"/>
          </p:cNvSpPr>
          <p:nvPr>
            <p:ph type="title" idx="4294967295"/>
          </p:nvPr>
        </p:nvSpPr>
        <p:spPr>
          <a:xfrm>
            <a:off x="1637601" y="226022"/>
            <a:ext cx="6804683" cy="946482"/>
          </a:xfrm>
        </p:spPr>
        <p:txBody>
          <a:bodyPr/>
          <a:lstStyle/>
          <a:p>
            <a:pPr lvl="0"/>
            <a:r>
              <a:rPr lang="fr-FR"/>
              <a:t>Employés</a:t>
            </a:r>
          </a:p>
        </p:txBody>
      </p:sp>
      <p:pic>
        <p:nvPicPr>
          <p:cNvPr id="3" name="Image 2">
            <a:extLst>
              <a:ext uri="{FF2B5EF4-FFF2-40B4-BE49-F238E27FC236}">
                <a16:creationId xmlns:a16="http://schemas.microsoft.com/office/drawing/2014/main" xmlns="" id="{501DFBB3-372C-44D3-AE7E-D10B1B760718}"/>
              </a:ext>
            </a:extLst>
          </p:cNvPr>
          <p:cNvPicPr>
            <a:picLocks noChangeAspect="1"/>
          </p:cNvPicPr>
          <p:nvPr/>
        </p:nvPicPr>
        <p:blipFill>
          <a:blip r:embed="rId3" cstate="print">
            <a:lum/>
            <a:alphaModFix/>
          </a:blip>
          <a:srcRect/>
          <a:stretch>
            <a:fillRect/>
          </a:stretch>
        </p:blipFill>
        <p:spPr>
          <a:xfrm>
            <a:off x="1691609" y="1242174"/>
            <a:ext cx="6805493" cy="339653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A8F27B5B-FD36-4FE2-8DCC-3061121F50F6}"/>
              </a:ext>
            </a:extLst>
          </p:cNvPr>
          <p:cNvSpPr txBox="1">
            <a:spLocks noGrp="1"/>
          </p:cNvSpPr>
          <p:nvPr>
            <p:ph type="title" idx="4294967295"/>
          </p:nvPr>
        </p:nvSpPr>
        <p:spPr/>
        <p:txBody>
          <a:bodyPr/>
          <a:lstStyle/>
          <a:p>
            <a:endParaRPr lang="fr-FR"/>
          </a:p>
        </p:txBody>
      </p:sp>
      <p:sp>
        <p:nvSpPr>
          <p:cNvPr id="3" name=" 2">
            <a:extLst>
              <a:ext uri="{FF2B5EF4-FFF2-40B4-BE49-F238E27FC236}">
                <a16:creationId xmlns:a16="http://schemas.microsoft.com/office/drawing/2014/main" xmlns="" id="{8B92B824-0607-49A5-960F-900E2DC8B95D}"/>
              </a:ext>
            </a:extLst>
          </p:cNvPr>
          <p:cNvSpPr txBox="1">
            <a:spLocks noGrp="1"/>
          </p:cNvSpPr>
          <p:nvPr>
            <p:ph type="body" idx="4294967295"/>
          </p:nvPr>
        </p:nvSpPr>
        <p:spPr/>
        <p:txBody>
          <a:bodyPr>
            <a:normAutofit fontScale="85000" lnSpcReduction="20000"/>
          </a:bodyPr>
          <a:lstStyle/>
          <a:p>
            <a:pPr lvl="0"/>
            <a:r>
              <a:rPr lang="fr-FR"/>
              <a:t>70 employés ont répondus au sondage.</a:t>
            </a:r>
          </a:p>
          <a:p>
            <a:pPr lvl="0"/>
            <a:r>
              <a:rPr lang="fr-FR"/>
              <a:t>Les employés ont une vision plutôt négative du rap notamment avec les mots « violant » et « vulgaire ». Mais ces personnes voient que le rap est un moyen d’expression avec les mots « dénonciation » et « revendications » qui ressortent souvent. De plus ce style de musique leur fait évoquer les mots «  banlieue » et « quartiers ». Les employés considèrent le rap comme une musique pour les ados et les jeunes.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A2DC36B7-138E-4972-91EE-ADD7EA6E40DB}"/>
              </a:ext>
            </a:extLst>
          </p:cNvPr>
          <p:cNvSpPr txBox="1">
            <a:spLocks noGrp="1"/>
          </p:cNvSpPr>
          <p:nvPr>
            <p:ph type="title" idx="4294967295"/>
          </p:nvPr>
        </p:nvSpPr>
        <p:spPr>
          <a:xfrm>
            <a:off x="1637601" y="226022"/>
            <a:ext cx="6804683" cy="946482"/>
          </a:xfrm>
        </p:spPr>
        <p:txBody>
          <a:bodyPr/>
          <a:lstStyle/>
          <a:p>
            <a:pPr lvl="0"/>
            <a:r>
              <a:rPr lang="fr-FR"/>
              <a:t>Ouvriers</a:t>
            </a:r>
          </a:p>
        </p:txBody>
      </p:sp>
      <p:pic>
        <p:nvPicPr>
          <p:cNvPr id="3" name="Image 2">
            <a:extLst>
              <a:ext uri="{FF2B5EF4-FFF2-40B4-BE49-F238E27FC236}">
                <a16:creationId xmlns:a16="http://schemas.microsoft.com/office/drawing/2014/main" xmlns="" id="{120D8E64-46D1-46A0-A6E2-6C5A3EFD83D0}"/>
              </a:ext>
            </a:extLst>
          </p:cNvPr>
          <p:cNvPicPr>
            <a:picLocks noChangeAspect="1"/>
          </p:cNvPicPr>
          <p:nvPr/>
        </p:nvPicPr>
        <p:blipFill>
          <a:blip r:embed="rId3" cstate="print">
            <a:lum/>
            <a:alphaModFix/>
          </a:blip>
          <a:srcRect/>
          <a:stretch>
            <a:fillRect/>
          </a:stretch>
        </p:blipFill>
        <p:spPr>
          <a:xfrm>
            <a:off x="1421571" y="1512211"/>
            <a:ext cx="7398766" cy="367224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30BD762C-625F-4E2C-A742-BD2583899AC7}"/>
              </a:ext>
            </a:extLst>
          </p:cNvPr>
          <p:cNvSpPr txBox="1">
            <a:spLocks noGrp="1"/>
          </p:cNvSpPr>
          <p:nvPr>
            <p:ph type="title" idx="4294967295"/>
          </p:nvPr>
        </p:nvSpPr>
        <p:spPr/>
        <p:txBody>
          <a:bodyPr/>
          <a:lstStyle/>
          <a:p>
            <a:endParaRPr lang="fr-FR"/>
          </a:p>
        </p:txBody>
      </p:sp>
      <p:sp>
        <p:nvSpPr>
          <p:cNvPr id="3" name=" 2">
            <a:extLst>
              <a:ext uri="{FF2B5EF4-FFF2-40B4-BE49-F238E27FC236}">
                <a16:creationId xmlns:a16="http://schemas.microsoft.com/office/drawing/2014/main" xmlns="" id="{E5BDE5D2-D734-4E7F-92FF-5A5D2C2494B2}"/>
              </a:ext>
            </a:extLst>
          </p:cNvPr>
          <p:cNvSpPr txBox="1">
            <a:spLocks noGrp="1"/>
          </p:cNvSpPr>
          <p:nvPr>
            <p:ph type="body" idx="4294967295"/>
          </p:nvPr>
        </p:nvSpPr>
        <p:spPr/>
        <p:txBody>
          <a:bodyPr/>
          <a:lstStyle/>
          <a:p>
            <a:pPr lvl="0"/>
            <a:r>
              <a:rPr lang="fr-FR"/>
              <a:t>4 ouvriers ont répondus au sondage.</a:t>
            </a:r>
          </a:p>
          <a:p>
            <a:pPr lvl="0"/>
            <a:r>
              <a:rPr lang="fr-FR"/>
              <a:t>Les avis sont divisés. Certains décrivent le rap comme quelque chose de poétique et d’autres le référencient à la « rue » ou encore la « cité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xmlns="" id="{140F51DC-72F8-4F6A-9EC9-E02F404C42F3}"/>
              </a:ext>
            </a:extLst>
          </p:cNvPr>
          <p:cNvSpPr txBox="1">
            <a:spLocks noGrp="1"/>
          </p:cNvSpPr>
          <p:nvPr>
            <p:ph type="title" idx="4294967295"/>
          </p:nvPr>
        </p:nvSpPr>
        <p:spPr/>
        <p:txBody>
          <a:bodyPr/>
          <a:lstStyle/>
          <a:p>
            <a:pPr lvl="0"/>
            <a:r>
              <a:rPr lang="fr-FR"/>
              <a:t>Agriculteurs</a:t>
            </a:r>
          </a:p>
        </p:txBody>
      </p:sp>
      <p:pic>
        <p:nvPicPr>
          <p:cNvPr id="3" name="Espace réservé pour une image  2">
            <a:extLst>
              <a:ext uri="{FF2B5EF4-FFF2-40B4-BE49-F238E27FC236}">
                <a16:creationId xmlns:a16="http://schemas.microsoft.com/office/drawing/2014/main" xmlns="" id="{0C8F2884-B31E-46FB-A1A7-3195980042A1}"/>
              </a:ext>
            </a:extLst>
          </p:cNvPr>
          <p:cNvPicPr>
            <a:picLocks noGrp="1" noChangeAspect="1"/>
          </p:cNvPicPr>
          <p:nvPr>
            <p:ph type="pic" idx="4294967295"/>
          </p:nvPr>
        </p:nvPicPr>
        <p:blipFill>
          <a:blip r:embed="rId3" cstate="print">
            <a:lum/>
            <a:alphaModFix/>
          </a:blip>
          <a:srcRect/>
          <a:stretch>
            <a:fillRect/>
          </a:stretch>
        </p:blipFill>
        <p:spPr>
          <a:xfrm>
            <a:off x="1205541" y="756106"/>
            <a:ext cx="7560518" cy="4173974"/>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1C62E5F-A9D0-442D-AF9B-B85DD4DD66E8}"/>
              </a:ext>
            </a:extLst>
          </p:cNvPr>
          <p:cNvSpPr txBox="1"/>
          <p:nvPr/>
        </p:nvSpPr>
        <p:spPr>
          <a:xfrm>
            <a:off x="295764" y="1127115"/>
            <a:ext cx="3876431" cy="3416320"/>
          </a:xfrm>
          <a:prstGeom prst="rect">
            <a:avLst/>
          </a:prstGeom>
          <a:noFill/>
        </p:spPr>
        <p:txBody>
          <a:bodyPr wrap="square">
            <a:spAutoFit/>
          </a:bodyPr>
          <a:lstStyle/>
          <a:p>
            <a:r>
              <a:rPr lang="fr-FR" sz="1800" kern="150" dirty="0">
                <a:effectLst/>
                <a:latin typeface="Liberation Serif"/>
                <a:ea typeface="NSimSun" panose="02010609030101010101" pitchFamily="49" charset="-122"/>
                <a:cs typeface="Arial" panose="020B0604020202020204" pitchFamily="34" charset="0"/>
              </a:rPr>
              <a:t>Pour les hommes âgés de 25ans à 44 ans ayant un bac+2 / bac+3 et ayant répondu à ce sondage, on peut voir que « rythme » et « poésie » sont les mots qui sont apparus le plus de fois. Il y a aussi le champ lexical de la dénonciation avec « dénoncer » ou « revendication ». Mais il y a aussi plusieurs mots comme « vulgaire », « insultes » ou « grossier », ça montre que pour certain le rap c’est juste grossier.</a:t>
            </a:r>
          </a:p>
        </p:txBody>
      </p:sp>
      <p:pic>
        <p:nvPicPr>
          <p:cNvPr id="5" name="Image6">
            <a:extLst>
              <a:ext uri="{FF2B5EF4-FFF2-40B4-BE49-F238E27FC236}">
                <a16:creationId xmlns:a16="http://schemas.microsoft.com/office/drawing/2014/main" xmlns="" id="{8D72A6A6-E955-4281-B696-63D75CF70442}"/>
              </a:ext>
            </a:extLst>
          </p:cNvPr>
          <p:cNvPicPr/>
          <p:nvPr/>
        </p:nvPicPr>
        <p:blipFill rotWithShape="1">
          <a:blip r:embed="rId2" cstate="print">
            <a:lum/>
            <a:alphaModFix/>
          </a:blip>
          <a:srcRect l="24529" t="13710" r="23027" b="12924"/>
          <a:stretch/>
        </p:blipFill>
        <p:spPr>
          <a:xfrm>
            <a:off x="4618891" y="928321"/>
            <a:ext cx="5017477" cy="3813907"/>
          </a:xfrm>
          <a:prstGeom prst="rect">
            <a:avLst/>
          </a:prstGeom>
        </p:spPr>
      </p:pic>
    </p:spTree>
    <p:extLst>
      <p:ext uri="{BB962C8B-B14F-4D97-AF65-F5344CB8AC3E}">
        <p14:creationId xmlns:p14="http://schemas.microsoft.com/office/powerpoint/2010/main" xmlns="" val="1312772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D6383F06-BBBB-4AD2-B790-99A36D8E3891}"/>
              </a:ext>
            </a:extLst>
          </p:cNvPr>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4">
            <a:extLst>
              <a:ext uri="{FF2B5EF4-FFF2-40B4-BE49-F238E27FC236}">
                <a16:creationId xmlns:a16="http://schemas.microsoft.com/office/drawing/2014/main" xmlns="" id="{5728325F-2590-49E6-A049-2A45BC2F3915}"/>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2582" r="-980" b="4643"/>
          <a:stretch>
            <a:fillRect/>
          </a:stretch>
        </p:blipFill>
        <p:spPr bwMode="auto">
          <a:xfrm>
            <a:off x="1266825" y="1152525"/>
            <a:ext cx="3506788" cy="317817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EDE4150A-C6DA-4DD8-9125-383EA7A57339}"/>
              </a:ext>
            </a:extLst>
          </p:cNvPr>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de moins de 18 ans:</a:t>
            </a:r>
            <a:endParaRPr kumimoji="0" lang="fr-FR"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67430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AD6735A-2AF9-4CDF-AFC9-C1F6A97F3711}"/>
              </a:ext>
            </a:extLst>
          </p:cNvPr>
          <p:cNvSpPr>
            <a:spLocks noChangeArrowheads="1"/>
          </p:cNvSpPr>
          <p:nvPr/>
        </p:nvSpPr>
        <p:spPr bwMode="auto">
          <a:xfrm>
            <a:off x="0" y="179388"/>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dirty="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18 et 24 ans:</a:t>
            </a:r>
            <a:endParaRPr kumimoji="0" lang="fr-FR" altLang="zh-C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pic>
        <p:nvPicPr>
          <p:cNvPr id="3073" name="Image7">
            <a:extLst>
              <a:ext uri="{FF2B5EF4-FFF2-40B4-BE49-F238E27FC236}">
                <a16:creationId xmlns:a16="http://schemas.microsoft.com/office/drawing/2014/main" xmlns="" id="{FD862696-7965-4D32-AA9C-D47BEFB4ED4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2800" y="730250"/>
            <a:ext cx="4286250" cy="40068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F4AB5E81-30D6-4773-9FA9-0C6AB9EA411A}"/>
              </a:ext>
            </a:extLst>
          </p:cNvPr>
          <p:cNvSpPr>
            <a:spLocks noChangeArrowheads="1"/>
          </p:cNvSpPr>
          <p:nvPr/>
        </p:nvSpPr>
        <p:spPr bwMode="auto">
          <a:xfrm>
            <a:off x="0" y="636588"/>
            <a:ext cx="1008062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21874582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917DB5D-611F-4C13-8CE1-88889963DD1E}"/>
              </a:ext>
            </a:extLst>
          </p:cNvPr>
          <p:cNvSpPr>
            <a:spLocks noChangeArrowheads="1"/>
          </p:cNvSpPr>
          <p:nvPr/>
        </p:nvSpPr>
        <p:spPr bwMode="auto">
          <a:xfrm>
            <a:off x="0" y="209062"/>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dirty="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25 et 34 ans:</a:t>
            </a:r>
            <a:endParaRPr kumimoji="0" lang="fr-FR" altLang="zh-C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pic>
        <p:nvPicPr>
          <p:cNvPr id="4097" name="Image5">
            <a:extLst>
              <a:ext uri="{FF2B5EF4-FFF2-40B4-BE49-F238E27FC236}">
                <a16:creationId xmlns:a16="http://schemas.microsoft.com/office/drawing/2014/main" xmlns="" id="{A2D1289E-388D-45CF-88C6-BD6A45159A7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t="1807" r="-281" b="2036"/>
          <a:stretch>
            <a:fillRect/>
          </a:stretch>
        </p:blipFill>
        <p:spPr bwMode="auto">
          <a:xfrm>
            <a:off x="4222750" y="1639277"/>
            <a:ext cx="2781300" cy="297021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06356336-94B2-4C53-85E9-0D77B1FDD6A1}"/>
              </a:ext>
            </a:extLst>
          </p:cNvPr>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1952380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E7B0FCF1-6C79-4008-86D2-1339D526BAD8}"/>
              </a:ext>
            </a:extLst>
          </p:cNvPr>
          <p:cNvSpPr>
            <a:spLocks noChangeArrowheads="1"/>
          </p:cNvSpPr>
          <p:nvPr/>
        </p:nvSpPr>
        <p:spPr bwMode="auto">
          <a:xfrm>
            <a:off x="0" y="172671"/>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dirty="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35 et 44 ans :</a:t>
            </a:r>
            <a:endParaRPr kumimoji="0" lang="fr-FR" altLang="zh-CN"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dirty="0">
              <a:ln>
                <a:noFill/>
              </a:ln>
              <a:solidFill>
                <a:schemeClr val="tx1"/>
              </a:solidFill>
              <a:effectLst/>
              <a:latin typeface="Arial" panose="020B0604020202020204" pitchFamily="34" charset="0"/>
            </a:endParaRPr>
          </a:p>
        </p:txBody>
      </p:sp>
      <p:pic>
        <p:nvPicPr>
          <p:cNvPr id="5121" name="Image1">
            <a:extLst>
              <a:ext uri="{FF2B5EF4-FFF2-40B4-BE49-F238E27FC236}">
                <a16:creationId xmlns:a16="http://schemas.microsoft.com/office/drawing/2014/main" xmlns="" id="{92D8CDA0-AD76-4AE2-843B-C6AA9DC36B8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17" b="2046"/>
          <a:stretch>
            <a:fillRect/>
          </a:stretch>
        </p:blipFill>
        <p:spPr bwMode="auto">
          <a:xfrm>
            <a:off x="3522785" y="856029"/>
            <a:ext cx="4200525" cy="4413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72835B10-6442-46E9-92FC-5C266EE9C44C}"/>
              </a:ext>
            </a:extLst>
          </p:cNvPr>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24048282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42DBFE2F-2CB9-4BDF-92CA-B11996BD6B0A}"/>
              </a:ext>
            </a:extLst>
          </p:cNvPr>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6145" name="Image8">
            <a:extLst>
              <a:ext uri="{FF2B5EF4-FFF2-40B4-BE49-F238E27FC236}">
                <a16:creationId xmlns:a16="http://schemas.microsoft.com/office/drawing/2014/main" xmlns="" id="{F9D26EB6-11A8-4916-B6C7-E5529A587AD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82663" y="1298575"/>
            <a:ext cx="4292600" cy="26352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D4FEDDB1-FC95-4DFD-9D35-A6C9025EEE63}"/>
              </a:ext>
            </a:extLst>
          </p:cNvPr>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45 et 54 ans:</a:t>
            </a:r>
            <a:endParaRPr kumimoji="0" lang="fr-FR" altLang="zh-CN"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764808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D3F5F48-8120-4AE5-9250-F632FB0BB8D9}"/>
              </a:ext>
            </a:extLst>
          </p:cNvPr>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55 et 64 ans :</a:t>
            </a:r>
            <a:endParaRPr kumimoji="0" lang="fr-FR" altLang="zh-CN"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a:ln>
                <a:noFill/>
              </a:ln>
              <a:solidFill>
                <a:schemeClr val="tx1"/>
              </a:solidFill>
              <a:effectLst/>
              <a:latin typeface="Arial" panose="020B0604020202020204" pitchFamily="34" charset="0"/>
            </a:endParaRPr>
          </a:p>
        </p:txBody>
      </p:sp>
      <p:pic>
        <p:nvPicPr>
          <p:cNvPr id="7169" name="Image2">
            <a:extLst>
              <a:ext uri="{FF2B5EF4-FFF2-40B4-BE49-F238E27FC236}">
                <a16:creationId xmlns:a16="http://schemas.microsoft.com/office/drawing/2014/main" xmlns="" id="{9DC670CD-E7A1-4E4A-BD57-E1B7A867E1D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r="14" b="4089"/>
          <a:stretch>
            <a:fillRect/>
          </a:stretch>
        </p:blipFill>
        <p:spPr bwMode="auto">
          <a:xfrm>
            <a:off x="333375" y="596900"/>
            <a:ext cx="5295900" cy="39004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E2C61188-6E0C-499E-9EC4-AD0666C9F3FA}"/>
              </a:ext>
            </a:extLst>
          </p:cNvPr>
          <p:cNvSpPr>
            <a:spLocks noChangeArrowheads="1"/>
          </p:cNvSpPr>
          <p:nvPr/>
        </p:nvSpPr>
        <p:spPr bwMode="auto">
          <a:xfrm>
            <a:off x="0" y="457200"/>
            <a:ext cx="10080625"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4966015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C627862D-CDB7-46CD-B731-BCF5C6A3CD4A}"/>
              </a:ext>
            </a:extLst>
          </p:cNvPr>
          <p:cNvSpPr>
            <a:spLocks noChangeArrowheads="1"/>
          </p:cNvSpPr>
          <p:nvPr/>
        </p:nvSpPr>
        <p:spPr bwMode="auto">
          <a:xfrm>
            <a:off x="0" y="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zh-CN" sz="1800" b="0" i="0" u="sng" strike="noStrike" cap="none" normalizeH="0" baseline="0">
                <a:ln>
                  <a:noFill/>
                </a:ln>
                <a:solidFill>
                  <a:srgbClr val="000000"/>
                </a:solidFill>
                <a:effectLst/>
                <a:latin typeface="Arial" panose="020B0604020202020204" pitchFamily="34" charset="0"/>
                <a:ea typeface="NSimSun" panose="02010609030101010101" pitchFamily="49" charset="-122"/>
                <a:cs typeface="Arial" panose="020B0604020202020204" pitchFamily="34" charset="0"/>
              </a:rPr>
              <a:t>Nuage de mots selon les personnes entre 64 et 75 ans:</a:t>
            </a:r>
            <a:endParaRPr kumimoji="0" lang="fr-FR" altLang="zh-CN"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zh-CN" sz="1800" b="0" i="0" u="none" strike="noStrike" cap="none" normalizeH="0" baseline="0">
              <a:ln>
                <a:noFill/>
              </a:ln>
              <a:solidFill>
                <a:schemeClr val="tx1"/>
              </a:solidFill>
              <a:effectLst/>
              <a:latin typeface="Arial" panose="020B0604020202020204" pitchFamily="34" charset="0"/>
            </a:endParaRPr>
          </a:p>
        </p:txBody>
      </p:sp>
      <p:pic>
        <p:nvPicPr>
          <p:cNvPr id="8193" name="Image6">
            <a:extLst>
              <a:ext uri="{FF2B5EF4-FFF2-40B4-BE49-F238E27FC236}">
                <a16:creationId xmlns:a16="http://schemas.microsoft.com/office/drawing/2014/main" xmlns="" id="{818F85C4-3BEC-4642-AA02-869BA03443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5950" y="563563"/>
            <a:ext cx="4314825" cy="254793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3">
            <a:extLst>
              <a:ext uri="{FF2B5EF4-FFF2-40B4-BE49-F238E27FC236}">
                <a16:creationId xmlns:a16="http://schemas.microsoft.com/office/drawing/2014/main" xmlns="" id="{557645AE-5F1E-4C47-95F1-0A77A8F35E87}"/>
              </a:ext>
            </a:extLst>
          </p:cNvPr>
          <p:cNvSpPr>
            <a:spLocks noChangeArrowheads="1"/>
          </p:cNvSpPr>
          <p:nvPr/>
        </p:nvSpPr>
        <p:spPr bwMode="auto">
          <a:xfrm>
            <a:off x="0" y="457200"/>
            <a:ext cx="1008062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xmlns="" val="32280615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xmlns="" id="{012ED904-6882-485F-A171-CAB5D58DE93D}"/>
              </a:ext>
            </a:extLst>
          </p:cNvPr>
          <p:cNvSpPr txBox="1"/>
          <p:nvPr/>
        </p:nvSpPr>
        <p:spPr>
          <a:xfrm>
            <a:off x="2520462" y="1128824"/>
            <a:ext cx="5040922" cy="3416320"/>
          </a:xfrm>
          <a:prstGeom prst="rect">
            <a:avLst/>
          </a:prstGeom>
          <a:noFill/>
        </p:spPr>
        <p:txBody>
          <a:bodyPr wrap="square">
            <a:spAutoFit/>
          </a:bodyPr>
          <a:lstStyle/>
          <a:p>
            <a:r>
              <a:rPr lang="fr-FR" sz="1800" kern="150" dirty="0">
                <a:solidFill>
                  <a:srgbClr val="000000"/>
                </a:solidFill>
                <a:effectLst/>
                <a:latin typeface="Arial" panose="020B0604020202020204" pitchFamily="34" charset="0"/>
                <a:ea typeface="NSimSun" panose="02010609030101010101" pitchFamily="49" charset="-122"/>
                <a:cs typeface="Arial" panose="020B0604020202020204" pitchFamily="34" charset="0"/>
              </a:rPr>
              <a:t>Dans la majorité des personnes interrogés, les avis sur le rap son plutôt négatifs. On remarque que les personnes de moins de 18 ans, jusqu’à environs 24 ans apprécient majoritairement le rap par son « flow », ses « messages » et sa « poésie » tandis que les personnes de plus de 44 ans ont un avis négatif envers le rap qui serait trop « agressif », « bruyant », et « violent ». Les personnes entre ses deux tranches d’âges ont des avis assez partagé, entre la « poésie » et la « violence », entre des messages fort et des messages déplacés.</a:t>
            </a:r>
            <a:endParaRPr lang="fr-FR" sz="1800" kern="150" dirty="0">
              <a:effectLst/>
              <a:latin typeface="Liberation Serif"/>
              <a:ea typeface="NSimSun" panose="02010609030101010101" pitchFamily="49" charset="-122"/>
              <a:cs typeface="Arial" panose="020B0604020202020204" pitchFamily="34" charset="0"/>
            </a:endParaRPr>
          </a:p>
        </p:txBody>
      </p:sp>
    </p:spTree>
    <p:extLst>
      <p:ext uri="{BB962C8B-B14F-4D97-AF65-F5344CB8AC3E}">
        <p14:creationId xmlns:p14="http://schemas.microsoft.com/office/powerpoint/2010/main" xmlns="" val="3856479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xmlns="" id="{31C62E5F-A9D0-442D-AF9B-B85DD4DD66E8}"/>
              </a:ext>
            </a:extLst>
          </p:cNvPr>
          <p:cNvSpPr txBox="1"/>
          <p:nvPr/>
        </p:nvSpPr>
        <p:spPr>
          <a:xfrm>
            <a:off x="256687" y="1166192"/>
            <a:ext cx="3876431" cy="3139321"/>
          </a:xfrm>
          <a:prstGeom prst="rect">
            <a:avLst/>
          </a:prstGeom>
          <a:noFill/>
        </p:spPr>
        <p:txBody>
          <a:bodyPr wrap="square">
            <a:spAutoFit/>
          </a:bodyPr>
          <a:lstStyle/>
          <a:p>
            <a:pPr algn="just"/>
            <a:r>
              <a:rPr lang="fr-FR" sz="1800" kern="150" dirty="0">
                <a:effectLst/>
                <a:latin typeface="Liberation Serif"/>
                <a:ea typeface="NSimSun" panose="02010609030101010101" pitchFamily="49" charset="-122"/>
                <a:cs typeface="Arial" panose="020B0604020202020204" pitchFamily="34" charset="0"/>
              </a:rPr>
              <a:t>Pour les hommes âgés de 45ans à 74 ans ayant répondu à ce sondage, on retrouve encore une fois le champ lexical de la violence avec « provocation », « violent » et « souffrance ».</a:t>
            </a:r>
          </a:p>
          <a:p>
            <a:r>
              <a:rPr lang="fr-FR" sz="1800" kern="150" dirty="0">
                <a:effectLst/>
                <a:latin typeface="Liberation Serif"/>
                <a:ea typeface="NSimSun" panose="02010609030101010101" pitchFamily="49" charset="-122"/>
                <a:cs typeface="Arial" panose="020B0604020202020204" pitchFamily="34" charset="0"/>
              </a:rPr>
              <a:t>Mais aussi on voit que les mots qui désignent le nouveau apparaisse davantage, comme avec « jeune », « contemporain », « actuel » ou encore « eighties » ( les année quatre-vingt ).</a:t>
            </a:r>
          </a:p>
        </p:txBody>
      </p:sp>
      <p:pic>
        <p:nvPicPr>
          <p:cNvPr id="6" name="Image5">
            <a:extLst>
              <a:ext uri="{FF2B5EF4-FFF2-40B4-BE49-F238E27FC236}">
                <a16:creationId xmlns:a16="http://schemas.microsoft.com/office/drawing/2014/main" xmlns="" id="{4DD3F20B-F911-4A42-8BFC-92724A8E4607}"/>
              </a:ext>
            </a:extLst>
          </p:cNvPr>
          <p:cNvPicPr/>
          <p:nvPr/>
        </p:nvPicPr>
        <p:blipFill rotWithShape="1">
          <a:blip r:embed="rId2" cstate="print">
            <a:lum/>
            <a:alphaModFix/>
          </a:blip>
          <a:srcRect l="25672" t="12796" r="22456" b="12467"/>
          <a:stretch/>
        </p:blipFill>
        <p:spPr>
          <a:xfrm>
            <a:off x="4822091" y="723390"/>
            <a:ext cx="4915877" cy="4024923"/>
          </a:xfrm>
          <a:prstGeom prst="rect">
            <a:avLst/>
          </a:prstGeom>
        </p:spPr>
      </p:pic>
    </p:spTree>
    <p:extLst>
      <p:ext uri="{BB962C8B-B14F-4D97-AF65-F5344CB8AC3E}">
        <p14:creationId xmlns:p14="http://schemas.microsoft.com/office/powerpoint/2010/main" xmlns="" val="1778023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3CA543-276B-4E7B-B36C-D67B43033F1F}"/>
              </a:ext>
            </a:extLst>
          </p:cNvPr>
          <p:cNvSpPr txBox="1">
            <a:spLocks noGrp="1"/>
          </p:cNvSpPr>
          <p:nvPr>
            <p:ph type="title" idx="4294967295"/>
          </p:nvPr>
        </p:nvSpPr>
        <p:spPr/>
        <p:txBody>
          <a:bodyPr vert="horz">
            <a:spAutoFit/>
          </a:bodyPr>
          <a:lstStyle/>
          <a:p>
            <a:pPr lvl="0"/>
            <a:r>
              <a:rPr lang="fr-FR"/>
              <a:t>Femme</a:t>
            </a:r>
          </a:p>
        </p:txBody>
      </p:sp>
      <p:pic>
        <p:nvPicPr>
          <p:cNvPr id="3" name="Espace réservé pour une image  2">
            <a:extLst>
              <a:ext uri="{FF2B5EF4-FFF2-40B4-BE49-F238E27FC236}">
                <a16:creationId xmlns:a16="http://schemas.microsoft.com/office/drawing/2014/main" xmlns="" id="{E7ED8E6A-7095-462A-A584-33943CC5AFB4}"/>
              </a:ext>
            </a:extLst>
          </p:cNvPr>
          <p:cNvPicPr>
            <a:picLocks noGrp="1" noChangeAspect="1"/>
          </p:cNvPicPr>
          <p:nvPr>
            <p:ph type="pic" idx="4294967295"/>
          </p:nvPr>
        </p:nvPicPr>
        <p:blipFill>
          <a:blip r:embed="rId3" cstate="print">
            <a:lum/>
            <a:alphaModFix/>
          </a:blip>
          <a:srcRect/>
          <a:stretch>
            <a:fillRect/>
          </a:stretch>
        </p:blipFill>
        <p:spPr>
          <a:xfrm>
            <a:off x="-1478160" y="-288000"/>
            <a:ext cx="12960360" cy="6480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xmlns="" id="{8F13B8D4-3CC4-42B9-9587-4B67A493C991}"/>
              </a:ext>
            </a:extLst>
          </p:cNvPr>
          <p:cNvSpPr txBox="1">
            <a:spLocks noGrp="1"/>
          </p:cNvSpPr>
          <p:nvPr>
            <p:ph type="body" idx="4294967295"/>
          </p:nvPr>
        </p:nvSpPr>
        <p:spPr>
          <a:xfrm>
            <a:off x="432000" y="576000"/>
            <a:ext cx="9216000" cy="4608000"/>
          </a:xfrm>
        </p:spPr>
        <p:txBody>
          <a:bodyPr vert="horz"/>
          <a:lstStyle/>
          <a:p>
            <a:pPr lvl="0">
              <a:buSzPct val="45000"/>
              <a:buFont typeface="StarSymbol"/>
              <a:buChar char="●"/>
            </a:pPr>
            <a:r>
              <a:rPr lang="fr-FR"/>
              <a:t>Les mots qui reviennent le plus sont : paroles, rythme et poésie</a:t>
            </a:r>
          </a:p>
          <a:p>
            <a:pPr lvl="0">
              <a:buSzPct val="45000"/>
              <a:buFont typeface="StarSymbol"/>
              <a:buChar char="●"/>
            </a:pPr>
            <a:endParaRPr lang="fr-FR"/>
          </a:p>
          <a:p>
            <a:pPr lvl="0">
              <a:buSzPct val="45000"/>
              <a:buFont typeface="StarSymbol"/>
              <a:buChar char="●"/>
            </a:pPr>
            <a:r>
              <a:rPr lang="fr-FR"/>
              <a:t>Dans ce nuage il y a le champ lexical de l’expression (paroles, expression, message, mots…) et de la violence (violent, agressif...)</a:t>
            </a:r>
          </a:p>
        </p:txBody>
      </p:sp>
    </p:spTree>
  </p:cSld>
  <p:clrMapOvr>
    <a:masterClrMapping/>
  </p:clrMapOvr>
</p:sld>
</file>

<file path=ppt/theme/theme1.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TotalTime>
  <Words>1376</Words>
  <Application>Microsoft Office PowerPoint</Application>
  <PresentationFormat>Personnalisé</PresentationFormat>
  <Paragraphs>177</Paragraphs>
  <Slides>67</Slides>
  <Notes>38</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Standard</vt:lpstr>
      <vt:lpstr>Diapositive 1</vt:lpstr>
      <vt:lpstr>Diapositive 2</vt:lpstr>
      <vt:lpstr>Diapositive 3</vt:lpstr>
      <vt:lpstr>Diapositive 4</vt:lpstr>
      <vt:lpstr>Diapositive 5</vt:lpstr>
      <vt:lpstr>Diapositive 6</vt:lpstr>
      <vt:lpstr>Diapositive 7</vt:lpstr>
      <vt:lpstr>Femme</vt:lpstr>
      <vt:lpstr>Diapositive 9</vt:lpstr>
      <vt:lpstr>homme</vt:lpstr>
      <vt:lpstr>Diapositive 11</vt:lpstr>
      <vt:lpstr>Femme moins de 18</vt:lpstr>
      <vt:lpstr>Diapositive 13</vt:lpstr>
      <vt:lpstr>Homme moins 18</vt:lpstr>
      <vt:lpstr>Diapositive 15</vt:lpstr>
      <vt:lpstr>Homme 25-34 ans</vt:lpstr>
      <vt:lpstr>Diapositive 17</vt:lpstr>
      <vt:lpstr>Femme 25-34 ans</vt:lpstr>
      <vt:lpstr>Diapositive 19</vt:lpstr>
      <vt:lpstr>Femme 45-54 ans</vt:lpstr>
      <vt:lpstr>Diapositive 21</vt:lpstr>
      <vt:lpstr>Homme 45-54 ans</vt:lpstr>
      <vt:lpstr>Diapositive 23</vt:lpstr>
      <vt:lpstr>Femme 64-75 ans</vt:lpstr>
      <vt:lpstr>Diapositive 25</vt:lpstr>
      <vt:lpstr>Homme 64-75 ans</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Les retraités</vt:lpstr>
      <vt:lpstr>Diapositive 43</vt:lpstr>
      <vt:lpstr>Les professions intermédiaires</vt:lpstr>
      <vt:lpstr>Diapositive 45</vt:lpstr>
      <vt:lpstr>Diapositive 46</vt:lpstr>
      <vt:lpstr>Diapositive 47</vt:lpstr>
      <vt:lpstr>Cadres et professions intellectuelles supérieures</vt:lpstr>
      <vt:lpstr>Diapositive 49</vt:lpstr>
      <vt:lpstr>Diapositive 50</vt:lpstr>
      <vt:lpstr>Artisans, commerçants, chefs d’entreprise</vt:lpstr>
      <vt:lpstr>Diapositive 52</vt:lpstr>
      <vt:lpstr>Étudiants</vt:lpstr>
      <vt:lpstr>Diapositive 54</vt:lpstr>
      <vt:lpstr>Employés</vt:lpstr>
      <vt:lpstr>Diapositive 56</vt:lpstr>
      <vt:lpstr>Ouvriers</vt:lpstr>
      <vt:lpstr>Diapositive 58</vt:lpstr>
      <vt:lpstr>Agriculteurs</vt:lpstr>
      <vt:lpstr>Diapositive 60</vt:lpstr>
      <vt:lpstr>Diapositive 61</vt:lpstr>
      <vt:lpstr>Diapositive 62</vt:lpstr>
      <vt:lpstr>Diapositive 63</vt:lpstr>
      <vt:lpstr>Diapositive 64</vt:lpstr>
      <vt:lpstr>Diapositive 65</vt:lpstr>
      <vt:lpstr>Diapositive 66</vt:lpstr>
      <vt:lpstr>Diapositive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musique classique</dc:title>
  <dc:creator>Kévin</dc:creator>
  <cp:lastModifiedBy>ndsi3</cp:lastModifiedBy>
  <cp:revision>25</cp:revision>
  <dcterms:created xsi:type="dcterms:W3CDTF">2021-04-07T15:25:26Z</dcterms:created>
  <dcterms:modified xsi:type="dcterms:W3CDTF">2021-05-28T07:58:22Z</dcterms:modified>
</cp:coreProperties>
</file>