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57" r:id="rId3"/>
    <p:sldId id="258" r:id="rId4"/>
    <p:sldId id="260" r:id="rId5"/>
    <p:sldId id="259" r:id="rId6"/>
    <p:sldId id="295" r:id="rId7"/>
    <p:sldId id="298" r:id="rId8"/>
    <p:sldId id="271" r:id="rId9"/>
    <p:sldId id="296" r:id="rId10"/>
    <p:sldId id="272" r:id="rId11"/>
    <p:sldId id="273" r:id="rId12"/>
    <p:sldId id="274" r:id="rId13"/>
    <p:sldId id="275" r:id="rId14"/>
    <p:sldId id="276" r:id="rId15"/>
    <p:sldId id="278" r:id="rId16"/>
    <p:sldId id="279" r:id="rId17"/>
    <p:sldId id="284" r:id="rId18"/>
    <p:sldId id="286" r:id="rId19"/>
    <p:sldId id="287" r:id="rId20"/>
    <p:sldId id="289" r:id="rId21"/>
    <p:sldId id="300" r:id="rId22"/>
    <p:sldId id="290" r:id="rId23"/>
    <p:sldId id="291" r:id="rId24"/>
    <p:sldId id="292" r:id="rId25"/>
    <p:sldId id="293" r:id="rId26"/>
    <p:sldId id="297" r:id="rId27"/>
    <p:sldId id="299" r:id="rId28"/>
    <p:sldId id="294"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C1E8"/>
    <a:srgbClr val="9FD4EF"/>
    <a:srgbClr val="238ABD"/>
    <a:srgbClr val="EC372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0"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a:t>Modifiez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Modifiez le style des sous-titres du masque</a:t>
            </a:r>
            <a:endParaRPr kumimoji="0" lang="en-US"/>
          </a:p>
        </p:txBody>
      </p:sp>
      <p:sp>
        <p:nvSpPr>
          <p:cNvPr id="7" name="Espace réservé de la date 6"/>
          <p:cNvSpPr>
            <a:spLocks noGrp="1"/>
          </p:cNvSpPr>
          <p:nvPr>
            <p:ph type="dt" sz="half" idx="10"/>
          </p:nvPr>
        </p:nvSpPr>
        <p:spPr/>
        <p:txBody>
          <a:bodyPr/>
          <a:lstStyle/>
          <a:p>
            <a:fld id="{DB516A0A-02C7-400C-A9CB-CDDA72A35996}" type="datetimeFigureOut">
              <a:rPr lang="fr-FR" smtClean="0"/>
              <a:pPr/>
              <a:t>02/04/2019</a:t>
            </a:fld>
            <a:endParaRPr lang="fr-FR"/>
          </a:p>
        </p:txBody>
      </p:sp>
      <p:sp>
        <p:nvSpPr>
          <p:cNvPr id="20" name="Espace réservé du pied de page 19"/>
          <p:cNvSpPr>
            <a:spLocks noGrp="1"/>
          </p:cNvSpPr>
          <p:nvPr>
            <p:ph type="ftr" sz="quarter" idx="11"/>
          </p:nvPr>
        </p:nvSpPr>
        <p:spPr/>
        <p:txBody>
          <a:bodyPr/>
          <a:lstStyle/>
          <a:p>
            <a:endParaRPr lang="fr-FR"/>
          </a:p>
        </p:txBody>
      </p:sp>
      <p:sp>
        <p:nvSpPr>
          <p:cNvPr id="10" name="Espace réservé du numéro de diapositive 9"/>
          <p:cNvSpPr>
            <a:spLocks noGrp="1"/>
          </p:cNvSpPr>
          <p:nvPr>
            <p:ph type="sldNum" sz="quarter" idx="12"/>
          </p:nvPr>
        </p:nvSpPr>
        <p:spPr/>
        <p:txBody>
          <a:bodyPr/>
          <a:lstStyle/>
          <a:p>
            <a:fld id="{7F7C5E77-D738-42D2-9E76-41F7D47BA519}"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extLst>
      <p:ext uri="{BB962C8B-B14F-4D97-AF65-F5344CB8AC3E}">
        <p14:creationId xmlns:p14="http://schemas.microsoft.com/office/powerpoint/2010/main" xmlns="" val="192090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DB516A0A-02C7-400C-A9CB-CDDA72A35996}" type="datetimeFigureOut">
              <a:rPr lang="fr-FR" smtClean="0"/>
              <a:pPr/>
              <a:t>02/04/2019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7C5E77-D738-42D2-9E76-41F7D47BA519}" type="slidenum">
              <a:rPr lang="fr-FR" smtClean="0"/>
              <a:pPr/>
              <a:t>‹N°›</a:t>
            </a:fld>
            <a:endParaRPr lang="fr-FR"/>
          </a:p>
        </p:txBody>
      </p:sp>
    </p:spTree>
    <p:extLst>
      <p:ext uri="{BB962C8B-B14F-4D97-AF65-F5344CB8AC3E}">
        <p14:creationId xmlns:p14="http://schemas.microsoft.com/office/powerpoint/2010/main" xmlns="" val="3474761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p>
            <a:pPr lvl="0" eaLnBrk="1" latinLnBrk="0" hangingPunct="1"/>
            <a:r>
              <a:rPr lang="fr-FR"/>
              <a:t>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DB516A0A-02C7-400C-A9CB-CDDA72A35996}" type="datetimeFigureOut">
              <a:rPr lang="fr-FR" smtClean="0"/>
              <a:pPr/>
              <a:t>02/04/2019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7C5E77-D738-42D2-9E76-41F7D47BA519}" type="slidenum">
              <a:rPr lang="fr-FR" smtClean="0"/>
              <a:pPr/>
              <a:t>‹N°›</a:t>
            </a:fld>
            <a:endParaRPr lang="fr-FR"/>
          </a:p>
        </p:txBody>
      </p:sp>
    </p:spTree>
    <p:extLst>
      <p:ext uri="{BB962C8B-B14F-4D97-AF65-F5344CB8AC3E}">
        <p14:creationId xmlns:p14="http://schemas.microsoft.com/office/powerpoint/2010/main" xmlns="" val="204910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a:t>Cliquez pour modifier le style du titre</a:t>
            </a:r>
          </a:p>
        </p:txBody>
      </p:sp>
      <p:sp>
        <p:nvSpPr>
          <p:cNvPr id="3" name="Espace réservé du tableau 2"/>
          <p:cNvSpPr>
            <a:spLocks noGrp="1"/>
          </p:cNvSpPr>
          <p:nvPr>
            <p:ph type="tbl" idx="1"/>
          </p:nvPr>
        </p:nvSpPr>
        <p:spPr>
          <a:xfrm>
            <a:off x="457200" y="1600200"/>
            <a:ext cx="8229600" cy="4530725"/>
          </a:xfrm>
        </p:spPr>
        <p:txBody>
          <a:bodyPr rtlCol="0">
            <a:normAutofit/>
          </a:bodyPr>
          <a:lstStyle/>
          <a:p>
            <a:pPr lvl="0"/>
            <a:endParaRPr lang="fr-FR" noProof="0"/>
          </a:p>
        </p:txBody>
      </p:sp>
      <p:sp>
        <p:nvSpPr>
          <p:cNvPr id="4" name="Espace réservé de la date 3"/>
          <p:cNvSpPr>
            <a:spLocks noGrp="1"/>
          </p:cNvSpPr>
          <p:nvPr>
            <p:ph type="dt" sz="half" idx="10"/>
          </p:nvPr>
        </p:nvSpPr>
        <p:spPr/>
        <p:txBody>
          <a:bodyPr/>
          <a:lstStyle>
            <a:lvl1pPr>
              <a:defRPr/>
            </a:lvl1pPr>
          </a:lstStyle>
          <a:p>
            <a:pPr>
              <a:defRPr/>
            </a:pPr>
            <a:fld id="{83B75B1C-BC62-4748-BDAA-909B2BB7630F}" type="datetimeFigureOut">
              <a:rPr lang="fr-FR"/>
              <a:pPr>
                <a:defRPr/>
              </a:pPr>
              <a:t>02/04/2019</a:t>
            </a:fld>
            <a:endParaRPr lang="fr-FR" altLang="en-US"/>
          </a:p>
        </p:txBody>
      </p:sp>
      <p:sp>
        <p:nvSpPr>
          <p:cNvPr id="5" name="Espace réservé du pied de page 4"/>
          <p:cNvSpPr>
            <a:spLocks noGrp="1"/>
          </p:cNvSpPr>
          <p:nvPr>
            <p:ph type="ftr" sz="quarter" idx="11"/>
          </p:nvPr>
        </p:nvSpPr>
        <p:spPr/>
        <p:txBody>
          <a:bodyPr/>
          <a:lstStyle>
            <a:lvl1pPr>
              <a:defRPr/>
            </a:lvl1pPr>
          </a:lstStyle>
          <a:p>
            <a:pPr>
              <a:defRPr/>
            </a:pPr>
            <a:endParaRPr lang="fr-FR" altLang="en-US"/>
          </a:p>
        </p:txBody>
      </p:sp>
      <p:sp>
        <p:nvSpPr>
          <p:cNvPr id="6" name="Espace réservé du numéro de diapositive 5"/>
          <p:cNvSpPr>
            <a:spLocks noGrp="1"/>
          </p:cNvSpPr>
          <p:nvPr>
            <p:ph type="sldNum" sz="quarter" idx="12"/>
          </p:nvPr>
        </p:nvSpPr>
        <p:spPr/>
        <p:txBody>
          <a:bodyPr/>
          <a:lstStyle>
            <a:lvl1pPr>
              <a:defRPr/>
            </a:lvl1pPr>
          </a:lstStyle>
          <a:p>
            <a:pPr>
              <a:defRPr/>
            </a:pPr>
            <a:fld id="{5B94A70D-8005-48A0-BAAD-562999CC647F}" type="slidenum">
              <a:rPr lang="fr-FR" altLang="en-US"/>
              <a:pPr>
                <a:defRPr/>
              </a:pPr>
              <a:t>‹N°›</a:t>
            </a:fld>
            <a:endParaRPr lang="fr-F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DB516A0A-02C7-400C-A9CB-CDDA72A35996}" type="datetimeFigureOut">
              <a:rPr lang="fr-FR" smtClean="0"/>
              <a:pPr/>
              <a:t>02/04/2019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7C5E77-D738-42D2-9E76-41F7D47BA519}" type="slidenum">
              <a:rPr lang="fr-FR" smtClean="0"/>
              <a:pPr/>
              <a:t>‹N°›</a:t>
            </a:fld>
            <a:endParaRPr lang="fr-FR"/>
          </a:p>
        </p:txBody>
      </p:sp>
    </p:spTree>
    <p:extLst>
      <p:ext uri="{BB962C8B-B14F-4D97-AF65-F5344CB8AC3E}">
        <p14:creationId xmlns:p14="http://schemas.microsoft.com/office/powerpoint/2010/main" xmlns="" val="178533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Modifier les styles du texte du masque</a:t>
            </a:r>
          </a:p>
        </p:txBody>
      </p:sp>
      <p:sp>
        <p:nvSpPr>
          <p:cNvPr id="4" name="Espace réservé de la date 3"/>
          <p:cNvSpPr>
            <a:spLocks noGrp="1"/>
          </p:cNvSpPr>
          <p:nvPr>
            <p:ph type="dt" sz="half" idx="10"/>
          </p:nvPr>
        </p:nvSpPr>
        <p:spPr/>
        <p:txBody>
          <a:bodyPr/>
          <a:lstStyle/>
          <a:p>
            <a:fld id="{DB516A0A-02C7-400C-A9CB-CDDA72A35996}" type="datetimeFigureOut">
              <a:rPr lang="fr-FR" smtClean="0"/>
              <a:pPr/>
              <a:t>02/04/2019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7C5E77-D738-42D2-9E76-41F7D47BA519}"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extLst>
      <p:ext uri="{BB962C8B-B14F-4D97-AF65-F5344CB8AC3E}">
        <p14:creationId xmlns:p14="http://schemas.microsoft.com/office/powerpoint/2010/main" xmlns="" val="169793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kumimoji="0" lang="fr-FR"/>
              <a:t>Modifiez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DB516A0A-02C7-400C-A9CB-CDDA72A35996}" type="datetimeFigureOut">
              <a:rPr lang="fr-FR" smtClean="0"/>
              <a:pPr/>
              <a:t>02/04/2019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7C5E77-D738-42D2-9E76-41F7D47BA519}" type="slidenum">
              <a:rPr lang="fr-FR" smtClean="0"/>
              <a:pPr/>
              <a:t>‹N°›</a:t>
            </a:fld>
            <a:endParaRPr lang="fr-FR"/>
          </a:p>
        </p:txBody>
      </p:sp>
    </p:spTree>
    <p:extLst>
      <p:ext uri="{BB962C8B-B14F-4D97-AF65-F5344CB8AC3E}">
        <p14:creationId xmlns:p14="http://schemas.microsoft.com/office/powerpoint/2010/main" xmlns="" val="395618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DB516A0A-02C7-400C-A9CB-CDDA72A35996}" type="datetimeFigureOut">
              <a:rPr lang="fr-FR" smtClean="0"/>
              <a:pPr/>
              <a:t>02/04/2019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F7C5E77-D738-42D2-9E76-41F7D47BA519}" type="slidenum">
              <a:rPr lang="fr-FR" smtClean="0"/>
              <a:pPr/>
              <a:t>‹N°›</a:t>
            </a:fld>
            <a:endParaRPr lang="fr-FR"/>
          </a:p>
        </p:txBody>
      </p:sp>
    </p:spTree>
    <p:extLst>
      <p:ext uri="{BB962C8B-B14F-4D97-AF65-F5344CB8AC3E}">
        <p14:creationId xmlns:p14="http://schemas.microsoft.com/office/powerpoint/2010/main" xmlns="" val="183924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DB516A0A-02C7-400C-A9CB-CDDA72A35996}" type="datetimeFigureOut">
              <a:rPr lang="fr-FR" smtClean="0"/>
              <a:pPr/>
              <a:t>02/04/2019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F7C5E77-D738-42D2-9E76-41F7D47BA519}" type="slidenum">
              <a:rPr lang="fr-FR" smtClean="0"/>
              <a:pPr/>
              <a:t>‹N°›</a:t>
            </a:fld>
            <a:endParaRPr lang="fr-FR"/>
          </a:p>
        </p:txBody>
      </p:sp>
    </p:spTree>
    <p:extLst>
      <p:ext uri="{BB962C8B-B14F-4D97-AF65-F5344CB8AC3E}">
        <p14:creationId xmlns:p14="http://schemas.microsoft.com/office/powerpoint/2010/main" xmlns="" val="40298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fld id="{DB516A0A-02C7-400C-A9CB-CDDA72A35996}" type="datetimeFigureOut">
              <a:rPr lang="fr-FR" smtClean="0"/>
              <a:pPr/>
              <a:t>02/04/2019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F7C5E77-D738-42D2-9E76-41F7D47BA519}"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xmlns="" val="341915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a:t>Modifiez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a:t>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DB516A0A-02C7-400C-A9CB-CDDA72A35996}" type="datetimeFigureOut">
              <a:rPr lang="fr-FR" smtClean="0"/>
              <a:pPr/>
              <a:t>02/04/2019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7C5E77-D738-42D2-9E76-41F7D47BA519}" type="slidenum">
              <a:rPr lang="fr-FR" smtClean="0"/>
              <a:pPr/>
              <a:t>‹N°›</a:t>
            </a:fld>
            <a:endParaRPr lang="fr-FR"/>
          </a:p>
        </p:txBody>
      </p:sp>
    </p:spTree>
    <p:extLst>
      <p:ext uri="{BB962C8B-B14F-4D97-AF65-F5344CB8AC3E}">
        <p14:creationId xmlns:p14="http://schemas.microsoft.com/office/powerpoint/2010/main" xmlns="" val="273217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DB516A0A-02C7-400C-A9CB-CDDA72A35996}" type="datetimeFigureOut">
              <a:rPr lang="fr-FR" smtClean="0"/>
              <a:pPr/>
              <a:t>02/04/2019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7C5E77-D738-42D2-9E76-41F7D47BA519}"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a:t>Modifier les styles du texte du masque</a:t>
            </a:r>
          </a:p>
        </p:txBody>
      </p:sp>
    </p:spTree>
    <p:extLst>
      <p:ext uri="{BB962C8B-B14F-4D97-AF65-F5344CB8AC3E}">
        <p14:creationId xmlns:p14="http://schemas.microsoft.com/office/powerpoint/2010/main" xmlns="" val="328180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p>
            <a:r>
              <a:rPr kumimoji="0" lang="fr-FR"/>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B516A0A-02C7-400C-A9CB-CDDA72A35996}" type="datetimeFigureOut">
              <a:rPr lang="fr-FR" smtClean="0"/>
              <a:pPr/>
              <a:t>02/04/2019</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F7C5E77-D738-42D2-9E76-41F7D47BA519}"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xmlns="" val="969097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http://www.lyc-monnet-lqly.ac-versailles.fr/squelettes/images/logolyc.gif" TargetMode="External"/><Relationship Id="rId5" Type="http://schemas.openxmlformats.org/officeDocument/2006/relationships/image" Target="../media/image4.png"/><Relationship Id="rId4" Type="http://schemas.openxmlformats.org/officeDocument/2006/relationships/hyperlink" Target="http://www.lyc-monnet-lqly.ac-versailles.fr/"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lyc-monnet-lqly.ac-versailles.fr/"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http://www.lyc-monnet-lqly.ac-versailles.fr/squelettes/images/logolyc.gif"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www.lyc-monnet-lqly.ac-versailles.fr/"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http://www.lyc-monnet-lqly.ac-versailles.fr/squelettes/images/logolyc.gif"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www.lyc-monnet-lqly.ac-versailles.fr/"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http://www.lyc-monnet-lqly.ac-versailles.fr/squelettes/images/logolyc.gif"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www.lyc-monnet-lqly.ac-versailles.fr/"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http://www.lyc-monnet-lqly.ac-versailles.fr/squelettes/images/logolyc.gif"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www.lyc-monnet-lqly.ac-versailles.fr/"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http://www.lyc-monnet-lqly.ac-versailles.fr/squelettes/images/logolyc.gif"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www.lyc-monnet-lqly.ac-versailles.fr/"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http://www.lyc-monnet-lqly.ac-versailles.fr/squelettes/images/logolyc.gif"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www.lyc-monnet-lqly.ac-versailles.fr/"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http://www.lyc-monnet-lqly.ac-versailles.fr/squelettes/images/logolyc.gif"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http://www.lyc-monnet-lqly.ac-versailles.fr/squelettes/images/logolyc.gif" TargetMode="External"/><Relationship Id="rId5" Type="http://schemas.openxmlformats.org/officeDocument/2006/relationships/image" Target="../media/image4.png"/><Relationship Id="rId4" Type="http://schemas.openxmlformats.org/officeDocument/2006/relationships/hyperlink" Target="http://www.lyc-monnet-lqly.ac-versailles.f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http://www.lyc-monnet-lqly.ac-versailles.fr/squelettes/images/logolyc.gif" TargetMode="External"/><Relationship Id="rId5" Type="http://schemas.openxmlformats.org/officeDocument/2006/relationships/image" Target="../media/image4.png"/><Relationship Id="rId4" Type="http://schemas.openxmlformats.org/officeDocument/2006/relationships/hyperlink" Target="http://www.lyc-monnet-lqly.ac-versailles.f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http://www.lyc-monnet-lqly.ac-versailles.fr/squelettes/images/logolyc.gif" TargetMode="External"/><Relationship Id="rId5" Type="http://schemas.openxmlformats.org/officeDocument/2006/relationships/image" Target="../media/image4.png"/><Relationship Id="rId4" Type="http://schemas.openxmlformats.org/officeDocument/2006/relationships/hyperlink" Target="http://www.lyc-monnet-lqly.ac-versailles.f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lyc-monnet-lqly.ac-versailles.fr/"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http://www.lyc-monnet-lqly.ac-versailles.fr/squelettes/images/logolyc.gif"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Bac%20Pro%20M&#233;tiers%20Relation%20Clients.mp4" TargetMode="External"/><Relationship Id="rId7" Type="http://schemas.openxmlformats.org/officeDocument/2006/relationships/image" Target="http://www.lyc-monnet-lqly.ac-versailles.fr/squelettes/images/logolyc.gif" TargetMode="Externa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4.png"/><Relationship Id="rId5" Type="http://schemas.openxmlformats.org/officeDocument/2006/relationships/hyperlink" Target="http://www.lyc-monnet-lqly.ac-versailles.fr/"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http://www.lyc-monnet-lqly.ac-versailles.fr/squelettes/images/logolyc.gif" TargetMode="External"/><Relationship Id="rId5" Type="http://schemas.openxmlformats.org/officeDocument/2006/relationships/image" Target="../media/image4.png"/><Relationship Id="rId4" Type="http://schemas.openxmlformats.org/officeDocument/2006/relationships/hyperlink" Target="http://www.lyc-monnet-lqly.ac-versailles.f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http://www.lyc-monnet-lqly.ac-versailles.fr/squelettes/images/logolyc.gif" TargetMode="External"/><Relationship Id="rId5" Type="http://schemas.openxmlformats.org/officeDocument/2006/relationships/image" Target="../media/image4.png"/><Relationship Id="rId4" Type="http://schemas.openxmlformats.org/officeDocument/2006/relationships/hyperlink" Target="http://www.lyc-monnet-lqly.ac-versailles.fr/"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hyperlink" Target="http://www.google.fr/imgres?imgurl=http://agence-to-buzz.com/wp-content/uploads/2009/04/logo_orpi_21.jpg&amp;imgrefurl=http://agence-to-buzz.com/orpi/&amp;usg=__iOOfaLeAWx5L5BUQT8ihBv6y_2Q=&amp;h=187&amp;w=211&amp;sz=15&amp;hl=fr&amp;start=1&amp;um=1&amp;itbs=1&amp;tbnid=Kpd19jn8zKirNM:&amp;tbnh=94&amp;tbnw=106&amp;prev=/images?q=Orpi&amp;um=1&amp;hl=fr&amp;rlz=1R2TSEH_frFR369&amp;tbs=isch:1" TargetMode="External"/><Relationship Id="rId18" Type="http://schemas.openxmlformats.org/officeDocument/2006/relationships/image" Target="../media/image27.jpeg"/><Relationship Id="rId26" Type="http://schemas.openxmlformats.org/officeDocument/2006/relationships/image" Target="http://www.lyc-monnet-lqly.ac-versailles.fr/squelettes/images/logolyc.gif" TargetMode="External"/><Relationship Id="rId3" Type="http://schemas.openxmlformats.org/officeDocument/2006/relationships/hyperlink" Target="http://www.google.fr/imgres?imgurl=http://www.casanaute.com/forum/attachment.php?attachmentid=4280&amp;d=1253301957&amp;imgrefurl=http://www.casanaute.com/forum/f184/symbolisme-des-couleurs-t2426/&amp;usg=__KGG8XCr9zP1WXNRY06MAld43ZTY=&amp;h=150&amp;w=150&amp;sz=4&amp;hl=fr&amp;start=5&amp;um=1&amp;itbs=1&amp;tbnid=h6P8LrKT5wovFM:&amp;tbnh=96&amp;tbnw=96&amp;prev=/images?q=celio&amp;um=1&amp;hl=fr&amp;rlz=1R2TSEH_frFR369&amp;tbs=isch:1" TargetMode="External"/><Relationship Id="rId21" Type="http://schemas.openxmlformats.org/officeDocument/2006/relationships/hyperlink" Target="http://www.fnde.com/fnde/images/313_9734_METRO_grand.jpg" TargetMode="External"/><Relationship Id="rId7" Type="http://schemas.openxmlformats.org/officeDocument/2006/relationships/hyperlink" Target="http://www.google.fr/imgres?imgurl=http://www.sitedesmarques.com/images/uploaded/2319-camaieu.jpg&amp;imgrefurl=http://www.sitedesmarques.com/magasin-pret-a-porter/camaieu-chambery-73000-75436.htm&amp;usg=__ompgV_wi_KygesIhqCwSvDoSeNQ=&amp;h=160&amp;w=146&amp;sz=6&amp;hl=fr&amp;start=6&amp;um=1&amp;itbs=1&amp;tbnid=ev1cD05ogEXp3M:&amp;tbnh=98&amp;tbnw=89&amp;prev=/images?q=cama%C3%AFeu&amp;um=1&amp;hl=fr&amp;sa=N&amp;rlz=1R2TSEH_frFR369&amp;tbs=isch:1" TargetMode="External"/><Relationship Id="rId12" Type="http://schemas.openxmlformats.org/officeDocument/2006/relationships/image" Target="../media/image24.jpeg"/><Relationship Id="rId17" Type="http://schemas.openxmlformats.org/officeDocument/2006/relationships/hyperlink" Target="http://www.google.fr/imgres?imgurl=http://geslico.ffpjp.com/public/LogoMMAquad.gif&amp;imgrefurl=http://geslico.ffpjp.com/public/MMA.htm&amp;usg=__uxpar--95t9zA1KWOdTqfBehnXo=&amp;h=179&amp;w=607&amp;sz=29&amp;hl=fr&amp;start=2&amp;um=1&amp;itbs=1&amp;tbnid=7aHVXCDD37rGhM:&amp;tbnh=40&amp;tbnw=136&amp;prev=/images?q=mma+assurances&amp;um=1&amp;hl=fr&amp;rlz=1R2TSEH_frFR369&amp;tbs=isch:1" TargetMode="Externa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26.jpeg"/><Relationship Id="rId20" Type="http://schemas.openxmlformats.org/officeDocument/2006/relationships/image" Target="../media/image28.jpeg"/><Relationship Id="rId1" Type="http://schemas.openxmlformats.org/officeDocument/2006/relationships/themeOverride" Target="../theme/themeOverride7.xml"/><Relationship Id="rId6" Type="http://schemas.openxmlformats.org/officeDocument/2006/relationships/image" Target="../media/image21.jpeg"/><Relationship Id="rId11" Type="http://schemas.openxmlformats.org/officeDocument/2006/relationships/hyperlink" Target="http://www.google.fr/imgres?imgurl=http://www.actualite-voitures.fr/wp-content/uploads/2010/01/voiture-renault-logo.jpg&amp;imgrefurl=http://www.actualite-voitures.fr/page/3/&amp;usg=__gBvpb7FY_sBfg5J9o-VGb5Wc3zk=&amp;h=284&amp;w=284&amp;sz=38&amp;hl=fr&amp;start=2&amp;um=1&amp;itbs=1&amp;tbnid=2xSdpga4YikjIM:&amp;tbnh=114&amp;tbnw=114&amp;prev=/images?q=Renault&amp;um=1&amp;hl=fr&amp;rlz=1R2TSEH_frFR369&amp;tbs=isch:1" TargetMode="External"/><Relationship Id="rId24" Type="http://schemas.openxmlformats.org/officeDocument/2006/relationships/hyperlink" Target="http://www.lyc-monnet-lqly.ac-versailles.fr/" TargetMode="External"/><Relationship Id="rId5" Type="http://schemas.openxmlformats.org/officeDocument/2006/relationships/hyperlink" Target="http://www.google.fr/imgres?imgurl=http://www.institut-iemp.com/institutionnel/v2/images/societe/axa-logo.jpg&amp;imgrefurl=http://www.institut-iemp.com/institutionnel/v2/references_iemp.php&amp;usg=__FaDXvW4IqMuaxJJJ3_11f1GJWV8=&amp;h=330&amp;w=330&amp;sz=12&amp;hl=fr&amp;start=1&amp;um=1&amp;itbs=1&amp;tbnid=wD-8cCYg3oyF4M:&amp;tbnh=119&amp;tbnw=119&amp;prev=/images?q=axa&amp;um=1&amp;hl=fr&amp;rlz=1R2TSEH_frFR369&amp;tbs=isch:1" TargetMode="External"/><Relationship Id="rId15" Type="http://schemas.openxmlformats.org/officeDocument/2006/relationships/hyperlink" Target="http://www.google.fr/imgres?imgurl=http://www.millau-mecanographie.fr/LOGO/LogoCalipage200dpi2.jpg&amp;imgrefurl=http://www.millau-mecanographie.fr/promo_fournit.html&amp;usg=__ujXHMx-hDdPqCGpQUdftzrKADHY=&amp;h=140&amp;w=640&amp;sz=18&amp;hl=fr&amp;start=2&amp;um=1&amp;itbs=1&amp;tbnid=X649eXUwlmyAiM:&amp;tbnh=30&amp;tbnw=137&amp;prev=/images?q=calipage&amp;um=1&amp;hl=fr&amp;rlz=1R2TSEH_frFR369&amp;tbs=isch:1" TargetMode="External"/><Relationship Id="rId23" Type="http://schemas.openxmlformats.org/officeDocument/2006/relationships/image" Target="../media/image3.png"/><Relationship Id="rId10" Type="http://schemas.openxmlformats.org/officeDocument/2006/relationships/image" Target="../media/image23.jpeg"/><Relationship Id="rId19" Type="http://schemas.openxmlformats.org/officeDocument/2006/relationships/hyperlink" Target="http://www.google.fr/imgres?imgurl=http://emmaleduc.files.wordpress.com/2010/04/logo_leroymerlin.jpg&amp;imgrefurl=http://emmaleduc.wordpress.com/2010/04/12/leroy-merlin-et-vos-envies-prennent-vie/&amp;usg=___kcVoK7ZdSW5-XxEIQ6FYXpWvzc=&amp;h=510&amp;w=563&amp;sz=54&amp;hl=fr&amp;start=2&amp;um=1&amp;itbs=1&amp;tbnid=qFzUxJMY7ZwDHM:&amp;tbnh=120&amp;tbnw=133&amp;prev=/images?q=leroy+merlin&amp;um=1&amp;hl=fr&amp;rlz=1R2TSEH_frFR369&amp;tbs=isch:1" TargetMode="External"/><Relationship Id="rId4" Type="http://schemas.openxmlformats.org/officeDocument/2006/relationships/image" Target="../media/image20.jpeg"/><Relationship Id="rId9" Type="http://schemas.openxmlformats.org/officeDocument/2006/relationships/hyperlink" Target="http://www.google.fr/imgres?imgurl=http://blog.nrj.fr/media/blogs/nrjlimogesnrj/logo-la_grande_recre.gif&amp;imgrefurl=http://blog.nrj.fr/index.php/2009/12/?blog=130369&amp;usg=__bYStnRTfNzKVBx9geTjTFYn-1ss=&amp;h=433&amp;w=632&amp;sz=38&amp;hl=fr&amp;start=1&amp;um=1&amp;itbs=1&amp;tbnid=TVjHfMmJo4HhLM:&amp;tbnh=94&amp;tbnw=137&amp;prev=/images?q=la+grande+r%C3%A9cr%C3%A9&amp;um=1&amp;hl=fr&amp;rlz=1R2TSEH_frFR369&amp;tbs=isch:1" TargetMode="External"/><Relationship Id="rId14" Type="http://schemas.openxmlformats.org/officeDocument/2006/relationships/image" Target="../media/image25.jpeg"/><Relationship Id="rId22" Type="http://schemas.openxmlformats.org/officeDocument/2006/relationships/image" Target="../media/image29.jpeg"/></Relationships>
</file>

<file path=ppt/slides/_rels/slide25.xml.rels><?xml version="1.0" encoding="UTF-8" standalone="yes"?>
<Relationships xmlns="http://schemas.openxmlformats.org/package/2006/relationships"><Relationship Id="rId8" Type="http://schemas.openxmlformats.org/officeDocument/2006/relationships/image" Target="http://www.lyc-monnet-lqly.ac-versailles.fr/squelettes/images/logolyc.gif" TargetMode="External"/><Relationship Id="rId3" Type="http://schemas.openxmlformats.org/officeDocument/2006/relationships/image" Target="../media/image30.jpe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hyperlink" Target="http://www.lyc-monnet-lqly.ac-versailles.fr/" TargetMode="External"/><Relationship Id="rId5" Type="http://schemas.openxmlformats.org/officeDocument/2006/relationships/image" Target="../media/image3.pn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8" Type="http://schemas.openxmlformats.org/officeDocument/2006/relationships/image" Target="http://www.lyc-monnet-lqly.ac-versailles.fr/squelettes/images/logolyc.gif" TargetMode="External"/><Relationship Id="rId3" Type="http://schemas.openxmlformats.org/officeDocument/2006/relationships/image" Target="../media/image32.jpe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hyperlink" Target="http://www.lyc-monnet-lqly.ac-versailles.fr/" TargetMode="External"/><Relationship Id="rId5" Type="http://schemas.openxmlformats.org/officeDocument/2006/relationships/image" Target="../media/image3.pn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http://www.lyc-monnet-lqly.ac-versailles.fr/squelettes/images/logolyc.gif" TargetMode="External"/><Relationship Id="rId5" Type="http://schemas.openxmlformats.org/officeDocument/2006/relationships/image" Target="../media/image4.png"/><Relationship Id="rId4" Type="http://schemas.openxmlformats.org/officeDocument/2006/relationships/hyperlink" Target="http://www.lyc-monnet-lqly.ac-versailles.f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lyc-monnet-lqly.ac-versailles.fr/"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http://www.lyc-monnet-lqly.ac-versailles.fr/squelettes/images/logolyc.gif"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http://www.lyc-monnet-lqly.ac-versailles.fr/squelettes/images/logolyc.gif" TargetMode="External"/><Relationship Id="rId5" Type="http://schemas.openxmlformats.org/officeDocument/2006/relationships/image" Target="../media/image4.png"/><Relationship Id="rId4" Type="http://schemas.openxmlformats.org/officeDocument/2006/relationships/hyperlink" Target="http://www.lyc-monnet-lqly.ac-versailles.f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lyc-monnet-lqly.ac-versailles.fr/"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http://www.lyc-monnet-lqly.ac-versailles.fr/squelettes/images/logolyc.gif"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http://www.lyc-monnet-lqly.ac-versailles.fr/squelettes/images/logolyc.gif" TargetMode="External"/><Relationship Id="rId11" Type="http://schemas.openxmlformats.org/officeDocument/2006/relationships/image" Target="../media/image12.jpeg"/><Relationship Id="rId5" Type="http://schemas.openxmlformats.org/officeDocument/2006/relationships/image" Target="../media/image4.pn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hyperlink" Target="http://www.lyc-monnet-lqly.ac-versailles.fr/" TargetMode="External"/><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www.lyc-monnet-lqly.ac-versailles.fr/"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http://www.lyc-monnet-lqly.ac-versailles.fr/squelettes/images/logolyc.gif"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http://www.lyc-monnet-lqly.ac-versailles.fr/squelettes/images/logolyc.gif" TargetMode="External"/><Relationship Id="rId5" Type="http://schemas.openxmlformats.org/officeDocument/2006/relationships/image" Target="../media/image4.png"/><Relationship Id="rId4" Type="http://schemas.openxmlformats.org/officeDocument/2006/relationships/hyperlink" Target="http://www.lyc-monnet-lqly.ac-versailles.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http://www.lyc-monnet-lqly.ac-versailles.fr/squelettes/images/logolyc.gif" TargetMode="External"/><Relationship Id="rId5" Type="http://schemas.openxmlformats.org/officeDocument/2006/relationships/image" Target="../media/image4.png"/><Relationship Id="rId4" Type="http://schemas.openxmlformats.org/officeDocument/2006/relationships/hyperlink" Target="http://www.lyc-monnet-lqly.ac-versailles.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Documents and Settings\proviseur\Mes documents\Mes images\DSCF5220.JPG"/>
          <p:cNvPicPr>
            <a:picLocks noChangeAspect="1" noChangeArrowheads="1"/>
          </p:cNvPicPr>
          <p:nvPr/>
        </p:nvPicPr>
        <p:blipFill>
          <a:blip r:embed="rId2" cstate="print"/>
          <a:srcRect/>
          <a:stretch>
            <a:fillRect/>
          </a:stretch>
        </p:blipFill>
        <p:spPr>
          <a:xfrm>
            <a:off x="2195736" y="1988840"/>
            <a:ext cx="3968750" cy="2976563"/>
          </a:xfrm>
          <a:prstGeom prst="rect">
            <a:avLst/>
          </a:prstGeom>
          <a:noFill/>
        </p:spPr>
      </p:pic>
      <p:sp>
        <p:nvSpPr>
          <p:cNvPr id="4" name="Rectangle 3">
            <a:extLst>
              <a:ext uri="{FF2B5EF4-FFF2-40B4-BE49-F238E27FC236}">
                <a16:creationId xmlns:a16="http://schemas.microsoft.com/office/drawing/2014/main" xmlns="" id="{E3C12522-B26D-4886-B0EB-25B00D37F6A3}"/>
              </a:ext>
            </a:extLst>
          </p:cNvPr>
          <p:cNvSpPr txBox="1">
            <a:spLocks noRot="1" noChangeArrowheads="1"/>
          </p:cNvSpPr>
          <p:nvPr/>
        </p:nvSpPr>
        <p:spPr>
          <a:xfrm>
            <a:off x="1071563" y="5500688"/>
            <a:ext cx="7016750" cy="642937"/>
          </a:xfrm>
          <a:prstGeom prst="rect">
            <a:avLst/>
          </a:prstGeom>
        </p:spPr>
        <p:txBody>
          <a:bodyPr>
            <a:normAutofit fontScale="5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fr-FR" sz="3200" b="0" i="0" u="none" strike="noStrike" kern="1200" cap="none" spc="0" normalizeH="0" baseline="0" noProof="0" dirty="0">
                <a:ln>
                  <a:noFill/>
                </a:ln>
                <a:solidFill>
                  <a:schemeClr val="bg1"/>
                </a:solidFill>
                <a:effectLst/>
                <a:uLnTx/>
                <a:uFillTx/>
                <a:latin typeface="+mn-lt"/>
                <a:ea typeface="+mn-ea"/>
                <a:cs typeface="+mn-cs"/>
              </a:rPr>
              <a:t>PLACE DE L’EUROPE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fr-FR" sz="3200" b="0" i="0" u="none" strike="noStrike" kern="1200" cap="none" spc="0" normalizeH="0" baseline="0" noProof="0" dirty="0">
                <a:ln>
                  <a:noFill/>
                </a:ln>
                <a:solidFill>
                  <a:schemeClr val="bg1"/>
                </a:solidFill>
                <a:effectLst/>
                <a:uLnTx/>
                <a:uFillTx/>
                <a:latin typeface="+mn-lt"/>
                <a:ea typeface="+mn-ea"/>
                <a:cs typeface="+mn-cs"/>
              </a:rPr>
              <a:t>78 940 LA QUEUE LEZ YVELINES</a:t>
            </a:r>
          </a:p>
        </p:txBody>
      </p:sp>
      <p:sp>
        <p:nvSpPr>
          <p:cNvPr id="5" name="Rectangle 2"/>
          <p:cNvSpPr txBox="1">
            <a:spLocks noRot="1"/>
          </p:cNvSpPr>
          <p:nvPr/>
        </p:nvSpPr>
        <p:spPr>
          <a:xfrm>
            <a:off x="1115616" y="188640"/>
            <a:ext cx="7772400" cy="17526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LYCÉE JEAN MONNET</a:t>
            </a:r>
            <a:br>
              <a:rPr kumimoji="0" lang="fr-FR" altLang="fr-FR"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fr-FR" altLang="fr-FR"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(Etablissement Public Polyvalent)</a:t>
            </a:r>
          </a:p>
        </p:txBody>
      </p:sp>
      <p:sp>
        <p:nvSpPr>
          <p:cNvPr id="6" name="ZoneTexte 5">
            <a:extLst>
              <a:ext uri="{FF2B5EF4-FFF2-40B4-BE49-F238E27FC236}">
                <a16:creationId xmlns:a16="http://schemas.microsoft.com/office/drawing/2014/main" xmlns="" id="{F610942A-7705-450D-B2F4-BA974689F506}"/>
              </a:ext>
            </a:extLst>
          </p:cNvPr>
          <p:cNvSpPr txBox="1"/>
          <p:nvPr/>
        </p:nvSpPr>
        <p:spPr>
          <a:xfrm>
            <a:off x="6372200" y="2348880"/>
            <a:ext cx="2304256" cy="2216150"/>
          </a:xfrm>
          <a:prstGeom prst="rect">
            <a:avLst/>
          </a:prstGeom>
          <a:noFill/>
        </p:spPr>
        <p:txBody>
          <a:bodyPr wrap="square">
            <a:spAutoFit/>
          </a:bodyPr>
          <a:lstStyle/>
          <a:p>
            <a:pPr eaLnBrk="1" hangingPunct="1">
              <a:buClr>
                <a:schemeClr val="accent1">
                  <a:lumMod val="75000"/>
                </a:schemeClr>
              </a:buClr>
              <a:buFont typeface="Arial" pitchFamily="34" charset="0"/>
              <a:buChar char="•"/>
              <a:defRPr/>
            </a:pPr>
            <a:r>
              <a:rPr lang="fr-FR" sz="2400" dirty="0">
                <a:latin typeface="Arial" charset="0"/>
              </a:rPr>
              <a:t>  </a:t>
            </a:r>
            <a:r>
              <a:rPr lang="fr-FR" sz="2400" dirty="0">
                <a:solidFill>
                  <a:schemeClr val="bg2">
                    <a:lumMod val="25000"/>
                  </a:schemeClr>
                </a:solidFill>
                <a:latin typeface="+mn-lt"/>
              </a:rPr>
              <a:t>Exigence</a:t>
            </a:r>
          </a:p>
          <a:p>
            <a:pPr eaLnBrk="1" hangingPunct="1">
              <a:buClr>
                <a:schemeClr val="accent1">
                  <a:lumMod val="75000"/>
                </a:schemeClr>
              </a:buClr>
              <a:buFont typeface="Arial" pitchFamily="34" charset="0"/>
              <a:buChar char="•"/>
              <a:defRPr/>
            </a:pPr>
            <a:endParaRPr lang="fr-FR" sz="2400" dirty="0">
              <a:solidFill>
                <a:schemeClr val="bg2">
                  <a:lumMod val="25000"/>
                </a:schemeClr>
              </a:solidFill>
              <a:latin typeface="+mn-lt"/>
            </a:endParaRPr>
          </a:p>
          <a:p>
            <a:pPr eaLnBrk="1" hangingPunct="1">
              <a:buClr>
                <a:schemeClr val="accent1">
                  <a:lumMod val="75000"/>
                </a:schemeClr>
              </a:buClr>
              <a:buFont typeface="Arial" pitchFamily="34" charset="0"/>
              <a:buChar char="•"/>
              <a:defRPr/>
            </a:pPr>
            <a:r>
              <a:rPr lang="fr-FR" sz="2400" dirty="0">
                <a:solidFill>
                  <a:schemeClr val="bg2">
                    <a:lumMod val="25000"/>
                  </a:schemeClr>
                </a:solidFill>
                <a:latin typeface="+mn-lt"/>
              </a:rPr>
              <a:t>  Autonomie</a:t>
            </a:r>
          </a:p>
          <a:p>
            <a:pPr eaLnBrk="1" hangingPunct="1">
              <a:buClr>
                <a:schemeClr val="accent1">
                  <a:lumMod val="75000"/>
                </a:schemeClr>
              </a:buClr>
              <a:defRPr/>
            </a:pPr>
            <a:endParaRPr lang="fr-FR" sz="2400" dirty="0">
              <a:solidFill>
                <a:schemeClr val="bg2">
                  <a:lumMod val="25000"/>
                </a:schemeClr>
              </a:solidFill>
              <a:latin typeface="+mn-lt"/>
            </a:endParaRPr>
          </a:p>
          <a:p>
            <a:pPr eaLnBrk="1" hangingPunct="1">
              <a:buClr>
                <a:schemeClr val="accent1">
                  <a:lumMod val="75000"/>
                </a:schemeClr>
              </a:buClr>
              <a:buFont typeface="Arial" pitchFamily="34" charset="0"/>
              <a:buChar char="•"/>
              <a:defRPr/>
            </a:pPr>
            <a:r>
              <a:rPr lang="fr-FR" sz="2400" dirty="0">
                <a:solidFill>
                  <a:schemeClr val="bg2">
                    <a:lumMod val="25000"/>
                  </a:schemeClr>
                </a:solidFill>
                <a:latin typeface="+mn-lt"/>
              </a:rPr>
              <a:t>  Réussite</a:t>
            </a:r>
          </a:p>
          <a:p>
            <a:pPr eaLnBrk="1" hangingPunct="1">
              <a:buClr>
                <a:schemeClr val="accent1">
                  <a:lumMod val="75000"/>
                </a:schemeClr>
              </a:buClr>
              <a:buFont typeface="Arial" pitchFamily="34" charset="0"/>
              <a:buChar char="•"/>
              <a:defRPr/>
            </a:pPr>
            <a:endParaRPr lang="fr-FR" dirty="0">
              <a:latin typeface="Arial" charset="0"/>
            </a:endParaRPr>
          </a:p>
        </p:txBody>
      </p:sp>
      <p:graphicFrame>
        <p:nvGraphicFramePr>
          <p:cNvPr id="7" name="Tableau 6">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pic>
        <p:nvPicPr>
          <p:cNvPr id="25601" name="Picture 1"/>
          <p:cNvPicPr>
            <a:picLocks noChangeAspect="1" noChangeArrowheads="1"/>
          </p:cNvPicPr>
          <p:nvPr/>
        </p:nvPicPr>
        <p:blipFill>
          <a:blip r:embed="rId3" cstate="print"/>
          <a:srcRect/>
          <a:stretch>
            <a:fillRect/>
          </a:stretch>
        </p:blipFill>
        <p:spPr bwMode="auto">
          <a:xfrm>
            <a:off x="251520" y="5661248"/>
            <a:ext cx="720079" cy="360040"/>
          </a:xfrm>
          <a:prstGeom prst="rect">
            <a:avLst/>
          </a:prstGeom>
          <a:noFill/>
          <a:ln w="9525">
            <a:noFill/>
            <a:miter lim="800000"/>
            <a:headEnd/>
            <a:tailEnd/>
          </a:ln>
        </p:spPr>
      </p:pic>
      <p:pic>
        <p:nvPicPr>
          <p:cNvPr id="8" name="Picture 2" descr="Logo lycée">
            <a:hlinkClick r:id="rId4" tooltip="&quot;Lycée Jean Monnet&quot;"/>
          </p:cNvPr>
          <p:cNvPicPr>
            <a:picLocks noChangeAspect="1" noChangeArrowheads="1"/>
          </p:cNvPicPr>
          <p:nvPr/>
        </p:nvPicPr>
        <p:blipFill>
          <a:blip r:embed="rId5" r:link="rId6"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188640"/>
            <a:ext cx="1008112" cy="936104"/>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123728" y="332656"/>
            <a:ext cx="5976664" cy="646331"/>
          </a:xfrm>
          <a:prstGeom prst="rect">
            <a:avLst/>
          </a:prstGeom>
        </p:spPr>
        <p:txBody>
          <a:bodyPr wrap="square">
            <a:spAutoFit/>
          </a:bodyPr>
          <a:lstStyle/>
          <a:p>
            <a:r>
              <a:rPr lang="fr-FR" sz="3600" dirty="0">
                <a:solidFill>
                  <a:schemeClr val="accent3">
                    <a:lumMod val="75000"/>
                  </a:schemeClr>
                </a:solidFill>
              </a:rPr>
              <a:t>Les épreuves du BAC en 2021</a:t>
            </a:r>
            <a:endParaRPr lang="fr-FR" sz="3600" dirty="0"/>
          </a:p>
        </p:txBody>
      </p:sp>
      <p:graphicFrame>
        <p:nvGraphicFramePr>
          <p:cNvPr id="6" name="Tableau 5">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9" name="ZoneTexte 8"/>
          <p:cNvSpPr txBox="1"/>
          <p:nvPr/>
        </p:nvSpPr>
        <p:spPr>
          <a:xfrm>
            <a:off x="2451100" y="1412776"/>
            <a:ext cx="6692900" cy="4493538"/>
          </a:xfrm>
          <a:prstGeom prst="rect">
            <a:avLst/>
          </a:prstGeom>
          <a:noFill/>
        </p:spPr>
        <p:txBody>
          <a:bodyPr>
            <a:spAutoFit/>
          </a:bodyPr>
          <a:lstStyle/>
          <a:p>
            <a:pPr marL="177800" indent="-177800" fontAlgn="auto">
              <a:spcBef>
                <a:spcPct val="20000"/>
              </a:spcBef>
              <a:spcAft>
                <a:spcPts val="0"/>
              </a:spcAft>
              <a:buClr>
                <a:srgbClr val="EE7444"/>
              </a:buClr>
              <a:buSzPct val="100000"/>
              <a:buFont typeface="Arial"/>
              <a:buChar char="■"/>
              <a:defRPr/>
            </a:pPr>
            <a:r>
              <a:rPr lang="fr-FR" sz="2000" dirty="0">
                <a:solidFill>
                  <a:prstClr val="black"/>
                </a:solidFill>
                <a:latin typeface="Arial" panose="020B0604020202020204" pitchFamily="34" charset="0"/>
                <a:ea typeface="Roboto" panose="02000000000000000000" pitchFamily="2" charset="0"/>
              </a:rPr>
              <a:t>Les 5 épreuves terminales comptent pour 60 % de la note finale</a:t>
            </a:r>
          </a:p>
          <a:p>
            <a:pPr marL="627063" lvl="1" indent="-169863" fontAlgn="auto">
              <a:lnSpc>
                <a:spcPct val="110000"/>
              </a:lnSpc>
              <a:spcBef>
                <a:spcPct val="20000"/>
              </a:spcBef>
              <a:spcAft>
                <a:spcPts val="0"/>
              </a:spcAft>
              <a:buClr>
                <a:srgbClr val="EE7444"/>
              </a:buClr>
              <a:buFont typeface="Arial Italic"/>
              <a:buChar char="■"/>
              <a:defRPr/>
            </a:pPr>
            <a:r>
              <a:rPr lang="fr-FR" sz="1600" b="1" dirty="0">
                <a:solidFill>
                  <a:prstClr val="black"/>
                </a:solidFill>
                <a:latin typeface="Arial" panose="020B0604020202020204" pitchFamily="34" charset="0"/>
                <a:ea typeface="Roboto" panose="02000000000000000000" pitchFamily="2" charset="0"/>
              </a:rPr>
              <a:t>4 épreuves en terminale</a:t>
            </a:r>
            <a:r>
              <a:rPr lang="fr-FR" sz="1600" dirty="0">
                <a:solidFill>
                  <a:prstClr val="black"/>
                </a:solidFill>
                <a:latin typeface="Arial" panose="020B0604020202020204" pitchFamily="34" charset="0"/>
                <a:ea typeface="Roboto" panose="02000000000000000000" pitchFamily="2" charset="0"/>
              </a:rPr>
              <a:t> : 2 épreuves de spécialité, 1 épreuve </a:t>
            </a:r>
          </a:p>
          <a:p>
            <a:pPr marL="627063" lvl="1" indent="-169863" fontAlgn="auto">
              <a:lnSpc>
                <a:spcPct val="110000"/>
              </a:lnSpc>
              <a:spcBef>
                <a:spcPct val="20000"/>
              </a:spcBef>
              <a:spcAft>
                <a:spcPts val="0"/>
              </a:spcAft>
              <a:buClr>
                <a:srgbClr val="EE7444"/>
              </a:buClr>
              <a:defRPr/>
            </a:pPr>
            <a:r>
              <a:rPr lang="fr-FR" sz="1600" dirty="0">
                <a:solidFill>
                  <a:prstClr val="black"/>
                </a:solidFill>
                <a:latin typeface="Arial" panose="020B0604020202020204" pitchFamily="34" charset="0"/>
                <a:ea typeface="Roboto" panose="02000000000000000000" pitchFamily="2" charset="0"/>
              </a:rPr>
              <a:t>de philosophie et une épreuve orale terminale.</a:t>
            </a:r>
          </a:p>
          <a:p>
            <a:pPr marL="627063" lvl="1" indent="-169863" fontAlgn="auto">
              <a:lnSpc>
                <a:spcPct val="110000"/>
              </a:lnSpc>
              <a:spcBef>
                <a:spcPct val="20000"/>
              </a:spcBef>
              <a:spcAft>
                <a:spcPts val="0"/>
              </a:spcAft>
              <a:buClr>
                <a:srgbClr val="EE7444"/>
              </a:buClr>
              <a:buFont typeface="Arial Italic"/>
              <a:buChar char="■"/>
              <a:defRPr/>
            </a:pPr>
            <a:r>
              <a:rPr lang="fr-FR" sz="1600" b="1" dirty="0">
                <a:solidFill>
                  <a:prstClr val="black"/>
                </a:solidFill>
                <a:latin typeface="Arial" panose="020B0604020202020204" pitchFamily="34" charset="0"/>
                <a:ea typeface="Roboto" panose="02000000000000000000" pitchFamily="2" charset="0"/>
              </a:rPr>
              <a:t>1 épreuve anticipée </a:t>
            </a:r>
            <a:r>
              <a:rPr lang="fr-FR" sz="1600" dirty="0">
                <a:solidFill>
                  <a:prstClr val="black"/>
                </a:solidFill>
                <a:latin typeface="Arial" panose="020B0604020202020204" pitchFamily="34" charset="0"/>
                <a:ea typeface="Roboto" panose="02000000000000000000" pitchFamily="2" charset="0"/>
              </a:rPr>
              <a:t>de français en 1</a:t>
            </a:r>
            <a:r>
              <a:rPr lang="fr-FR" sz="1600" baseline="30000" dirty="0">
                <a:solidFill>
                  <a:prstClr val="black"/>
                </a:solidFill>
                <a:latin typeface="Arial" panose="020B0604020202020204" pitchFamily="34" charset="0"/>
                <a:ea typeface="Roboto" panose="02000000000000000000" pitchFamily="2" charset="0"/>
              </a:rPr>
              <a:t>re</a:t>
            </a:r>
            <a:r>
              <a:rPr lang="fr-FR" sz="1600" dirty="0">
                <a:solidFill>
                  <a:prstClr val="black"/>
                </a:solidFill>
                <a:latin typeface="Arial" panose="020B0604020202020204" pitchFamily="34" charset="0"/>
                <a:ea typeface="Roboto" panose="02000000000000000000" pitchFamily="2" charset="0"/>
              </a:rPr>
              <a:t> (écrit et oral).</a:t>
            </a:r>
          </a:p>
          <a:p>
            <a:pPr marL="627063" lvl="1" indent="-169863" fontAlgn="auto">
              <a:lnSpc>
                <a:spcPct val="110000"/>
              </a:lnSpc>
              <a:spcBef>
                <a:spcPct val="20000"/>
              </a:spcBef>
              <a:spcAft>
                <a:spcPts val="0"/>
              </a:spcAft>
              <a:buClr>
                <a:srgbClr val="EE7444"/>
              </a:buClr>
              <a:buFont typeface="Arial Italic"/>
              <a:buChar char="■"/>
              <a:defRPr/>
            </a:pPr>
            <a:r>
              <a:rPr lang="fr-FR" sz="1600" dirty="0">
                <a:solidFill>
                  <a:prstClr val="black"/>
                </a:solidFill>
                <a:latin typeface="Arial" panose="020B0604020202020204" pitchFamily="34" charset="0"/>
                <a:ea typeface="Roboto" panose="02000000000000000000" pitchFamily="2" charset="0"/>
              </a:rPr>
              <a:t>Ces épreuves sont organisées sur le modèle des épreuves </a:t>
            </a:r>
          </a:p>
          <a:p>
            <a:pPr marL="627063" lvl="1" indent="-169863" fontAlgn="auto">
              <a:lnSpc>
                <a:spcPct val="110000"/>
              </a:lnSpc>
              <a:spcBef>
                <a:spcPct val="20000"/>
              </a:spcBef>
              <a:spcAft>
                <a:spcPts val="0"/>
              </a:spcAft>
              <a:buClr>
                <a:srgbClr val="EE7444"/>
              </a:buClr>
              <a:defRPr/>
            </a:pPr>
            <a:r>
              <a:rPr lang="fr-FR" sz="1600" dirty="0">
                <a:solidFill>
                  <a:prstClr val="black"/>
                </a:solidFill>
                <a:latin typeface="Arial" panose="020B0604020202020204" pitchFamily="34" charset="0"/>
                <a:ea typeface="Roboto" panose="02000000000000000000" pitchFamily="2" charset="0"/>
              </a:rPr>
              <a:t>actuelles du baccalauréat.</a:t>
            </a:r>
          </a:p>
          <a:p>
            <a:pPr lvl="1" fontAlgn="auto">
              <a:lnSpc>
                <a:spcPct val="110000"/>
              </a:lnSpc>
              <a:spcBef>
                <a:spcPct val="20000"/>
              </a:spcBef>
              <a:spcAft>
                <a:spcPts val="0"/>
              </a:spcAft>
              <a:buClr>
                <a:srgbClr val="EE7444"/>
              </a:buClr>
              <a:defRPr/>
            </a:pPr>
            <a:endParaRPr lang="fr-FR" sz="1200" dirty="0">
              <a:solidFill>
                <a:prstClr val="black"/>
              </a:solidFill>
              <a:latin typeface="Arial" panose="020B0604020202020204" pitchFamily="34" charset="0"/>
              <a:ea typeface="Roboto" panose="02000000000000000000" pitchFamily="2" charset="0"/>
            </a:endParaRPr>
          </a:p>
          <a:p>
            <a:pPr marL="177800" indent="-177800" fontAlgn="auto">
              <a:spcBef>
                <a:spcPct val="20000"/>
              </a:spcBef>
              <a:spcAft>
                <a:spcPts val="0"/>
              </a:spcAft>
              <a:buClr>
                <a:srgbClr val="EE7444"/>
              </a:buClr>
              <a:buSzPct val="100000"/>
              <a:buFont typeface="Arial"/>
              <a:buChar char="■"/>
              <a:defRPr/>
            </a:pPr>
            <a:r>
              <a:rPr lang="fr-FR" sz="2000" dirty="0">
                <a:solidFill>
                  <a:prstClr val="black"/>
                </a:solidFill>
                <a:latin typeface="Arial" panose="020B0604020202020204" pitchFamily="34" charset="0"/>
                <a:ea typeface="Roboto" panose="02000000000000000000" pitchFamily="2" charset="0"/>
              </a:rPr>
              <a:t>Le contrôle continu représente 40% de la note finale</a:t>
            </a:r>
          </a:p>
          <a:p>
            <a:pPr marL="627063" lvl="1" indent="-169863" fontAlgn="auto">
              <a:spcBef>
                <a:spcPct val="20000"/>
              </a:spcBef>
              <a:spcAft>
                <a:spcPts val="0"/>
              </a:spcAft>
              <a:buClr>
                <a:srgbClr val="EE7444"/>
              </a:buClr>
              <a:buFont typeface="Arial Italic"/>
              <a:buChar char="■"/>
              <a:defRPr/>
            </a:pPr>
            <a:r>
              <a:rPr lang="fr-FR" sz="1600" b="1" dirty="0">
                <a:solidFill>
                  <a:prstClr val="black"/>
                </a:solidFill>
                <a:latin typeface="Arial" panose="020B0604020202020204" pitchFamily="34" charset="0"/>
                <a:ea typeface="Roboto" panose="02000000000000000000" pitchFamily="2" charset="0"/>
              </a:rPr>
              <a:t>10 % pour la prise en compte des bulletins </a:t>
            </a:r>
            <a:r>
              <a:rPr lang="fr-FR" sz="1600" dirty="0">
                <a:solidFill>
                  <a:prstClr val="black"/>
                </a:solidFill>
                <a:latin typeface="Arial" panose="020B0604020202020204" pitchFamily="34" charset="0"/>
                <a:ea typeface="Roboto" panose="02000000000000000000" pitchFamily="2" charset="0"/>
              </a:rPr>
              <a:t>de 1</a:t>
            </a:r>
            <a:r>
              <a:rPr lang="fr-FR" sz="1600" baseline="30000" dirty="0">
                <a:solidFill>
                  <a:prstClr val="black"/>
                </a:solidFill>
                <a:latin typeface="Arial" panose="020B0604020202020204" pitchFamily="34" charset="0"/>
                <a:ea typeface="Roboto" panose="02000000000000000000" pitchFamily="2" charset="0"/>
              </a:rPr>
              <a:t>re</a:t>
            </a:r>
            <a:r>
              <a:rPr lang="fr-FR" sz="1600" dirty="0">
                <a:solidFill>
                  <a:prstClr val="black"/>
                </a:solidFill>
                <a:latin typeface="Arial" panose="020B0604020202020204" pitchFamily="34" charset="0"/>
                <a:ea typeface="Roboto" panose="02000000000000000000" pitchFamily="2" charset="0"/>
              </a:rPr>
              <a:t> et de terminale dans l’ensemble des disciplines pour encourager la régularité du travail des élèves.</a:t>
            </a:r>
          </a:p>
          <a:p>
            <a:pPr marL="627063" lvl="1" indent="-169863" fontAlgn="auto">
              <a:spcBef>
                <a:spcPct val="20000"/>
              </a:spcBef>
              <a:spcAft>
                <a:spcPts val="0"/>
              </a:spcAft>
              <a:buClr>
                <a:srgbClr val="EE7444"/>
              </a:buClr>
              <a:buFont typeface="Arial Italic"/>
              <a:buChar char="■"/>
              <a:defRPr/>
            </a:pPr>
            <a:r>
              <a:rPr lang="fr-FR" sz="1600" b="1" dirty="0">
                <a:solidFill>
                  <a:prstClr val="black"/>
                </a:solidFill>
                <a:latin typeface="Arial" panose="020B0604020202020204" pitchFamily="34" charset="0"/>
                <a:ea typeface="Roboto" panose="02000000000000000000" pitchFamily="2" charset="0"/>
              </a:rPr>
              <a:t>30 % pour des épreuves communes </a:t>
            </a:r>
            <a:r>
              <a:rPr lang="fr-FR" sz="1600" dirty="0">
                <a:solidFill>
                  <a:prstClr val="black"/>
                </a:solidFill>
                <a:latin typeface="Arial" panose="020B0604020202020204" pitchFamily="34" charset="0"/>
                <a:ea typeface="Roboto" panose="02000000000000000000" pitchFamily="2" charset="0"/>
              </a:rPr>
              <a:t>de contrôle continu organisées pendant les années de 1</a:t>
            </a:r>
            <a:r>
              <a:rPr lang="fr-FR" sz="1600" baseline="30000" dirty="0">
                <a:solidFill>
                  <a:prstClr val="black"/>
                </a:solidFill>
                <a:latin typeface="Arial" panose="020B0604020202020204" pitchFamily="34" charset="0"/>
                <a:ea typeface="Roboto" panose="02000000000000000000" pitchFamily="2" charset="0"/>
              </a:rPr>
              <a:t>re</a:t>
            </a:r>
            <a:r>
              <a:rPr lang="fr-FR" sz="1600" dirty="0">
                <a:solidFill>
                  <a:prstClr val="black"/>
                </a:solidFill>
                <a:latin typeface="Arial" panose="020B0604020202020204" pitchFamily="34" charset="0"/>
                <a:ea typeface="Roboto" panose="02000000000000000000" pitchFamily="2" charset="0"/>
              </a:rPr>
              <a:t> et de terminale afin de valoriser le travail des lycéens. </a:t>
            </a:r>
          </a:p>
        </p:txBody>
      </p:sp>
      <p:sp>
        <p:nvSpPr>
          <p:cNvPr id="10" name="Rectangle 9"/>
          <p:cNvSpPr/>
          <p:nvPr/>
        </p:nvSpPr>
        <p:spPr>
          <a:xfrm>
            <a:off x="1043608" y="2636912"/>
            <a:ext cx="1296144" cy="1828800"/>
          </a:xfrm>
          <a:prstGeom prst="rect">
            <a:avLst/>
          </a:prstGeom>
          <a:solidFill>
            <a:srgbClr val="95BC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u="sng" dirty="0">
                <a:solidFill>
                  <a:schemeClr val="bg1"/>
                </a:solidFill>
                <a:latin typeface="Arial" panose="020B0604020202020204" pitchFamily="34" charset="0"/>
                <a:cs typeface="Arial" panose="020B0604020202020204" pitchFamily="34" charset="0"/>
              </a:rPr>
              <a:t>Pour tous :</a:t>
            </a:r>
          </a:p>
          <a:p>
            <a:pPr algn="ctr" fontAlgn="auto">
              <a:spcBef>
                <a:spcPts val="0"/>
              </a:spcBef>
              <a:spcAft>
                <a:spcPts val="0"/>
              </a:spcAft>
              <a:defRPr/>
            </a:pPr>
            <a:endParaRPr lang="fr-FR" sz="1400" dirty="0">
              <a:solidFill>
                <a:schemeClr val="bg1"/>
              </a:solidFill>
              <a:latin typeface="Arial" panose="020B0604020202020204" pitchFamily="34" charset="0"/>
              <a:cs typeface="Arial" panose="020B0604020202020204" pitchFamily="34" charset="0"/>
            </a:endParaRPr>
          </a:p>
          <a:p>
            <a:pPr algn="ctr" fontAlgn="auto">
              <a:spcBef>
                <a:spcPts val="0"/>
              </a:spcBef>
              <a:spcAft>
                <a:spcPts val="0"/>
              </a:spcAft>
              <a:defRPr/>
            </a:pPr>
            <a:r>
              <a:rPr lang="fr-FR" sz="1400" dirty="0">
                <a:solidFill>
                  <a:schemeClr val="bg1"/>
                </a:solidFill>
                <a:latin typeface="Arial" panose="020B0604020202020204" pitchFamily="34" charset="0"/>
                <a:cs typeface="Arial" panose="020B0604020202020204" pitchFamily="34" charset="0"/>
              </a:rPr>
              <a:t>voie</a:t>
            </a:r>
          </a:p>
          <a:p>
            <a:pPr algn="ctr" fontAlgn="auto">
              <a:spcBef>
                <a:spcPts val="0"/>
              </a:spcBef>
              <a:spcAft>
                <a:spcPts val="0"/>
              </a:spcAft>
              <a:defRPr/>
            </a:pPr>
            <a:r>
              <a:rPr lang="fr-FR" sz="1400" dirty="0">
                <a:solidFill>
                  <a:schemeClr val="bg1"/>
                </a:solidFill>
                <a:latin typeface="Arial" panose="020B0604020202020204" pitchFamily="34" charset="0"/>
                <a:cs typeface="Arial" panose="020B0604020202020204" pitchFamily="34" charset="0"/>
              </a:rPr>
              <a:t>générale</a:t>
            </a:r>
          </a:p>
          <a:p>
            <a:pPr algn="ctr" fontAlgn="auto">
              <a:spcBef>
                <a:spcPts val="0"/>
              </a:spcBef>
              <a:spcAft>
                <a:spcPts val="0"/>
              </a:spcAft>
              <a:defRPr/>
            </a:pPr>
            <a:r>
              <a:rPr lang="fr-FR" sz="1400" dirty="0">
                <a:solidFill>
                  <a:schemeClr val="bg1"/>
                </a:solidFill>
                <a:latin typeface="Arial" panose="020B0604020202020204" pitchFamily="34" charset="0"/>
                <a:cs typeface="Arial" panose="020B0604020202020204" pitchFamily="34" charset="0"/>
              </a:rPr>
              <a:t>+</a:t>
            </a:r>
          </a:p>
          <a:p>
            <a:pPr algn="ctr" fontAlgn="auto">
              <a:spcBef>
                <a:spcPts val="0"/>
              </a:spcBef>
              <a:spcAft>
                <a:spcPts val="0"/>
              </a:spcAft>
              <a:defRPr/>
            </a:pPr>
            <a:r>
              <a:rPr lang="fr-FR" sz="1400" dirty="0">
                <a:solidFill>
                  <a:schemeClr val="bg1"/>
                </a:solidFill>
                <a:latin typeface="Arial" panose="020B0604020202020204" pitchFamily="34" charset="0"/>
                <a:cs typeface="Arial" panose="020B0604020202020204" pitchFamily="34" charset="0"/>
              </a:rPr>
              <a:t>voie technologique</a:t>
            </a:r>
          </a:p>
        </p:txBody>
      </p:sp>
      <p:sp>
        <p:nvSpPr>
          <p:cNvPr id="12" name="Accolade ouvrante 11"/>
          <p:cNvSpPr/>
          <p:nvPr/>
        </p:nvSpPr>
        <p:spPr>
          <a:xfrm>
            <a:off x="2267745" y="1484784"/>
            <a:ext cx="360039" cy="4392488"/>
          </a:xfrm>
          <a:prstGeom prst="leftBrace">
            <a:avLst/>
          </a:prstGeom>
          <a:ln>
            <a:solidFill>
              <a:srgbClr val="95BCE5"/>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dirty="0"/>
          </a:p>
        </p:txBody>
      </p:sp>
      <p:pic>
        <p:nvPicPr>
          <p:cNvPr id="8" name="Picture 1"/>
          <p:cNvPicPr>
            <a:picLocks noChangeAspect="1" noChangeArrowheads="1"/>
          </p:cNvPicPr>
          <p:nvPr/>
        </p:nvPicPr>
        <p:blipFill>
          <a:blip r:embed="rId2" cstate="print"/>
          <a:srcRect/>
          <a:stretch>
            <a:fillRect/>
          </a:stretch>
        </p:blipFill>
        <p:spPr bwMode="auto">
          <a:xfrm>
            <a:off x="251520" y="5661248"/>
            <a:ext cx="720079" cy="360040"/>
          </a:xfrm>
          <a:prstGeom prst="rect">
            <a:avLst/>
          </a:prstGeom>
          <a:noFill/>
          <a:ln w="9525">
            <a:noFill/>
            <a:miter lim="800000"/>
            <a:headEnd/>
            <a:tailEnd/>
          </a:ln>
        </p:spPr>
      </p:pic>
      <p:pic>
        <p:nvPicPr>
          <p:cNvPr id="11" name="Picture 2" descr="Logo lycée">
            <a:hlinkClick r:id="rId3" tooltip="&quot;Lycée Jean Monnet&quot;"/>
          </p:cNvPr>
          <p:cNvPicPr>
            <a:picLocks noChangeAspect="1" noChangeArrowheads="1"/>
          </p:cNvPicPr>
          <p:nvPr/>
        </p:nvPicPr>
        <p:blipFill>
          <a:blip r:embed="rId4" r:link="rId5"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8" name="Espace réservé du contenu 2"/>
          <p:cNvSpPr txBox="1">
            <a:spLocks/>
          </p:cNvSpPr>
          <p:nvPr/>
        </p:nvSpPr>
        <p:spPr>
          <a:xfrm>
            <a:off x="1187624" y="1412776"/>
            <a:ext cx="7416824" cy="4032448"/>
          </a:xfrm>
          <a:prstGeom prst="rect">
            <a:avLst/>
          </a:prstGeom>
        </p:spPr>
        <p:txBody>
          <a:bodyPr/>
          <a:lstStyle/>
          <a:p>
            <a:pPr marL="365760" marR="0" lvl="0" indent="-283464" algn="l" defTabSz="914400" rtl="0" eaLnBrk="1" fontAlgn="base" latinLnBrk="0" hangingPunct="1">
              <a:lnSpc>
                <a:spcPct val="100000"/>
              </a:lnSpc>
              <a:spcBef>
                <a:spcPts val="600"/>
              </a:spcBef>
              <a:spcAft>
                <a:spcPct val="0"/>
              </a:spcAft>
              <a:buClr>
                <a:schemeClr val="accent1"/>
              </a:buClr>
              <a:buSzPct val="80000"/>
              <a:buFont typeface="Arial" pitchFamily="34" charset="0"/>
              <a:buChar char="■"/>
              <a:tabLst/>
              <a:defRPr/>
            </a:pPr>
            <a:r>
              <a:rPr kumimoji="0" lang="fr-FR" altLang="fr-FR" sz="2000" b="0" i="0" u="none" strike="noStrike" kern="1200" cap="none" spc="0" normalizeH="0" baseline="0" noProof="0" dirty="0">
                <a:ln>
                  <a:noFill/>
                </a:ln>
                <a:solidFill>
                  <a:schemeClr val="tx1"/>
                </a:solidFill>
                <a:effectLst/>
                <a:uLnTx/>
                <a:uFillTx/>
                <a:latin typeface="+mn-lt"/>
                <a:ea typeface="+mn-ea"/>
                <a:cs typeface="+mn-cs"/>
              </a:rPr>
              <a:t>Le contrôle continu compte pour 40% dans la note finale </a:t>
            </a:r>
          </a:p>
          <a:p>
            <a:pPr marL="365760" marR="0" lvl="0" indent="-283464" algn="l" defTabSz="914400" rtl="0" eaLnBrk="1" fontAlgn="base" latinLnBrk="0" hangingPunct="1">
              <a:lnSpc>
                <a:spcPct val="100000"/>
              </a:lnSpc>
              <a:spcBef>
                <a:spcPts val="600"/>
              </a:spcBef>
              <a:spcAft>
                <a:spcPct val="0"/>
              </a:spcAft>
              <a:buClr>
                <a:schemeClr val="accent1"/>
              </a:buClr>
              <a:buSzPct val="80000"/>
              <a:tabLst/>
              <a:defRPr/>
            </a:pPr>
            <a:r>
              <a:rPr kumimoji="0" lang="fr-FR" altLang="fr-FR" sz="2000" b="0" i="0" u="none" strike="noStrike" kern="1200" cap="none" spc="0" normalizeH="0" baseline="0" noProof="0" dirty="0">
                <a:ln>
                  <a:noFill/>
                </a:ln>
                <a:solidFill>
                  <a:schemeClr val="tx1"/>
                </a:solidFill>
                <a:effectLst/>
                <a:uLnTx/>
                <a:uFillTx/>
                <a:latin typeface="+mn-lt"/>
                <a:ea typeface="+mn-ea"/>
                <a:cs typeface="+mn-cs"/>
              </a:rPr>
              <a:t>    du baccalauréat</a:t>
            </a:r>
          </a:p>
          <a:p>
            <a:pPr marL="365760" marR="0" lvl="0" indent="-283464" algn="l" defTabSz="914400" rtl="0" eaLnBrk="1" fontAlgn="base" latinLnBrk="0" hangingPunct="1">
              <a:lnSpc>
                <a:spcPct val="100000"/>
              </a:lnSpc>
              <a:spcBef>
                <a:spcPts val="600"/>
              </a:spcBef>
              <a:spcAft>
                <a:spcPct val="0"/>
              </a:spcAft>
              <a:buClr>
                <a:schemeClr val="accent1"/>
              </a:buClr>
              <a:buSzPct val="80000"/>
              <a:buFont typeface="Arial" pitchFamily="34" charset="0"/>
              <a:buChar char="■"/>
              <a:tabLst/>
              <a:defRPr/>
            </a:pPr>
            <a:r>
              <a:rPr kumimoji="0" lang="fr-FR" altLang="fr-FR" sz="2400" b="0" i="0" u="none" strike="noStrike" kern="1200" cap="none" spc="0" normalizeH="0" baseline="0" noProof="0" dirty="0">
                <a:ln>
                  <a:noFill/>
                </a:ln>
                <a:solidFill>
                  <a:schemeClr val="tx1"/>
                </a:solidFill>
                <a:effectLst/>
                <a:uLnTx/>
                <a:uFillTx/>
                <a:latin typeface="+mn-lt"/>
                <a:ea typeface="+mn-ea"/>
                <a:cs typeface="+mn-cs"/>
              </a:rPr>
              <a:t>Des épreuves écrites de contrôle continu sont organisées en première et en terminale</a:t>
            </a:r>
          </a:p>
          <a:p>
            <a:pPr marL="640080" marR="0" lvl="1" indent="-237744" algn="l" defTabSz="914400" rtl="0" eaLnBrk="1" fontAlgn="base" latinLnBrk="0" hangingPunct="1">
              <a:lnSpc>
                <a:spcPct val="100000"/>
              </a:lnSpc>
              <a:spcBef>
                <a:spcPts val="550"/>
              </a:spcBef>
              <a:spcAft>
                <a:spcPct val="0"/>
              </a:spcAft>
              <a:buClr>
                <a:schemeClr val="accent1"/>
              </a:buClr>
              <a:buSzTx/>
              <a:buFont typeface="Verdana"/>
              <a:buChar char="◦"/>
              <a:tabLst/>
              <a:defRPr/>
            </a:pPr>
            <a:r>
              <a:rPr kumimoji="0" lang="fr-FR" altLang="fr-FR" sz="1400" b="0" i="0" u="none" strike="noStrike" kern="1200" cap="none" spc="0" normalizeH="0" baseline="0" noProof="0" dirty="0">
                <a:ln>
                  <a:noFill/>
                </a:ln>
                <a:solidFill>
                  <a:schemeClr val="tx1"/>
                </a:solidFill>
                <a:effectLst/>
                <a:uLnTx/>
                <a:uFillTx/>
                <a:latin typeface="+mn-lt"/>
                <a:ea typeface="+mn-ea"/>
                <a:cs typeface="+mn-cs"/>
              </a:rPr>
              <a:t>Elles seront organisées en trois sessions</a:t>
            </a:r>
          </a:p>
          <a:p>
            <a:pPr marL="912813" marR="0" lvl="2" indent="-285750" algn="l" defTabSz="914400" rtl="0" eaLnBrk="1" fontAlgn="base" latinLnBrk="0" hangingPunct="1">
              <a:lnSpc>
                <a:spcPct val="100000"/>
              </a:lnSpc>
              <a:spcBef>
                <a:spcPct val="20000"/>
              </a:spcBef>
              <a:spcAft>
                <a:spcPct val="0"/>
              </a:spcAft>
              <a:buClr>
                <a:schemeClr val="accent2"/>
              </a:buClr>
              <a:buSzTx/>
              <a:buFont typeface="Arial" pitchFamily="34" charset="0"/>
              <a:buChar char="•"/>
              <a:tabLst/>
              <a:defRPr/>
            </a:pPr>
            <a:r>
              <a:rPr kumimoji="0" lang="fr-FR" altLang="fr-FR" sz="1400" b="0" i="0" u="none" strike="noStrike" kern="1200" cap="none" spc="0" normalizeH="0" baseline="0" noProof="0" dirty="0">
                <a:ln>
                  <a:noFill/>
                </a:ln>
                <a:solidFill>
                  <a:schemeClr val="tx1"/>
                </a:solidFill>
                <a:effectLst/>
                <a:uLnTx/>
                <a:uFillTx/>
                <a:latin typeface="+mn-lt"/>
                <a:ea typeface="+mn-ea"/>
                <a:cs typeface="+mn-cs"/>
              </a:rPr>
              <a:t>Deux séries d’épreuves au cours des deuxième et troisième trimestres de la classe de 1</a:t>
            </a:r>
            <a:r>
              <a:rPr kumimoji="0" lang="fr-FR" altLang="fr-FR" sz="1400" b="0" i="0" u="none" strike="noStrike" kern="1200" cap="none" spc="0" normalizeH="0" baseline="30000" noProof="0" dirty="0">
                <a:ln>
                  <a:noFill/>
                </a:ln>
                <a:solidFill>
                  <a:schemeClr val="tx1"/>
                </a:solidFill>
                <a:effectLst/>
                <a:uLnTx/>
                <a:uFillTx/>
                <a:latin typeface="+mn-lt"/>
                <a:ea typeface="+mn-ea"/>
                <a:cs typeface="+mn-cs"/>
              </a:rPr>
              <a:t>re</a:t>
            </a:r>
            <a:endParaRPr kumimoji="0" lang="fr-FR" altLang="fr-FR" sz="1400" b="0" i="0" u="none" strike="noStrike" kern="1200" cap="none" spc="0" normalizeH="0" baseline="0" noProof="0" dirty="0">
              <a:ln>
                <a:noFill/>
              </a:ln>
              <a:solidFill>
                <a:schemeClr val="tx1"/>
              </a:solidFill>
              <a:effectLst/>
              <a:uLnTx/>
              <a:uFillTx/>
              <a:latin typeface="+mn-lt"/>
              <a:ea typeface="+mn-ea"/>
              <a:cs typeface="+mn-cs"/>
            </a:endParaRPr>
          </a:p>
          <a:p>
            <a:pPr marL="912813" marR="0" lvl="2" indent="-285750" algn="l" defTabSz="914400" rtl="0" eaLnBrk="1" fontAlgn="base" latinLnBrk="0" hangingPunct="1">
              <a:lnSpc>
                <a:spcPct val="100000"/>
              </a:lnSpc>
              <a:spcBef>
                <a:spcPct val="20000"/>
              </a:spcBef>
              <a:spcAft>
                <a:spcPct val="0"/>
              </a:spcAft>
              <a:buClr>
                <a:schemeClr val="accent2"/>
              </a:buClr>
              <a:buSzTx/>
              <a:buFont typeface="Arial" pitchFamily="34" charset="0"/>
              <a:buChar char="•"/>
              <a:tabLst/>
              <a:defRPr/>
            </a:pPr>
            <a:r>
              <a:rPr kumimoji="0" lang="fr-FR" altLang="fr-FR" sz="1400" b="0" i="0" u="none" strike="noStrike" kern="1200" cap="none" spc="0" normalizeH="0" baseline="0" noProof="0" dirty="0">
                <a:ln>
                  <a:noFill/>
                </a:ln>
                <a:solidFill>
                  <a:schemeClr val="tx1"/>
                </a:solidFill>
                <a:effectLst/>
                <a:uLnTx/>
                <a:uFillTx/>
                <a:latin typeface="+mn-lt"/>
                <a:ea typeface="+mn-ea"/>
                <a:cs typeface="+mn-cs"/>
              </a:rPr>
              <a:t>Une série d’épreuves au cours du deuxième trimestre de la classe de terminale.</a:t>
            </a:r>
          </a:p>
          <a:p>
            <a:pPr marL="640080" marR="0" lvl="1" indent="-237744" algn="l" defTabSz="914400" rtl="0" eaLnBrk="1" fontAlgn="base" latinLnBrk="0" hangingPunct="1">
              <a:lnSpc>
                <a:spcPct val="100000"/>
              </a:lnSpc>
              <a:spcBef>
                <a:spcPts val="550"/>
              </a:spcBef>
              <a:spcAft>
                <a:spcPct val="0"/>
              </a:spcAft>
              <a:buClr>
                <a:schemeClr val="accent1"/>
              </a:buClr>
              <a:buSzTx/>
              <a:buFont typeface="Verdana"/>
              <a:buChar char="◦"/>
              <a:tabLst/>
              <a:defRPr/>
            </a:pPr>
            <a:r>
              <a:rPr kumimoji="0" lang="fr-FR" altLang="fr-FR" sz="1400" b="0" i="0" u="none" strike="noStrike" kern="1200" cap="none" spc="0" normalizeH="0" baseline="0" noProof="0" dirty="0">
                <a:ln>
                  <a:noFill/>
                </a:ln>
                <a:solidFill>
                  <a:schemeClr val="tx1"/>
                </a:solidFill>
                <a:effectLst/>
                <a:uLnTx/>
                <a:uFillTx/>
                <a:latin typeface="+mn-lt"/>
                <a:ea typeface="+mn-ea"/>
                <a:cs typeface="+mn-cs"/>
              </a:rPr>
              <a:t>Ces épreuves portent sur les disciplines qui ne font pas l’objet d’une épreuve terminale. </a:t>
            </a:r>
          </a:p>
          <a:p>
            <a:pPr marL="640080" marR="0" lvl="1" indent="-237744" algn="l" defTabSz="914400" rtl="0" eaLnBrk="1" fontAlgn="base" latinLnBrk="0" hangingPunct="1">
              <a:lnSpc>
                <a:spcPct val="100000"/>
              </a:lnSpc>
              <a:spcBef>
                <a:spcPts val="550"/>
              </a:spcBef>
              <a:spcAft>
                <a:spcPct val="0"/>
              </a:spcAft>
              <a:buClr>
                <a:schemeClr val="accent1"/>
              </a:buClr>
              <a:buSzTx/>
              <a:buFont typeface="Verdana"/>
              <a:buChar char="◦"/>
              <a:tabLst/>
              <a:defRPr/>
            </a:pPr>
            <a:r>
              <a:rPr kumimoji="0" lang="fr-FR" altLang="fr-FR" sz="1400" b="0" i="0" u="none" strike="noStrike" kern="1200" cap="none" spc="0" normalizeH="0" baseline="0" noProof="0" dirty="0">
                <a:ln>
                  <a:noFill/>
                </a:ln>
                <a:solidFill>
                  <a:srgbClr val="000000"/>
                </a:solidFill>
                <a:effectLst/>
                <a:uLnTx/>
                <a:uFillTx/>
                <a:latin typeface="+mn-lt"/>
                <a:ea typeface="+mn-ea"/>
                <a:cs typeface="+mn-cs"/>
              </a:rPr>
              <a:t>Ces épreuves compteront pour 30% dans la note finale du baccalauréat.</a:t>
            </a:r>
          </a:p>
          <a:p>
            <a:pPr marL="640080" marR="0" lvl="1" indent="-237744" algn="l" defTabSz="914400" rtl="0" eaLnBrk="1" fontAlgn="base" latinLnBrk="0" hangingPunct="1">
              <a:lnSpc>
                <a:spcPct val="100000"/>
              </a:lnSpc>
              <a:spcBef>
                <a:spcPts val="550"/>
              </a:spcBef>
              <a:spcAft>
                <a:spcPct val="0"/>
              </a:spcAft>
              <a:buClr>
                <a:schemeClr val="accent1"/>
              </a:buClr>
              <a:buSzTx/>
              <a:buFont typeface="Verdana"/>
              <a:buChar char="◦"/>
              <a:tabLst/>
              <a:defRPr/>
            </a:pPr>
            <a:r>
              <a:rPr kumimoji="0" lang="fr-FR" altLang="fr-FR" sz="1400" b="0" i="0" u="none" strike="noStrike" kern="1200" cap="none" spc="0" normalizeH="0" baseline="0" noProof="0" dirty="0">
                <a:ln>
                  <a:noFill/>
                </a:ln>
                <a:solidFill>
                  <a:srgbClr val="000000"/>
                </a:solidFill>
                <a:effectLst/>
                <a:uLnTx/>
                <a:uFillTx/>
                <a:latin typeface="+mn-lt"/>
                <a:ea typeface="+mn-ea"/>
                <a:cs typeface="+mn-cs"/>
              </a:rPr>
              <a:t>Ces épreuves sont organisées dans chaque lycée. Les sujets sont sélectionnés dans une banque d’épreuves nationale, afin de garantir l’équité entre tous les établissements. </a:t>
            </a:r>
            <a:r>
              <a:rPr kumimoji="0" lang="fr-FR" altLang="fr-FR" sz="1400" b="0" i="0" u="none" strike="noStrike" kern="1200" cap="none" spc="0" normalizeH="0" baseline="0" noProof="0" dirty="0">
                <a:ln>
                  <a:noFill/>
                </a:ln>
                <a:solidFill>
                  <a:schemeClr val="tx1"/>
                </a:solidFill>
                <a:effectLst/>
                <a:uLnTx/>
                <a:uFillTx/>
                <a:latin typeface="+mn-lt"/>
                <a:ea typeface="+mn-ea"/>
                <a:cs typeface="+mn-cs"/>
              </a:rPr>
              <a:t>Les copies sont anonymées et corrigées par d’autres professeurs que ceux de l’élève.</a:t>
            </a:r>
            <a:endParaRPr kumimoji="0" lang="fr-FR" altLang="fr-FR" sz="3200" b="0" i="0" u="none" strike="noStrike" kern="1200" cap="none" spc="0" normalizeH="0" baseline="0" noProof="0" dirty="0">
              <a:ln>
                <a:noFill/>
              </a:ln>
              <a:solidFill>
                <a:srgbClr val="000000"/>
              </a:solidFill>
              <a:effectLst/>
              <a:uLnTx/>
              <a:uFillTx/>
              <a:latin typeface="+mn-lt"/>
              <a:ea typeface="+mn-ea"/>
              <a:cs typeface="+mn-cs"/>
            </a:endParaRPr>
          </a:p>
          <a:p>
            <a:pPr marL="365760" marR="0" lvl="0" indent="-283464" algn="l" defTabSz="914400" rtl="0" eaLnBrk="1" fontAlgn="base" latinLnBrk="0" hangingPunct="1">
              <a:lnSpc>
                <a:spcPct val="100000"/>
              </a:lnSpc>
              <a:spcBef>
                <a:spcPts val="600"/>
              </a:spcBef>
              <a:spcAft>
                <a:spcPct val="0"/>
              </a:spcAft>
              <a:buClr>
                <a:schemeClr val="accent1"/>
              </a:buClr>
              <a:buSzPct val="80000"/>
              <a:buFont typeface="Arial" pitchFamily="34" charset="0"/>
              <a:buChar char="■"/>
              <a:tabLst/>
              <a:defRPr/>
            </a:pPr>
            <a:r>
              <a:rPr kumimoji="0" lang="fr-FR" altLang="fr-FR" sz="2400" b="0" i="0" u="none" strike="noStrike" kern="1200" cap="none" spc="0" normalizeH="0" baseline="0" noProof="0" dirty="0">
                <a:ln>
                  <a:noFill/>
                </a:ln>
                <a:solidFill>
                  <a:schemeClr val="tx1"/>
                </a:solidFill>
                <a:effectLst/>
                <a:uLnTx/>
                <a:uFillTx/>
                <a:latin typeface="+mn-lt"/>
                <a:ea typeface="+mn-ea"/>
                <a:cs typeface="+mn-cs"/>
              </a:rPr>
              <a:t>Les bulletins scolaires compteront dans la note finale du baccalauréat, à hauteur de 10%</a:t>
            </a:r>
          </a:p>
          <a:p>
            <a:pPr marL="912813" marR="0" lvl="2" indent="-285750" algn="l" defTabSz="914400" rtl="0" eaLnBrk="1" fontAlgn="base" latinLnBrk="0" hangingPunct="1">
              <a:lnSpc>
                <a:spcPct val="100000"/>
              </a:lnSpc>
              <a:spcBef>
                <a:spcPct val="20000"/>
              </a:spcBef>
              <a:spcAft>
                <a:spcPct val="0"/>
              </a:spcAft>
              <a:buClr>
                <a:schemeClr val="accent2"/>
              </a:buClr>
              <a:buSzTx/>
              <a:buFont typeface="Arial" pitchFamily="34" charset="0"/>
              <a:buChar char="•"/>
              <a:tabLst/>
              <a:defRPr/>
            </a:pPr>
            <a:endParaRPr kumimoji="0" lang="fr-FR" altLang="fr-F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2123728" y="116632"/>
            <a:ext cx="5976664" cy="1138773"/>
          </a:xfrm>
          <a:prstGeom prst="rect">
            <a:avLst/>
          </a:prstGeom>
        </p:spPr>
        <p:txBody>
          <a:bodyPr wrap="square">
            <a:spAutoFit/>
          </a:bodyPr>
          <a:lstStyle/>
          <a:p>
            <a:r>
              <a:rPr lang="fr-FR" sz="3200" dirty="0">
                <a:solidFill>
                  <a:schemeClr val="accent3">
                    <a:lumMod val="75000"/>
                  </a:schemeClr>
                </a:solidFill>
              </a:rPr>
              <a:t>Les épreuves du BAC en 2021</a:t>
            </a:r>
            <a:r>
              <a:rPr lang="fr-FR" sz="3200" dirty="0">
                <a:solidFill>
                  <a:srgbClr val="95BCE5"/>
                </a:solidFill>
              </a:rPr>
              <a:t> </a:t>
            </a:r>
          </a:p>
          <a:p>
            <a:r>
              <a:rPr lang="fr-FR" sz="3600" dirty="0">
                <a:solidFill>
                  <a:srgbClr val="95BCE5"/>
                </a:solidFill>
              </a:rPr>
              <a:t>Le Contrôle Continu</a:t>
            </a:r>
            <a:endParaRPr lang="fr-FR" sz="3600" dirty="0"/>
          </a:p>
        </p:txBody>
      </p:sp>
      <p:sp>
        <p:nvSpPr>
          <p:cNvPr id="10"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188640"/>
            <a:ext cx="1008112" cy="936104"/>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1"/>
          <p:cNvPicPr>
            <a:picLocks noChangeAspect="1" noChangeArrowheads="1"/>
          </p:cNvPicPr>
          <p:nvPr/>
        </p:nvPicPr>
        <p:blipFill>
          <a:blip r:embed="rId2" cstate="print"/>
          <a:srcRect/>
          <a:stretch>
            <a:fillRect/>
          </a:stretch>
        </p:blipFill>
        <p:spPr bwMode="auto">
          <a:xfrm>
            <a:off x="251520" y="5661248"/>
            <a:ext cx="720079" cy="360040"/>
          </a:xfrm>
          <a:prstGeom prst="rect">
            <a:avLst/>
          </a:prstGeom>
          <a:noFill/>
          <a:ln w="9525">
            <a:noFill/>
            <a:miter lim="800000"/>
            <a:headEnd/>
            <a:tailEnd/>
          </a:ln>
        </p:spPr>
      </p:pic>
      <p:pic>
        <p:nvPicPr>
          <p:cNvPr id="7" name="Picture 2" descr="Logo lycée">
            <a:hlinkClick r:id="rId3" tooltip="&quot;Lycée Jean Monnet&quot;"/>
          </p:cNvPr>
          <p:cNvPicPr>
            <a:picLocks noChangeAspect="1" noChangeArrowheads="1"/>
          </p:cNvPicPr>
          <p:nvPr/>
        </p:nvPicPr>
        <p:blipFill>
          <a:blip r:embed="rId4" r:link="rId5"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044337" y="-9939"/>
            <a:ext cx="7944795" cy="905170"/>
            <a:chOff x="549703" y="-345836"/>
            <a:chExt cx="11138523" cy="861515"/>
          </a:xfrm>
        </p:grpSpPr>
        <p:sp>
          <p:nvSpPr>
            <p:cNvPr id="6" name="Arrondir un rectangle avec un coin du même côté 5"/>
            <p:cNvSpPr/>
            <p:nvPr/>
          </p:nvSpPr>
          <p:spPr>
            <a:xfrm rot="10800000">
              <a:off x="549703" y="-234829"/>
              <a:ext cx="11138523" cy="750508"/>
            </a:xfrm>
            <a:prstGeom prst="round2SameRect">
              <a:avLst>
                <a:gd name="adj1" fmla="val 10500"/>
                <a:gd name="adj2" fmla="val 0"/>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Arrondir un rectangle avec un coin du même côté 4"/>
            <p:cNvSpPr/>
            <p:nvPr/>
          </p:nvSpPr>
          <p:spPr>
            <a:xfrm>
              <a:off x="649635" y="-345836"/>
              <a:ext cx="10646460" cy="7842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t" anchorCtr="0">
              <a:noAutofit/>
            </a:bodyPr>
            <a:lstStyle/>
            <a:p>
              <a:pPr lvl="0" algn="ctr" defTabSz="1600200">
                <a:lnSpc>
                  <a:spcPct val="90000"/>
                </a:lnSpc>
                <a:spcBef>
                  <a:spcPct val="0"/>
                </a:spcBef>
                <a:spcAft>
                  <a:spcPct val="35000"/>
                </a:spcAft>
              </a:pPr>
              <a:r>
                <a:rPr lang="fr-FR" sz="3600" b="1" kern="1200" dirty="0"/>
                <a:t>LYCEE JEAN MONNET</a:t>
              </a:r>
            </a:p>
          </p:txBody>
        </p:sp>
      </p:grpSp>
      <p:sp>
        <p:nvSpPr>
          <p:cNvPr id="9" name="Titre 1"/>
          <p:cNvSpPr txBox="1">
            <a:spLocks/>
          </p:cNvSpPr>
          <p:nvPr/>
        </p:nvSpPr>
        <p:spPr>
          <a:xfrm>
            <a:off x="1763688" y="2276872"/>
            <a:ext cx="6984776" cy="1668462"/>
          </a:xfrm>
          <a:prstGeom prst="rect">
            <a:avLst/>
          </a:prstGeom>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Arial Black" pitchFamily="34" charset="0"/>
                <a:ea typeface="Arial Black" pitchFamily="34" charset="0"/>
                <a:cs typeface="Arial Black" pitchFamily="34" charset="0"/>
              </a:rPr>
              <a:t>La voie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Arial Black" pitchFamily="34" charset="0"/>
                <a:ea typeface="Arial Black" pitchFamily="34" charset="0"/>
                <a:cs typeface="Arial Black" pitchFamily="34" charset="0"/>
              </a:rPr>
              <a:t>Tech</a:t>
            </a:r>
            <a:r>
              <a:rPr lang="fr-FR" sz="4300" dirty="0" err="1">
                <a:solidFill>
                  <a:schemeClr val="tx2">
                    <a:satMod val="130000"/>
                  </a:schemeClr>
                </a:solidFill>
                <a:effectLst>
                  <a:outerShdw blurRad="50000" dist="30000" dir="5400000" algn="tl" rotWithShape="0">
                    <a:srgbClr val="000000">
                      <a:alpha val="30000"/>
                    </a:srgbClr>
                  </a:outerShdw>
                </a:effectLst>
                <a:latin typeface="Arial Black" pitchFamily="34" charset="0"/>
                <a:ea typeface="Arial Black" pitchFamily="34" charset="0"/>
                <a:cs typeface="Arial Black" pitchFamily="34" charset="0"/>
              </a:rPr>
              <a:t>nologique</a:t>
            </a:r>
            <a:endParaRPr kumimoji="0" lang="fr-FR"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Arial Black" pitchFamily="34" charset="0"/>
              <a:ea typeface="Arial Black" pitchFamily="34" charset="0"/>
              <a:cs typeface="Arial Black" pitchFamily="34" charset="0"/>
            </a:endParaRPr>
          </a:p>
        </p:txBody>
      </p:sp>
      <p:graphicFrame>
        <p:nvGraphicFramePr>
          <p:cNvPr id="10" name="Tableau 9">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pic>
        <p:nvPicPr>
          <p:cNvPr id="8" name="Picture 1"/>
          <p:cNvPicPr>
            <a:picLocks noChangeAspect="1" noChangeArrowheads="1"/>
          </p:cNvPicPr>
          <p:nvPr/>
        </p:nvPicPr>
        <p:blipFill>
          <a:blip r:embed="rId2" cstate="print"/>
          <a:srcRect/>
          <a:stretch>
            <a:fillRect/>
          </a:stretch>
        </p:blipFill>
        <p:spPr bwMode="auto">
          <a:xfrm>
            <a:off x="251520" y="5661248"/>
            <a:ext cx="720079" cy="360040"/>
          </a:xfrm>
          <a:prstGeom prst="rect">
            <a:avLst/>
          </a:prstGeom>
          <a:noFill/>
          <a:ln w="9525">
            <a:noFill/>
            <a:miter lim="800000"/>
            <a:headEnd/>
            <a:tailEnd/>
          </a:ln>
        </p:spPr>
      </p:pic>
      <p:pic>
        <p:nvPicPr>
          <p:cNvPr id="11" name="Picture 2" descr="Logo lycée">
            <a:hlinkClick r:id="rId3" tooltip="&quot;Lycée Jean Monnet&quot;"/>
          </p:cNvPr>
          <p:cNvPicPr>
            <a:picLocks noChangeAspect="1" noChangeArrowheads="1"/>
          </p:cNvPicPr>
          <p:nvPr/>
        </p:nvPicPr>
        <p:blipFill>
          <a:blip r:embed="rId4" r:link="rId5"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7" name="Espace réservé du numéro de diapositive 3"/>
          <p:cNvSpPr>
            <a:spLocks noGrp="1"/>
          </p:cNvSpPr>
          <p:nvPr>
            <p:ph type="sldNum" sz="quarter" idx="4294967295"/>
          </p:nvPr>
        </p:nvSpPr>
        <p:spPr bwMode="auto">
          <a:xfrm>
            <a:off x="8150225" y="6391275"/>
            <a:ext cx="45085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5C8B31B7-26E9-423A-B479-0490EE7212D8}" type="slidenum">
              <a:rPr lang="fr-FR" altLang="fr-FR" smtClean="0">
                <a:latin typeface="Arial" pitchFamily="34" charset="0"/>
                <a:cs typeface="Arial" pitchFamily="34" charset="0"/>
              </a:rPr>
              <a:pPr fontAlgn="base">
                <a:spcBef>
                  <a:spcPct val="0"/>
                </a:spcBef>
                <a:spcAft>
                  <a:spcPct val="0"/>
                </a:spcAft>
              </a:pPr>
              <a:t>13</a:t>
            </a:fld>
            <a:endParaRPr lang="fr-FR" altLang="fr-FR">
              <a:latin typeface="Arial" pitchFamily="34" charset="0"/>
              <a:cs typeface="Arial" pitchFamily="34" charset="0"/>
            </a:endParaRPr>
          </a:p>
        </p:txBody>
      </p:sp>
      <p:sp>
        <p:nvSpPr>
          <p:cNvPr id="18" name="Titre 1"/>
          <p:cNvSpPr>
            <a:spLocks noGrp="1"/>
          </p:cNvSpPr>
          <p:nvPr>
            <p:ph type="title"/>
          </p:nvPr>
        </p:nvSpPr>
        <p:spPr>
          <a:xfrm>
            <a:off x="2051720" y="116632"/>
            <a:ext cx="5257279" cy="1130300"/>
          </a:xfrm>
        </p:spPr>
        <p:txBody>
          <a:bodyPr>
            <a:normAutofit fontScale="90000"/>
          </a:bodyPr>
          <a:lstStyle/>
          <a:p>
            <a:pPr>
              <a:defRPr/>
            </a:pPr>
            <a:r>
              <a:rPr lang="fr-FR" dirty="0"/>
              <a:t>La voie technologique</a:t>
            </a:r>
            <a:br>
              <a:rPr lang="fr-FR" dirty="0"/>
            </a:br>
            <a:r>
              <a:rPr lang="fr-FR" dirty="0">
                <a:solidFill>
                  <a:srgbClr val="95BCE5"/>
                </a:solidFill>
              </a:rPr>
              <a:t>en 1</a:t>
            </a:r>
            <a:r>
              <a:rPr lang="fr-FR" baseline="30000" dirty="0">
                <a:solidFill>
                  <a:srgbClr val="95BCE5"/>
                </a:solidFill>
              </a:rPr>
              <a:t>re</a:t>
            </a:r>
            <a:r>
              <a:rPr lang="fr-FR" dirty="0">
                <a:solidFill>
                  <a:srgbClr val="95BCE5"/>
                </a:solidFill>
              </a:rPr>
              <a:t> et Terminale</a:t>
            </a:r>
          </a:p>
        </p:txBody>
      </p:sp>
      <p:sp>
        <p:nvSpPr>
          <p:cNvPr id="19" name="ZoneTexte 18"/>
          <p:cNvSpPr txBox="1"/>
          <p:nvPr/>
        </p:nvSpPr>
        <p:spPr>
          <a:xfrm>
            <a:off x="1115616" y="1556792"/>
            <a:ext cx="3960813" cy="2419350"/>
          </a:xfrm>
          <a:prstGeom prst="rect">
            <a:avLst/>
          </a:prstGeom>
          <a:solidFill>
            <a:schemeClr val="accent2">
              <a:lumMod val="60000"/>
              <a:lumOff val="40000"/>
            </a:schemeClr>
          </a:solidFill>
        </p:spPr>
        <p:txBody>
          <a:bodyPr>
            <a:spAutoFit/>
          </a:bodyPr>
          <a:lstStyle>
            <a:defPPr>
              <a:defRPr lang="fr-FR"/>
            </a:defPPr>
            <a:lvl1pPr lvl="0" algn="ctr" defTabSz="457200">
              <a:spcBef>
                <a:spcPct val="20000"/>
              </a:spcBef>
              <a:buClr>
                <a:srgbClr val="EE7444"/>
              </a:buClr>
              <a:buSzPct val="100000"/>
              <a:defRPr b="1">
                <a:solidFill>
                  <a:prstClr val="black"/>
                </a:solidFill>
                <a:latin typeface="Arial" panose="020B0604020202020204" pitchFamily="34" charset="0"/>
                <a:ea typeface="Roboto" panose="02000000000000000000" pitchFamily="2" charset="0"/>
                <a:cs typeface="Arial" panose="020B0604020202020204" pitchFamily="34" charset="0"/>
              </a:defRPr>
            </a:lvl1pPr>
            <a:lvl2pPr marL="463550" lvl="1" indent="-285750" defTabSz="457200">
              <a:spcBef>
                <a:spcPct val="20000"/>
              </a:spcBef>
              <a:buClr>
                <a:srgbClr val="EE7444"/>
              </a:buClr>
              <a:buSzPct val="100000"/>
              <a:buFont typeface="Wingdings" panose="05000000000000000000" pitchFamily="2" charset="2"/>
              <a:buChar char="§"/>
              <a:defRPr sz="1600">
                <a:solidFill>
                  <a:prstClr val="black"/>
                </a:solidFill>
                <a:latin typeface="Arial" panose="020B0604020202020204" pitchFamily="34" charset="0"/>
                <a:ea typeface="Roboto" panose="02000000000000000000" pitchFamily="2" charset="0"/>
                <a:cs typeface="Arial" panose="020B0604020202020204" pitchFamily="34" charset="0"/>
              </a:defRPr>
            </a:lvl2pPr>
          </a:lstStyle>
          <a:p>
            <a:pPr marL="177800" indent="-177800" fontAlgn="auto">
              <a:spcAft>
                <a:spcPts val="0"/>
              </a:spcAft>
              <a:defRPr/>
            </a:pPr>
            <a:r>
              <a:rPr lang="fr-FR" dirty="0"/>
              <a:t>Tous les élèves suivent des enseignements communs :</a:t>
            </a:r>
          </a:p>
          <a:p>
            <a:pPr marL="177800" lvl="1" indent="-177800" fontAlgn="auto">
              <a:spcAft>
                <a:spcPts val="0"/>
              </a:spcAft>
              <a:defRPr/>
            </a:pPr>
            <a:r>
              <a:rPr lang="fr-FR" dirty="0"/>
              <a:t>Français / Philosophie</a:t>
            </a:r>
          </a:p>
          <a:p>
            <a:pPr marL="177800" lvl="1" indent="-177800" fontAlgn="auto">
              <a:spcAft>
                <a:spcPts val="0"/>
              </a:spcAft>
              <a:defRPr/>
            </a:pPr>
            <a:r>
              <a:rPr lang="fr-FR" dirty="0"/>
              <a:t>Histoire – géographie</a:t>
            </a:r>
          </a:p>
          <a:p>
            <a:pPr marL="177800" lvl="1" indent="-177800" fontAlgn="auto">
              <a:spcAft>
                <a:spcPts val="0"/>
              </a:spcAft>
              <a:defRPr/>
            </a:pPr>
            <a:r>
              <a:rPr lang="fr-FR" dirty="0"/>
              <a:t>Enseignement moral et civique</a:t>
            </a:r>
          </a:p>
          <a:p>
            <a:pPr marL="177800" lvl="1" indent="-177800" fontAlgn="auto">
              <a:spcAft>
                <a:spcPts val="0"/>
              </a:spcAft>
              <a:defRPr/>
            </a:pPr>
            <a:r>
              <a:rPr lang="fr-FR" dirty="0"/>
              <a:t>Langue vivante A et langue vivante B</a:t>
            </a:r>
          </a:p>
          <a:p>
            <a:pPr marL="177800" lvl="1" indent="-177800" fontAlgn="auto">
              <a:spcAft>
                <a:spcPts val="0"/>
              </a:spcAft>
              <a:defRPr/>
            </a:pPr>
            <a:r>
              <a:rPr lang="fr-FR" dirty="0"/>
              <a:t>Education physique et sportive</a:t>
            </a:r>
          </a:p>
          <a:p>
            <a:pPr marL="177800" lvl="1" indent="-177800" fontAlgn="auto">
              <a:spcAft>
                <a:spcPts val="0"/>
              </a:spcAft>
              <a:defRPr/>
            </a:pPr>
            <a:r>
              <a:rPr lang="fr-FR" dirty="0"/>
              <a:t>Mathématiques</a:t>
            </a:r>
          </a:p>
        </p:txBody>
      </p:sp>
      <p:sp>
        <p:nvSpPr>
          <p:cNvPr id="20" name="Rectangle 6"/>
          <p:cNvSpPr>
            <a:spLocks noChangeArrowheads="1"/>
          </p:cNvSpPr>
          <p:nvPr/>
        </p:nvSpPr>
        <p:spPr bwMode="auto">
          <a:xfrm>
            <a:off x="1043608" y="4149080"/>
            <a:ext cx="4125913" cy="1200329"/>
          </a:xfrm>
          <a:prstGeom prst="rect">
            <a:avLst/>
          </a:prstGeom>
          <a:noFill/>
          <a:ln w="9525">
            <a:noFill/>
            <a:miter lim="800000"/>
            <a:headEnd/>
            <a:tailEnd/>
          </a:ln>
        </p:spPr>
        <p:txBody>
          <a:bodyPr>
            <a:spAutoFit/>
          </a:bodyPr>
          <a:lstStyle/>
          <a:p>
            <a:pPr algn="ctr" defTabSz="457200">
              <a:spcBef>
                <a:spcPct val="20000"/>
              </a:spcBef>
              <a:buClr>
                <a:srgbClr val="EE7444"/>
              </a:buClr>
              <a:buSzPct val="100000"/>
            </a:pPr>
            <a:r>
              <a:rPr lang="fr-FR" altLang="fr-FR" b="1" dirty="0">
                <a:solidFill>
                  <a:srgbClr val="000000"/>
                </a:solidFill>
                <a:latin typeface="Arial" pitchFamily="34" charset="0"/>
              </a:rPr>
              <a:t>Chaque série permet d’approfondir des enseignements de spécialité concrets et pratiques pour bien préparer aux études supérieures.</a:t>
            </a:r>
          </a:p>
        </p:txBody>
      </p:sp>
      <p:sp>
        <p:nvSpPr>
          <p:cNvPr id="21" name="ZoneTexte 20"/>
          <p:cNvSpPr txBox="1"/>
          <p:nvPr/>
        </p:nvSpPr>
        <p:spPr>
          <a:xfrm>
            <a:off x="5148064" y="1556792"/>
            <a:ext cx="3874714" cy="4256550"/>
          </a:xfrm>
          <a:prstGeom prst="rect">
            <a:avLst/>
          </a:prstGeom>
          <a:solidFill>
            <a:schemeClr val="accent2">
              <a:lumMod val="60000"/>
              <a:lumOff val="40000"/>
            </a:schemeClr>
          </a:solidFill>
        </p:spPr>
        <p:txBody>
          <a:bodyPr wrap="square">
            <a:spAutoFit/>
          </a:bodyPr>
          <a:lstStyle>
            <a:defPPr>
              <a:defRPr lang="fr-FR"/>
            </a:defPPr>
            <a:lvl1pPr lvl="0" algn="ctr" defTabSz="457200">
              <a:spcBef>
                <a:spcPct val="20000"/>
              </a:spcBef>
              <a:buClr>
                <a:srgbClr val="EE7444"/>
              </a:buClr>
              <a:buSzPct val="100000"/>
              <a:defRPr b="1">
                <a:solidFill>
                  <a:prstClr val="black"/>
                </a:solidFill>
                <a:latin typeface="Arial" panose="020B0604020202020204" pitchFamily="34" charset="0"/>
                <a:ea typeface="Roboto" panose="02000000000000000000" pitchFamily="2" charset="0"/>
                <a:cs typeface="Arial" panose="020B0604020202020204" pitchFamily="34" charset="0"/>
              </a:defRPr>
            </a:lvl1pPr>
            <a:lvl2pPr marL="463550" lvl="1" indent="-285750" defTabSz="457200">
              <a:spcBef>
                <a:spcPct val="20000"/>
              </a:spcBef>
              <a:buClr>
                <a:srgbClr val="EE7444"/>
              </a:buClr>
              <a:buSzPct val="100000"/>
              <a:buFont typeface="Wingdings" panose="05000000000000000000" pitchFamily="2" charset="2"/>
              <a:buChar char="§"/>
              <a:defRPr sz="1600">
                <a:solidFill>
                  <a:prstClr val="black"/>
                </a:solidFill>
                <a:latin typeface="Arial" panose="020B0604020202020204" pitchFamily="34" charset="0"/>
                <a:ea typeface="Roboto" panose="02000000000000000000" pitchFamily="2" charset="0"/>
                <a:cs typeface="Arial" panose="020B0604020202020204" pitchFamily="34" charset="0"/>
              </a:defRPr>
            </a:lvl2pPr>
          </a:lstStyle>
          <a:p>
            <a:pPr fontAlgn="auto">
              <a:spcAft>
                <a:spcPts val="0"/>
              </a:spcAft>
              <a:defRPr/>
            </a:pPr>
            <a:r>
              <a:rPr lang="fr-FR" dirty="0"/>
              <a:t>Les élèves suivent des enseignements de spécialité de la série choisie :</a:t>
            </a:r>
          </a:p>
          <a:p>
            <a:pPr marL="177800" lvl="1" indent="-177800" fontAlgn="auto">
              <a:spcAft>
                <a:spcPts val="0"/>
              </a:spcAft>
              <a:defRPr/>
            </a:pPr>
            <a:r>
              <a:rPr lang="fr-FR" sz="1200" dirty="0"/>
              <a:t>ST2S : Sciences et technologies de la santé et du social</a:t>
            </a:r>
          </a:p>
          <a:p>
            <a:pPr marL="177800" lvl="1" indent="-177800" fontAlgn="auto">
              <a:spcAft>
                <a:spcPts val="0"/>
              </a:spcAft>
              <a:defRPr/>
            </a:pPr>
            <a:r>
              <a:rPr lang="fr-FR" sz="1200" dirty="0"/>
              <a:t>STL : Sciences et technologies de laboratoire</a:t>
            </a:r>
          </a:p>
          <a:p>
            <a:pPr marL="177800" lvl="1" indent="-177800" fontAlgn="auto">
              <a:spcAft>
                <a:spcPts val="0"/>
              </a:spcAft>
              <a:defRPr/>
            </a:pPr>
            <a:r>
              <a:rPr lang="fr-FR" sz="1200" dirty="0"/>
              <a:t>STD2A : Sciences et technologies du design et des arts appliqués</a:t>
            </a:r>
          </a:p>
          <a:p>
            <a:pPr marL="177800" lvl="1" indent="-177800" fontAlgn="auto">
              <a:spcAft>
                <a:spcPts val="0"/>
              </a:spcAft>
              <a:defRPr/>
            </a:pPr>
            <a:r>
              <a:rPr lang="fr-FR" sz="1200" dirty="0"/>
              <a:t>STI2D : Sciences et technologies de l’industrie et du développement durable</a:t>
            </a:r>
          </a:p>
          <a:p>
            <a:pPr marL="177800" lvl="1" indent="-177800" fontAlgn="auto">
              <a:spcAft>
                <a:spcPts val="0"/>
              </a:spcAft>
              <a:defRPr/>
            </a:pPr>
            <a:r>
              <a:rPr lang="fr-FR" b="1" dirty="0">
                <a:solidFill>
                  <a:srgbClr val="FF0000"/>
                </a:solidFill>
              </a:rPr>
              <a:t>STMG : </a:t>
            </a:r>
            <a:r>
              <a:rPr lang="fr-FR" sz="1500" b="1" dirty="0">
                <a:solidFill>
                  <a:srgbClr val="FF0000"/>
                </a:solidFill>
              </a:rPr>
              <a:t>Sciences et technologies du management et de la gestion</a:t>
            </a:r>
          </a:p>
          <a:p>
            <a:pPr marL="177800" lvl="1" indent="-177800" fontAlgn="auto">
              <a:spcAft>
                <a:spcPts val="0"/>
              </a:spcAft>
              <a:defRPr/>
            </a:pPr>
            <a:r>
              <a:rPr lang="fr-FR" sz="1200" dirty="0"/>
              <a:t>STHR : Sciences et technologies de l’hôtellerie et de la restauration</a:t>
            </a:r>
          </a:p>
          <a:p>
            <a:pPr marL="177800" lvl="1" indent="-177800" fontAlgn="auto">
              <a:spcAft>
                <a:spcPts val="0"/>
              </a:spcAft>
              <a:defRPr/>
            </a:pPr>
            <a:r>
              <a:rPr lang="fr-FR" sz="1200" dirty="0"/>
              <a:t>TMD : Techniques de la musique et de la danse</a:t>
            </a:r>
          </a:p>
          <a:p>
            <a:pPr marL="177800" lvl="1" indent="-177800" fontAlgn="auto">
              <a:spcAft>
                <a:spcPts val="0"/>
              </a:spcAft>
              <a:defRPr/>
            </a:pPr>
            <a:r>
              <a:rPr lang="fr-FR" sz="1200" dirty="0"/>
              <a:t>STAV : Sciences et technologies de l’agronomie et du vivant (dans les lycées agricoles uniquement)</a:t>
            </a:r>
          </a:p>
          <a:p>
            <a:pPr fontAlgn="auto">
              <a:spcAft>
                <a:spcPts val="0"/>
              </a:spcAft>
              <a:defRPr/>
            </a:pPr>
            <a:endParaRPr lang="fr-FR" dirty="0"/>
          </a:p>
        </p:txBody>
      </p:sp>
      <p:sp>
        <p:nvSpPr>
          <p:cNvPr id="22"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188640"/>
            <a:ext cx="1008112" cy="936104"/>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1"/>
          <p:cNvPicPr>
            <a:picLocks noChangeAspect="1" noChangeArrowheads="1"/>
          </p:cNvPicPr>
          <p:nvPr/>
        </p:nvPicPr>
        <p:blipFill>
          <a:blip r:embed="rId2" cstate="print"/>
          <a:srcRect/>
          <a:stretch>
            <a:fillRect/>
          </a:stretch>
        </p:blipFill>
        <p:spPr bwMode="auto">
          <a:xfrm>
            <a:off x="251520" y="5661248"/>
            <a:ext cx="720079" cy="360040"/>
          </a:xfrm>
          <a:prstGeom prst="rect">
            <a:avLst/>
          </a:prstGeom>
          <a:noFill/>
          <a:ln w="9525">
            <a:noFill/>
            <a:miter lim="800000"/>
            <a:headEnd/>
            <a:tailEnd/>
          </a:ln>
        </p:spPr>
      </p:pic>
      <p:pic>
        <p:nvPicPr>
          <p:cNvPr id="10" name="Picture 2" descr="Logo lycée">
            <a:hlinkClick r:id="rId3" tooltip="&quot;Lycée Jean Monnet&quot;"/>
          </p:cNvPr>
          <p:cNvPicPr>
            <a:picLocks noChangeAspect="1" noChangeArrowheads="1"/>
          </p:cNvPicPr>
          <p:nvPr/>
        </p:nvPicPr>
        <p:blipFill>
          <a:blip r:embed="rId4" r:link="rId5"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BB56CF16-7E0E-44D6-8449-72879ED02671}"/>
              </a:ext>
            </a:extLst>
          </p:cNvPr>
          <p:cNvSpPr txBox="1">
            <a:spLocks noRot="1" noChangeArrowheads="1"/>
          </p:cNvSpPr>
          <p:nvPr/>
        </p:nvSpPr>
        <p:spPr>
          <a:xfrm>
            <a:off x="214313" y="285750"/>
            <a:ext cx="8510587" cy="1343025"/>
          </a:xfrm>
          <a:prstGeom prst="rect">
            <a:avLst/>
          </a:prstGeom>
        </p:spPr>
        <p:txBody>
          <a:bodyPr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schemeClr val="accent3">
                    <a:shade val="75000"/>
                  </a:schemeClr>
                </a:solidFill>
                <a:effectLst>
                  <a:outerShdw blurRad="50000" dist="30000" dir="5400000" algn="tl" rotWithShape="0">
                    <a:srgbClr val="000000">
                      <a:alpha val="30000"/>
                    </a:srgbClr>
                  </a:outerShdw>
                </a:effectLst>
                <a:uLnTx/>
                <a:uFillTx/>
                <a:latin typeface="+mj-lt"/>
                <a:ea typeface="+mj-ea"/>
                <a:cs typeface="+mj-cs"/>
              </a:rPr>
              <a:t/>
            </a:r>
            <a:br>
              <a:rPr kumimoji="0" lang="fr-FR" sz="3600" b="0" i="0" u="none" strike="noStrike" kern="1200" cap="none" spc="0" normalizeH="0" baseline="0" noProof="0" dirty="0">
                <a:ln>
                  <a:noFill/>
                </a:ln>
                <a:solidFill>
                  <a:schemeClr val="accent3">
                    <a:shade val="75000"/>
                  </a:schemeClr>
                </a:solidFill>
                <a:effectLst>
                  <a:outerShdw blurRad="50000" dist="30000" dir="5400000" algn="tl" rotWithShape="0">
                    <a:srgbClr val="000000">
                      <a:alpha val="30000"/>
                    </a:srgbClr>
                  </a:outerShdw>
                </a:effectLst>
                <a:uLnTx/>
                <a:uFillTx/>
                <a:latin typeface="+mj-lt"/>
                <a:ea typeface="+mj-ea"/>
                <a:cs typeface="+mj-cs"/>
              </a:rPr>
            </a:br>
            <a:r>
              <a:rPr kumimoji="0" lang="fr-FR" sz="3600" b="0" i="0" u="none" strike="noStrike" kern="1200" cap="none" spc="0" normalizeH="0" baseline="0" noProof="0" dirty="0">
                <a:ln>
                  <a:noFill/>
                </a:ln>
                <a:solidFill>
                  <a:schemeClr val="accent3">
                    <a:shade val="75000"/>
                  </a:schemeClr>
                </a:solidFill>
                <a:effectLst>
                  <a:outerShdw blurRad="50000" dist="30000" dir="5400000" algn="tl" rotWithShape="0">
                    <a:srgbClr val="000000">
                      <a:alpha val="30000"/>
                    </a:srgbClr>
                  </a:outerShdw>
                </a:effectLst>
                <a:uLnTx/>
                <a:uFillTx/>
                <a:latin typeface="+mj-lt"/>
                <a:ea typeface="+mj-ea"/>
                <a:cs typeface="+mj-cs"/>
              </a:rPr>
              <a:t> </a:t>
            </a:r>
            <a:endParaRPr kumimoji="0" lang="fr-FR" sz="4000" b="0" i="0" u="none" strike="noStrike" kern="1200" cap="none" spc="0" normalizeH="0" baseline="0" noProof="0" dirty="0">
              <a:ln>
                <a:noFill/>
              </a:ln>
              <a:solidFill>
                <a:schemeClr val="accent3">
                  <a:shade val="75000"/>
                </a:schemeClr>
              </a:solidFill>
              <a:effectLst>
                <a:outerShdw blurRad="50000" dist="30000" dir="5400000" algn="tl" rotWithShape="0">
                  <a:srgbClr val="000000">
                    <a:alpha val="30000"/>
                  </a:srgbClr>
                </a:outerShdw>
              </a:effectLst>
              <a:uLnTx/>
              <a:uFillTx/>
              <a:latin typeface="+mj-lt"/>
              <a:ea typeface="+mj-ea"/>
              <a:cs typeface="+mj-cs"/>
            </a:endParaRPr>
          </a:p>
        </p:txBody>
      </p:sp>
      <p:grpSp>
        <p:nvGrpSpPr>
          <p:cNvPr id="5" name="Organization Chart 5"/>
          <p:cNvGrpSpPr>
            <a:grpSpLocks noChangeAspect="1"/>
          </p:cNvGrpSpPr>
          <p:nvPr/>
        </p:nvGrpSpPr>
        <p:grpSpPr bwMode="auto">
          <a:xfrm>
            <a:off x="2123728" y="1628800"/>
            <a:ext cx="6180138" cy="2395538"/>
            <a:chOff x="1338" y="1574"/>
            <a:chExt cx="4754" cy="895"/>
          </a:xfrm>
        </p:grpSpPr>
        <p:cxnSp>
          <p:nvCxnSpPr>
            <p:cNvPr id="6" name="_s8217"/>
            <p:cNvCxnSpPr>
              <a:cxnSpLocks noChangeShapeType="1"/>
            </p:cNvCxnSpPr>
            <p:nvPr/>
          </p:nvCxnSpPr>
          <p:spPr bwMode="auto">
            <a:xfrm rot="5400000" flipH="1">
              <a:off x="4428" y="1440"/>
              <a:ext cx="144" cy="1128"/>
            </a:xfrm>
            <a:prstGeom prst="bentConnector3">
              <a:avLst>
                <a:gd name="adj1" fmla="val 50000"/>
              </a:avLst>
            </a:prstGeom>
            <a:noFill/>
            <a:ln w="28575">
              <a:solidFill>
                <a:schemeClr val="tx1"/>
              </a:solidFill>
              <a:miter lim="800000"/>
              <a:headEnd/>
              <a:tailEnd/>
            </a:ln>
          </p:spPr>
        </p:cxnSp>
        <p:cxnSp>
          <p:nvCxnSpPr>
            <p:cNvPr id="7" name="_s8215"/>
            <p:cNvCxnSpPr>
              <a:cxnSpLocks noChangeShapeType="1"/>
            </p:cNvCxnSpPr>
            <p:nvPr/>
          </p:nvCxnSpPr>
          <p:spPr bwMode="auto">
            <a:xfrm rot="-5400000">
              <a:off x="2580" y="1437"/>
              <a:ext cx="144" cy="1125"/>
            </a:xfrm>
            <a:prstGeom prst="bentConnector3">
              <a:avLst>
                <a:gd name="adj1" fmla="val 50000"/>
              </a:avLst>
            </a:prstGeom>
            <a:noFill/>
            <a:ln w="28575">
              <a:solidFill>
                <a:schemeClr val="tx1"/>
              </a:solidFill>
              <a:miter lim="800000"/>
              <a:headEnd/>
              <a:tailEnd/>
            </a:ln>
          </p:spPr>
        </p:cxnSp>
        <p:sp>
          <p:nvSpPr>
            <p:cNvPr id="8" name="_s8199">
              <a:extLst>
                <a:ext uri="{FF2B5EF4-FFF2-40B4-BE49-F238E27FC236}">
                  <a16:creationId xmlns:a16="http://schemas.microsoft.com/office/drawing/2014/main" xmlns="" id="{59D0A953-C28A-45FF-B2DE-932B349146A8}"/>
                </a:ext>
              </a:extLst>
            </p:cNvPr>
            <p:cNvSpPr>
              <a:spLocks noChangeArrowheads="1"/>
            </p:cNvSpPr>
            <p:nvPr/>
          </p:nvSpPr>
          <p:spPr bwMode="auto">
            <a:xfrm>
              <a:off x="2135" y="1574"/>
              <a:ext cx="2551" cy="330"/>
            </a:xfrm>
            <a:prstGeom prst="roundRect">
              <a:avLst>
                <a:gd name="adj" fmla="val 16667"/>
              </a:avLst>
            </a:prstGeom>
            <a:solidFill>
              <a:schemeClr val="accent1"/>
            </a:solidFill>
            <a:ln w="9525">
              <a:solidFill>
                <a:schemeClr val="tx1"/>
              </a:solidFill>
              <a:round/>
              <a:headEnd/>
              <a:tailEnd/>
            </a:ln>
          </p:spPr>
          <p:txBody>
            <a:bodyPr wrap="none" lIns="66751" tIns="33376" rIns="66751" bIns="33376" anchor="ctr"/>
            <a:lstStyle/>
            <a:p>
              <a:pPr algn="ctr" eaLnBrk="1" hangingPunct="1">
                <a:defRPr/>
              </a:pPr>
              <a:r>
                <a:rPr lang="fr-FR" sz="1300" b="1" dirty="0">
                  <a:solidFill>
                    <a:schemeClr val="bg1"/>
                  </a:solidFill>
                  <a:latin typeface="+mn-lt"/>
                </a:rPr>
                <a:t>1ereSTMG</a:t>
              </a:r>
            </a:p>
            <a:p>
              <a:pPr algn="ctr" eaLnBrk="1" hangingPunct="1">
                <a:defRPr/>
              </a:pPr>
              <a:r>
                <a:rPr lang="fr-FR" sz="1300" b="1" dirty="0">
                  <a:solidFill>
                    <a:schemeClr val="bg1"/>
                  </a:solidFill>
                  <a:latin typeface="+mn-lt"/>
                </a:rPr>
                <a:t>(Sciences et Techniques du Mangement </a:t>
              </a:r>
            </a:p>
            <a:p>
              <a:pPr algn="ctr" eaLnBrk="1" hangingPunct="1">
                <a:defRPr/>
              </a:pPr>
              <a:r>
                <a:rPr lang="fr-FR" sz="1300" b="1" dirty="0">
                  <a:solidFill>
                    <a:schemeClr val="bg1"/>
                  </a:solidFill>
                  <a:latin typeface="+mn-lt"/>
                </a:rPr>
                <a:t>Et de la Gestion)</a:t>
              </a:r>
            </a:p>
          </p:txBody>
        </p:sp>
        <p:sp>
          <p:nvSpPr>
            <p:cNvPr id="9" name="_s8214">
              <a:extLst>
                <a:ext uri="{FF2B5EF4-FFF2-40B4-BE49-F238E27FC236}">
                  <a16:creationId xmlns:a16="http://schemas.microsoft.com/office/drawing/2014/main" xmlns="" id="{80E14ED9-B217-4EA1-8765-DDF6AAAE7890}"/>
                </a:ext>
              </a:extLst>
            </p:cNvPr>
            <p:cNvSpPr>
              <a:spLocks noChangeArrowheads="1"/>
            </p:cNvSpPr>
            <p:nvPr/>
          </p:nvSpPr>
          <p:spPr bwMode="auto">
            <a:xfrm>
              <a:off x="1338" y="2143"/>
              <a:ext cx="2058" cy="326"/>
            </a:xfrm>
            <a:prstGeom prst="roundRect">
              <a:avLst>
                <a:gd name="adj" fmla="val 16667"/>
              </a:avLst>
            </a:prstGeom>
            <a:solidFill>
              <a:schemeClr val="accent1"/>
            </a:solidFill>
            <a:ln w="9525">
              <a:solidFill>
                <a:schemeClr val="tx1"/>
              </a:solidFill>
              <a:round/>
              <a:headEnd/>
              <a:tailEnd/>
            </a:ln>
          </p:spPr>
          <p:txBody>
            <a:bodyPr wrap="none" lIns="66751" tIns="33376" rIns="66751" bIns="33376" anchor="ctr"/>
            <a:lstStyle/>
            <a:p>
              <a:pPr algn="ctr" eaLnBrk="1" hangingPunct="1">
                <a:defRPr/>
              </a:pPr>
              <a:r>
                <a:rPr lang="fr-FR" sz="1300" b="1" dirty="0">
                  <a:solidFill>
                    <a:schemeClr val="bg1"/>
                  </a:solidFill>
                  <a:latin typeface="+mn-lt"/>
                </a:rPr>
                <a:t>TLE RH</a:t>
              </a:r>
            </a:p>
            <a:p>
              <a:pPr algn="ctr" eaLnBrk="1" hangingPunct="1">
                <a:defRPr/>
              </a:pPr>
              <a:r>
                <a:rPr lang="fr-FR" sz="1300" b="1" dirty="0">
                  <a:solidFill>
                    <a:schemeClr val="bg1"/>
                  </a:solidFill>
                  <a:latin typeface="+mn-lt"/>
                </a:rPr>
                <a:t>(Ressources Humaines)</a:t>
              </a:r>
            </a:p>
            <a:p>
              <a:pPr algn="ctr" eaLnBrk="1" hangingPunct="1">
                <a:defRPr/>
              </a:pPr>
              <a:endParaRPr lang="fr-FR" sz="1300" dirty="0">
                <a:solidFill>
                  <a:schemeClr val="bg1"/>
                </a:solidFill>
                <a:latin typeface="Arial" charset="0"/>
              </a:endParaRPr>
            </a:p>
          </p:txBody>
        </p:sp>
        <p:sp>
          <p:nvSpPr>
            <p:cNvPr id="10" name="_s8216">
              <a:extLst>
                <a:ext uri="{FF2B5EF4-FFF2-40B4-BE49-F238E27FC236}">
                  <a16:creationId xmlns:a16="http://schemas.microsoft.com/office/drawing/2014/main" xmlns="" id="{08E6E52E-9BEB-4F3E-951C-1C0303008236}"/>
                </a:ext>
              </a:extLst>
            </p:cNvPr>
            <p:cNvSpPr>
              <a:spLocks noChangeArrowheads="1"/>
            </p:cNvSpPr>
            <p:nvPr/>
          </p:nvSpPr>
          <p:spPr bwMode="auto">
            <a:xfrm>
              <a:off x="4034" y="2125"/>
              <a:ext cx="2058" cy="326"/>
            </a:xfrm>
            <a:prstGeom prst="roundRect">
              <a:avLst>
                <a:gd name="adj" fmla="val 16667"/>
              </a:avLst>
            </a:prstGeom>
            <a:solidFill>
              <a:schemeClr val="accent1"/>
            </a:solidFill>
            <a:ln w="9525">
              <a:solidFill>
                <a:schemeClr val="tx1"/>
              </a:solidFill>
              <a:round/>
              <a:headEnd/>
              <a:tailEnd/>
            </a:ln>
          </p:spPr>
          <p:txBody>
            <a:bodyPr wrap="none" lIns="66751" tIns="33376" rIns="66751" bIns="33376" anchor="ctr"/>
            <a:lstStyle/>
            <a:p>
              <a:pPr algn="ctr" eaLnBrk="1" hangingPunct="1">
                <a:defRPr/>
              </a:pPr>
              <a:r>
                <a:rPr lang="fr-FR" sz="1300" b="1" dirty="0">
                  <a:solidFill>
                    <a:schemeClr val="bg1"/>
                  </a:solidFill>
                  <a:latin typeface="+mn-lt"/>
                </a:rPr>
                <a:t>TLE MERCATIQUE</a:t>
              </a:r>
            </a:p>
          </p:txBody>
        </p:sp>
      </p:grpSp>
      <p:sp>
        <p:nvSpPr>
          <p:cNvPr id="11" name="Text Box 26"/>
          <p:cNvSpPr txBox="1">
            <a:spLocks noChangeArrowheads="1"/>
          </p:cNvSpPr>
          <p:nvPr/>
        </p:nvSpPr>
        <p:spPr bwMode="auto">
          <a:xfrm>
            <a:off x="0" y="5357813"/>
            <a:ext cx="8064500" cy="366712"/>
          </a:xfrm>
          <a:prstGeom prst="rect">
            <a:avLst/>
          </a:prstGeom>
          <a:noFill/>
          <a:ln w="9525">
            <a:noFill/>
            <a:miter lim="800000"/>
            <a:headEnd/>
            <a:tailEnd/>
          </a:ln>
        </p:spPr>
        <p:txBody>
          <a:bodyPr>
            <a:spAutoFit/>
          </a:bodyPr>
          <a:lstStyle/>
          <a:p>
            <a:pPr eaLnBrk="1" hangingPunct="1">
              <a:spcBef>
                <a:spcPct val="50000"/>
              </a:spcBef>
            </a:pPr>
            <a:endParaRPr lang="fr-FR" altLang="fr-FR"/>
          </a:p>
        </p:txBody>
      </p:sp>
      <p:sp>
        <p:nvSpPr>
          <p:cNvPr id="12" name="Text Box 27">
            <a:extLst>
              <a:ext uri="{FF2B5EF4-FFF2-40B4-BE49-F238E27FC236}">
                <a16:creationId xmlns:a16="http://schemas.microsoft.com/office/drawing/2014/main" xmlns="" id="{94D217CB-072F-4135-B987-EA7951179998}"/>
              </a:ext>
            </a:extLst>
          </p:cNvPr>
          <p:cNvSpPr txBox="1">
            <a:spLocks noChangeArrowheads="1"/>
          </p:cNvSpPr>
          <p:nvPr/>
        </p:nvSpPr>
        <p:spPr bwMode="auto">
          <a:xfrm>
            <a:off x="1187625" y="5143500"/>
            <a:ext cx="3744416" cy="784225"/>
          </a:xfrm>
          <a:prstGeom prst="rect">
            <a:avLst/>
          </a:prstGeom>
          <a:noFill/>
          <a:ln w="9525">
            <a:solidFill>
              <a:schemeClr val="tx1"/>
            </a:solidFill>
            <a:miter lim="800000"/>
            <a:headEnd/>
            <a:tailEnd/>
          </a:ln>
        </p:spPr>
        <p:txBody>
          <a:bodyPr wrap="square">
            <a:spAutoFit/>
          </a:bodyPr>
          <a:lstStyle/>
          <a:p>
            <a:pPr algn="ctr" eaLnBrk="1" hangingPunct="1">
              <a:spcBef>
                <a:spcPct val="50000"/>
              </a:spcBef>
              <a:defRPr/>
            </a:pPr>
            <a:r>
              <a:rPr lang="fr-FR" b="1" dirty="0">
                <a:latin typeface="+mn-lt"/>
              </a:rPr>
              <a:t>BTS   GESTION DE LA PME</a:t>
            </a:r>
          </a:p>
          <a:p>
            <a:pPr algn="ctr" eaLnBrk="1" hangingPunct="1">
              <a:spcBef>
                <a:spcPct val="50000"/>
              </a:spcBef>
              <a:defRPr/>
            </a:pPr>
            <a:r>
              <a:rPr lang="fr-FR" b="1" dirty="0">
                <a:latin typeface="+mn-lt"/>
              </a:rPr>
              <a:t>IUT </a:t>
            </a:r>
          </a:p>
        </p:txBody>
      </p:sp>
      <p:sp>
        <p:nvSpPr>
          <p:cNvPr id="13" name="Text Box 28">
            <a:extLst>
              <a:ext uri="{FF2B5EF4-FFF2-40B4-BE49-F238E27FC236}">
                <a16:creationId xmlns:a16="http://schemas.microsoft.com/office/drawing/2014/main" xmlns="" id="{AAD98F9B-50B1-4450-A5B1-7F33D8E0699D}"/>
              </a:ext>
            </a:extLst>
          </p:cNvPr>
          <p:cNvSpPr txBox="1">
            <a:spLocks noChangeArrowheads="1"/>
          </p:cNvSpPr>
          <p:nvPr/>
        </p:nvSpPr>
        <p:spPr bwMode="auto">
          <a:xfrm>
            <a:off x="5580113" y="5143500"/>
            <a:ext cx="3228926" cy="784225"/>
          </a:xfrm>
          <a:prstGeom prst="rect">
            <a:avLst/>
          </a:prstGeom>
          <a:noFill/>
          <a:ln w="9525">
            <a:solidFill>
              <a:schemeClr val="tx1"/>
            </a:solidFill>
            <a:miter lim="800000"/>
            <a:headEnd/>
            <a:tailEnd/>
          </a:ln>
        </p:spPr>
        <p:txBody>
          <a:bodyPr wrap="square">
            <a:spAutoFit/>
          </a:bodyPr>
          <a:lstStyle/>
          <a:p>
            <a:pPr algn="ctr" eaLnBrk="1" hangingPunct="1">
              <a:spcBef>
                <a:spcPct val="50000"/>
              </a:spcBef>
              <a:defRPr/>
            </a:pPr>
            <a:r>
              <a:rPr lang="fr-FR" b="1" dirty="0">
                <a:latin typeface="+mn-lt"/>
              </a:rPr>
              <a:t>BTS NDRC/IUT</a:t>
            </a:r>
          </a:p>
          <a:p>
            <a:pPr algn="ctr" eaLnBrk="1" hangingPunct="1">
              <a:spcBef>
                <a:spcPct val="50000"/>
              </a:spcBef>
              <a:defRPr/>
            </a:pPr>
            <a:endParaRPr lang="fr-FR" b="1" dirty="0">
              <a:latin typeface="+mn-lt"/>
            </a:endParaRPr>
          </a:p>
        </p:txBody>
      </p:sp>
      <p:sp>
        <p:nvSpPr>
          <p:cNvPr id="14" name="Line 29"/>
          <p:cNvSpPr>
            <a:spLocks noChangeShapeType="1"/>
          </p:cNvSpPr>
          <p:nvPr/>
        </p:nvSpPr>
        <p:spPr bwMode="auto">
          <a:xfrm>
            <a:off x="3059832" y="4725144"/>
            <a:ext cx="4176464" cy="0"/>
          </a:xfrm>
          <a:prstGeom prst="line">
            <a:avLst/>
          </a:prstGeom>
          <a:noFill/>
          <a:ln w="9525">
            <a:solidFill>
              <a:schemeClr val="tx1"/>
            </a:solidFill>
            <a:round/>
            <a:headEnd/>
            <a:tailEnd/>
          </a:ln>
        </p:spPr>
        <p:txBody>
          <a:bodyPr/>
          <a:lstStyle/>
          <a:p>
            <a:endParaRPr lang="fr-FR"/>
          </a:p>
        </p:txBody>
      </p:sp>
      <p:sp>
        <p:nvSpPr>
          <p:cNvPr id="15" name="Line 30"/>
          <p:cNvSpPr>
            <a:spLocks noChangeShapeType="1"/>
          </p:cNvSpPr>
          <p:nvPr/>
        </p:nvSpPr>
        <p:spPr bwMode="auto">
          <a:xfrm>
            <a:off x="3059832" y="4725144"/>
            <a:ext cx="0" cy="431229"/>
          </a:xfrm>
          <a:prstGeom prst="line">
            <a:avLst/>
          </a:prstGeom>
          <a:noFill/>
          <a:ln w="9525">
            <a:solidFill>
              <a:schemeClr val="tx1"/>
            </a:solidFill>
            <a:round/>
            <a:headEnd/>
            <a:tailEnd type="triangle" w="med" len="med"/>
          </a:ln>
        </p:spPr>
        <p:txBody>
          <a:bodyPr/>
          <a:lstStyle/>
          <a:p>
            <a:endParaRPr lang="fr-FR"/>
          </a:p>
        </p:txBody>
      </p:sp>
      <p:sp>
        <p:nvSpPr>
          <p:cNvPr id="16" name="Line 31"/>
          <p:cNvSpPr>
            <a:spLocks noChangeShapeType="1"/>
          </p:cNvSpPr>
          <p:nvPr/>
        </p:nvSpPr>
        <p:spPr bwMode="auto">
          <a:xfrm>
            <a:off x="7236296" y="4725144"/>
            <a:ext cx="0" cy="358775"/>
          </a:xfrm>
          <a:prstGeom prst="line">
            <a:avLst/>
          </a:prstGeom>
          <a:noFill/>
          <a:ln w="9525">
            <a:solidFill>
              <a:schemeClr val="tx1"/>
            </a:solidFill>
            <a:round/>
            <a:headEnd/>
            <a:tailEnd type="triangle" w="med" len="med"/>
          </a:ln>
        </p:spPr>
        <p:txBody>
          <a:bodyPr/>
          <a:lstStyle/>
          <a:p>
            <a:endParaRPr lang="fr-FR"/>
          </a:p>
        </p:txBody>
      </p:sp>
      <p:cxnSp>
        <p:nvCxnSpPr>
          <p:cNvPr id="17" name="Connecteur droit 16">
            <a:extLst>
              <a:ext uri="{FF2B5EF4-FFF2-40B4-BE49-F238E27FC236}">
                <a16:creationId xmlns:a16="http://schemas.microsoft.com/office/drawing/2014/main" xmlns="" id="{2DA9103E-64A1-4CF6-B490-483D656FEFFD}"/>
              </a:ext>
            </a:extLst>
          </p:cNvPr>
          <p:cNvCxnSpPr/>
          <p:nvPr/>
        </p:nvCxnSpPr>
        <p:spPr>
          <a:xfrm flipV="1">
            <a:off x="5148064" y="4509120"/>
            <a:ext cx="0" cy="207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xmlns="" id="{8A240A1F-C893-411B-AB4D-15D5C1D10717}"/>
              </a:ext>
            </a:extLst>
          </p:cNvPr>
          <p:cNvCxnSpPr>
            <a:cxnSpLocks/>
          </p:cNvCxnSpPr>
          <p:nvPr/>
        </p:nvCxnSpPr>
        <p:spPr>
          <a:xfrm>
            <a:off x="3491880" y="4437112"/>
            <a:ext cx="33734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xmlns="" id="{338A87CF-C8B0-4722-95A3-9FC1AE415DC4}"/>
              </a:ext>
            </a:extLst>
          </p:cNvPr>
          <p:cNvCxnSpPr>
            <a:cxnSpLocks/>
          </p:cNvCxnSpPr>
          <p:nvPr/>
        </p:nvCxnSpPr>
        <p:spPr>
          <a:xfrm>
            <a:off x="6876256" y="4077072"/>
            <a:ext cx="0" cy="347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xmlns="" id="{0C0AE93E-E9E3-4358-BE7B-6B5E17C4D1E1}"/>
              </a:ext>
            </a:extLst>
          </p:cNvPr>
          <p:cNvCxnSpPr>
            <a:cxnSpLocks/>
          </p:cNvCxnSpPr>
          <p:nvPr/>
        </p:nvCxnSpPr>
        <p:spPr>
          <a:xfrm>
            <a:off x="3491880" y="4005064"/>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24"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188640"/>
            <a:ext cx="1008112" cy="936104"/>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1"/>
          <p:cNvSpPr txBox="1">
            <a:spLocks/>
          </p:cNvSpPr>
          <p:nvPr/>
        </p:nvSpPr>
        <p:spPr>
          <a:xfrm>
            <a:off x="2051720" y="116632"/>
            <a:ext cx="5257279" cy="1130300"/>
          </a:xfrm>
          <a:prstGeom prst="rect">
            <a:avLst/>
          </a:prstGeom>
        </p:spPr>
        <p:txBody>
          <a:bodyPr anchor="b">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La voie technologique</a:t>
            </a:r>
            <a:br>
              <a:rPr kumimoji="0" lang="fr-FR"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fr-FR" sz="4300" b="0" i="0" u="none" strike="noStrike" kern="1200" cap="none" spc="0" normalizeH="0" baseline="0" noProof="0" dirty="0">
                <a:ln>
                  <a:noFill/>
                </a:ln>
                <a:solidFill>
                  <a:srgbClr val="95BCE5"/>
                </a:solidFill>
                <a:effectLst>
                  <a:outerShdw blurRad="50000" dist="30000" dir="5400000" algn="tl" rotWithShape="0">
                    <a:srgbClr val="000000">
                      <a:alpha val="30000"/>
                    </a:srgbClr>
                  </a:outerShdw>
                </a:effectLst>
                <a:uLnTx/>
                <a:uFillTx/>
                <a:latin typeface="+mj-lt"/>
                <a:ea typeface="+mj-ea"/>
                <a:cs typeface="+mj-cs"/>
              </a:rPr>
              <a:t>en 1</a:t>
            </a:r>
            <a:r>
              <a:rPr kumimoji="0" lang="fr-FR" sz="4300" b="0" i="0" u="none" strike="noStrike" kern="1200" cap="none" spc="0" normalizeH="0" baseline="30000" noProof="0" dirty="0">
                <a:ln>
                  <a:noFill/>
                </a:ln>
                <a:solidFill>
                  <a:srgbClr val="95BCE5"/>
                </a:solidFill>
                <a:effectLst>
                  <a:outerShdw blurRad="50000" dist="30000" dir="5400000" algn="tl" rotWithShape="0">
                    <a:srgbClr val="000000">
                      <a:alpha val="30000"/>
                    </a:srgbClr>
                  </a:outerShdw>
                </a:effectLst>
                <a:uLnTx/>
                <a:uFillTx/>
                <a:latin typeface="+mj-lt"/>
                <a:ea typeface="+mj-ea"/>
                <a:cs typeface="+mj-cs"/>
              </a:rPr>
              <a:t>re</a:t>
            </a:r>
            <a:r>
              <a:rPr kumimoji="0" lang="fr-FR" sz="4300" b="0" i="0" u="none" strike="noStrike" kern="1200" cap="none" spc="0" normalizeH="0" baseline="0" noProof="0" dirty="0">
                <a:ln>
                  <a:noFill/>
                </a:ln>
                <a:solidFill>
                  <a:srgbClr val="95BCE5"/>
                </a:solidFill>
                <a:effectLst>
                  <a:outerShdw blurRad="50000" dist="30000" dir="5400000" algn="tl" rotWithShape="0">
                    <a:srgbClr val="000000">
                      <a:alpha val="30000"/>
                    </a:srgbClr>
                  </a:outerShdw>
                </a:effectLst>
                <a:uLnTx/>
                <a:uFillTx/>
                <a:latin typeface="+mj-lt"/>
                <a:ea typeface="+mj-ea"/>
                <a:cs typeface="+mj-cs"/>
              </a:rPr>
              <a:t> et Terminale</a:t>
            </a:r>
          </a:p>
        </p:txBody>
      </p:sp>
      <p:pic>
        <p:nvPicPr>
          <p:cNvPr id="21" name="Picture 1"/>
          <p:cNvPicPr>
            <a:picLocks noChangeAspect="1" noChangeArrowheads="1"/>
          </p:cNvPicPr>
          <p:nvPr/>
        </p:nvPicPr>
        <p:blipFill>
          <a:blip r:embed="rId2" cstate="print"/>
          <a:srcRect/>
          <a:stretch>
            <a:fillRect/>
          </a:stretch>
        </p:blipFill>
        <p:spPr bwMode="auto">
          <a:xfrm>
            <a:off x="251520" y="5661248"/>
            <a:ext cx="720079" cy="360040"/>
          </a:xfrm>
          <a:prstGeom prst="rect">
            <a:avLst/>
          </a:prstGeom>
          <a:noFill/>
          <a:ln w="9525">
            <a:noFill/>
            <a:miter lim="800000"/>
            <a:headEnd/>
            <a:tailEnd/>
          </a:ln>
        </p:spPr>
      </p:pic>
      <p:pic>
        <p:nvPicPr>
          <p:cNvPr id="22" name="Picture 2" descr="Logo lycée">
            <a:hlinkClick r:id="rId3" tooltip="&quot;Lycée Jean Monnet&quot;"/>
          </p:cNvPr>
          <p:cNvPicPr>
            <a:picLocks noChangeAspect="1" noChangeArrowheads="1"/>
          </p:cNvPicPr>
          <p:nvPr/>
        </p:nvPicPr>
        <p:blipFill>
          <a:blip r:embed="rId4" r:link="rId5"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graphicFrame>
        <p:nvGraphicFramePr>
          <p:cNvPr id="23" name="Tableau 22">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044337" y="-9939"/>
            <a:ext cx="7944795" cy="905170"/>
            <a:chOff x="549703" y="-345836"/>
            <a:chExt cx="11138523" cy="861515"/>
          </a:xfrm>
        </p:grpSpPr>
        <p:sp>
          <p:nvSpPr>
            <p:cNvPr id="5" name="Arrondir un rectangle avec un coin du même côté 4"/>
            <p:cNvSpPr/>
            <p:nvPr/>
          </p:nvSpPr>
          <p:spPr>
            <a:xfrm rot="10800000">
              <a:off x="549703" y="-234829"/>
              <a:ext cx="11138523" cy="750508"/>
            </a:xfrm>
            <a:prstGeom prst="round2SameRect">
              <a:avLst>
                <a:gd name="adj1" fmla="val 10500"/>
                <a:gd name="adj2" fmla="val 0"/>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Arrondir un rectangle avec un coin du même côté 4"/>
            <p:cNvSpPr/>
            <p:nvPr/>
          </p:nvSpPr>
          <p:spPr>
            <a:xfrm>
              <a:off x="649635" y="-345836"/>
              <a:ext cx="10646460" cy="7842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t" anchorCtr="0">
              <a:noAutofit/>
            </a:bodyPr>
            <a:lstStyle/>
            <a:p>
              <a:pPr lvl="0" algn="ctr" defTabSz="1600200">
                <a:lnSpc>
                  <a:spcPct val="90000"/>
                </a:lnSpc>
                <a:spcBef>
                  <a:spcPct val="0"/>
                </a:spcBef>
                <a:spcAft>
                  <a:spcPct val="35000"/>
                </a:spcAft>
              </a:pPr>
              <a:r>
                <a:rPr lang="fr-FR" sz="3600" b="1" kern="1200" dirty="0"/>
                <a:t>LYCEE JEAN MONNET</a:t>
              </a:r>
            </a:p>
          </p:txBody>
        </p:sp>
      </p:grpSp>
      <p:sp>
        <p:nvSpPr>
          <p:cNvPr id="7" name="Titre 1"/>
          <p:cNvSpPr txBox="1">
            <a:spLocks/>
          </p:cNvSpPr>
          <p:nvPr/>
        </p:nvSpPr>
        <p:spPr>
          <a:xfrm>
            <a:off x="1763688" y="2276872"/>
            <a:ext cx="6984776" cy="1668462"/>
          </a:xfrm>
          <a:prstGeom prst="rect">
            <a:avLst/>
          </a:prstGeom>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Arial Black" pitchFamily="34" charset="0"/>
                <a:ea typeface="Arial Black" pitchFamily="34" charset="0"/>
                <a:cs typeface="Arial Black" pitchFamily="34" charset="0"/>
              </a:rPr>
              <a:t>La voie Professionnelle</a:t>
            </a:r>
          </a:p>
        </p:txBody>
      </p:sp>
      <p:graphicFrame>
        <p:nvGraphicFramePr>
          <p:cNvPr id="8" name="Tableau 7">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pic>
        <p:nvPicPr>
          <p:cNvPr id="9" name="Picture 1"/>
          <p:cNvPicPr>
            <a:picLocks noChangeAspect="1" noChangeArrowheads="1"/>
          </p:cNvPicPr>
          <p:nvPr/>
        </p:nvPicPr>
        <p:blipFill>
          <a:blip r:embed="rId2" cstate="print"/>
          <a:srcRect/>
          <a:stretch>
            <a:fillRect/>
          </a:stretch>
        </p:blipFill>
        <p:spPr bwMode="auto">
          <a:xfrm>
            <a:off x="251520" y="5661248"/>
            <a:ext cx="720079" cy="360040"/>
          </a:xfrm>
          <a:prstGeom prst="rect">
            <a:avLst/>
          </a:prstGeom>
          <a:noFill/>
          <a:ln w="9525">
            <a:noFill/>
            <a:miter lim="800000"/>
            <a:headEnd/>
            <a:tailEnd/>
          </a:ln>
        </p:spPr>
      </p:pic>
      <p:pic>
        <p:nvPicPr>
          <p:cNvPr id="10" name="Picture 2" descr="Logo lycée">
            <a:hlinkClick r:id="rId3" tooltip="&quot;Lycée Jean Monnet&quot;"/>
          </p:cNvPr>
          <p:cNvPicPr>
            <a:picLocks noChangeAspect="1" noChangeArrowheads="1"/>
          </p:cNvPicPr>
          <p:nvPr/>
        </p:nvPicPr>
        <p:blipFill>
          <a:blip r:embed="rId4" r:link="rId5"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051720" y="188640"/>
            <a:ext cx="7881937" cy="1287463"/>
          </a:xfrm>
        </p:spPr>
        <p:txBody>
          <a:bodyPr>
            <a:normAutofit fontScale="90000"/>
          </a:bodyPr>
          <a:lstStyle/>
          <a:p>
            <a:pPr eaLnBrk="1" hangingPunct="1">
              <a:defRPr/>
            </a:pPr>
            <a:r>
              <a:rPr lang="fr-FR" dirty="0">
                <a:solidFill>
                  <a:schemeClr val="accent3">
                    <a:lumMod val="75000"/>
                  </a:schemeClr>
                </a:solidFill>
              </a:rPr>
              <a:t>La transformation de la voie professionnelle</a:t>
            </a:r>
          </a:p>
        </p:txBody>
      </p:sp>
      <p:sp>
        <p:nvSpPr>
          <p:cNvPr id="5" name="Espace réservé du contenu 2"/>
          <p:cNvSpPr>
            <a:spLocks noGrp="1"/>
          </p:cNvSpPr>
          <p:nvPr>
            <p:ph idx="1"/>
          </p:nvPr>
        </p:nvSpPr>
        <p:spPr>
          <a:xfrm>
            <a:off x="1115616" y="1916832"/>
            <a:ext cx="7881938" cy="4033837"/>
          </a:xfrm>
        </p:spPr>
        <p:txBody>
          <a:bodyPr/>
          <a:lstStyle/>
          <a:p>
            <a:pPr fontAlgn="base">
              <a:spcAft>
                <a:spcPct val="0"/>
              </a:spcAft>
              <a:buClr>
                <a:schemeClr val="accent5"/>
              </a:buClr>
              <a:buFont typeface="Arial" pitchFamily="34" charset="0"/>
              <a:buChar char="■"/>
            </a:pPr>
            <a:r>
              <a:rPr lang="fr-FR" altLang="fr-FR" sz="2400" dirty="0">
                <a:solidFill>
                  <a:schemeClr val="tx1"/>
                </a:solidFill>
                <a:latin typeface="Arial" pitchFamily="34" charset="0"/>
                <a:cs typeface="Arial" pitchFamily="34" charset="0"/>
              </a:rPr>
              <a:t>Plus d’accompagnement dans les apprentissages et dans l’orientation</a:t>
            </a:r>
          </a:p>
          <a:p>
            <a:pPr fontAlgn="base">
              <a:spcAft>
                <a:spcPct val="0"/>
              </a:spcAft>
              <a:buClr>
                <a:schemeClr val="accent5"/>
              </a:buClr>
              <a:buNone/>
            </a:pPr>
            <a:endParaRPr lang="fr-FR" altLang="fr-FR" sz="2400" dirty="0">
              <a:solidFill>
                <a:schemeClr val="tx1"/>
              </a:solidFill>
              <a:latin typeface="Arial" pitchFamily="34" charset="0"/>
              <a:cs typeface="Arial" pitchFamily="34" charset="0"/>
            </a:endParaRPr>
          </a:p>
          <a:p>
            <a:pPr fontAlgn="base">
              <a:spcAft>
                <a:spcPct val="0"/>
              </a:spcAft>
              <a:buClr>
                <a:schemeClr val="accent5"/>
              </a:buClr>
              <a:buFont typeface="Arial" pitchFamily="34" charset="0"/>
              <a:buChar char="■"/>
            </a:pPr>
            <a:r>
              <a:rPr lang="fr-FR" altLang="fr-FR" sz="2400" dirty="0">
                <a:solidFill>
                  <a:schemeClr val="tx1"/>
                </a:solidFill>
                <a:latin typeface="Arial" pitchFamily="34" charset="0"/>
                <a:cs typeface="Arial" pitchFamily="34" charset="0"/>
              </a:rPr>
              <a:t>De nouvelles manières d’apprendre, plus concrètes et tournées vers le monde professionnel</a:t>
            </a:r>
          </a:p>
          <a:p>
            <a:pPr fontAlgn="base">
              <a:spcAft>
                <a:spcPct val="0"/>
              </a:spcAft>
              <a:buClr>
                <a:schemeClr val="accent5"/>
              </a:buClr>
              <a:buFont typeface="Arial" pitchFamily="34" charset="0"/>
              <a:buChar char="■"/>
            </a:pPr>
            <a:endParaRPr lang="fr-FR" altLang="fr-FR" sz="2400" dirty="0">
              <a:solidFill>
                <a:schemeClr val="tx1"/>
              </a:solidFill>
              <a:latin typeface="Arial" pitchFamily="34" charset="0"/>
              <a:cs typeface="Arial" pitchFamily="34" charset="0"/>
            </a:endParaRPr>
          </a:p>
          <a:p>
            <a:pPr fontAlgn="base">
              <a:spcAft>
                <a:spcPct val="0"/>
              </a:spcAft>
              <a:buClr>
                <a:schemeClr val="accent5"/>
              </a:buClr>
              <a:buFont typeface="Arial" pitchFamily="34" charset="0"/>
              <a:buChar char="■"/>
            </a:pPr>
            <a:r>
              <a:rPr lang="fr-FR" altLang="fr-FR" sz="2400" dirty="0">
                <a:solidFill>
                  <a:schemeClr val="tx1"/>
                </a:solidFill>
                <a:latin typeface="Arial" pitchFamily="34" charset="0"/>
                <a:cs typeface="Arial" pitchFamily="34" charset="0"/>
              </a:rPr>
              <a:t>Une meilleure préparation à la sortie du lycée, vers l’insertion professionnelle ou la poursuite d’études</a:t>
            </a:r>
          </a:p>
        </p:txBody>
      </p:sp>
      <p:graphicFrame>
        <p:nvGraphicFramePr>
          <p:cNvPr id="6" name="Tableau 5">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7"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332656"/>
            <a:ext cx="1008112" cy="1008112"/>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1"/>
          <p:cNvPicPr>
            <a:picLocks noChangeAspect="1" noChangeArrowheads="1"/>
          </p:cNvPicPr>
          <p:nvPr/>
        </p:nvPicPr>
        <p:blipFill>
          <a:blip r:embed="rId2" cstate="print"/>
          <a:srcRect/>
          <a:stretch>
            <a:fillRect/>
          </a:stretch>
        </p:blipFill>
        <p:spPr bwMode="auto">
          <a:xfrm>
            <a:off x="251520" y="5661248"/>
            <a:ext cx="720079" cy="360040"/>
          </a:xfrm>
          <a:prstGeom prst="rect">
            <a:avLst/>
          </a:prstGeom>
          <a:noFill/>
          <a:ln w="9525">
            <a:noFill/>
            <a:miter lim="800000"/>
            <a:headEnd/>
            <a:tailEnd/>
          </a:ln>
        </p:spPr>
      </p:pic>
      <p:pic>
        <p:nvPicPr>
          <p:cNvPr id="9" name="Picture 2" descr="Logo lycée">
            <a:hlinkClick r:id="rId3" tooltip="&quot;Lycée Jean Monnet&quot;"/>
          </p:cNvPr>
          <p:cNvPicPr>
            <a:picLocks noChangeAspect="1" noChangeArrowheads="1"/>
          </p:cNvPicPr>
          <p:nvPr/>
        </p:nvPicPr>
        <p:blipFill>
          <a:blip r:embed="rId4" r:link="rId5"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re 1"/>
          <p:cNvSpPr>
            <a:spLocks noGrp="1"/>
          </p:cNvSpPr>
          <p:nvPr>
            <p:ph type="title"/>
          </p:nvPr>
        </p:nvSpPr>
        <p:spPr>
          <a:xfrm>
            <a:off x="2051720" y="476673"/>
            <a:ext cx="7092280" cy="1008112"/>
          </a:xfrm>
        </p:spPr>
        <p:txBody>
          <a:bodyPr>
            <a:normAutofit fontScale="90000"/>
          </a:bodyPr>
          <a:lstStyle/>
          <a:p>
            <a:pPr>
              <a:defRPr/>
            </a:pPr>
            <a:r>
              <a:rPr lang="fr-FR" dirty="0">
                <a:solidFill>
                  <a:schemeClr val="accent3">
                    <a:lumMod val="75000"/>
                  </a:schemeClr>
                </a:solidFill>
              </a:rPr>
              <a:t>La voie professionnelle </a:t>
            </a:r>
            <a:br>
              <a:rPr lang="fr-FR" dirty="0">
                <a:solidFill>
                  <a:schemeClr val="accent3">
                    <a:lumMod val="75000"/>
                  </a:schemeClr>
                </a:solidFill>
              </a:rPr>
            </a:br>
            <a:r>
              <a:rPr lang="fr-FR" altLang="fr-FR" sz="4000" dirty="0">
                <a:latin typeface="Arial Black" pitchFamily="34" charset="0"/>
                <a:ea typeface="Arial Black" pitchFamily="34" charset="0"/>
                <a:cs typeface="Arial Black" pitchFamily="34" charset="0"/>
              </a:rPr>
              <a:t>Plus d’accompagnement</a:t>
            </a:r>
            <a:r>
              <a:rPr lang="fr-FR" dirty="0">
                <a:solidFill>
                  <a:srgbClr val="0070C0"/>
                </a:solidFill>
              </a:rPr>
              <a:t/>
            </a:r>
            <a:br>
              <a:rPr lang="fr-FR" dirty="0">
                <a:solidFill>
                  <a:srgbClr val="0070C0"/>
                </a:solidFill>
              </a:rPr>
            </a:br>
            <a:endParaRPr lang="fr-FR" dirty="0">
              <a:solidFill>
                <a:srgbClr val="0070C0"/>
              </a:solidFill>
            </a:endParaRPr>
          </a:p>
        </p:txBody>
      </p:sp>
      <p:graphicFrame>
        <p:nvGraphicFramePr>
          <p:cNvPr id="6" name="Tableau 5">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7"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260648"/>
            <a:ext cx="1008112" cy="1008112"/>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4"/>
          <p:cNvSpPr txBox="1">
            <a:spLocks/>
          </p:cNvSpPr>
          <p:nvPr/>
        </p:nvSpPr>
        <p:spPr>
          <a:xfrm>
            <a:off x="1187624" y="1700808"/>
            <a:ext cx="7632848" cy="4176464"/>
          </a:xfrm>
          <a:prstGeom prst="rect">
            <a:avLst/>
          </a:prstGeom>
        </p:spPr>
        <p:txBody>
          <a:bodyPr/>
          <a:lstStyle/>
          <a:p>
            <a:pPr marL="0" marR="0" lvl="0" indent="0" algn="l" defTabSz="914400" rtl="0" eaLnBrk="1" fontAlgn="auto" latinLnBrk="0" hangingPunct="1">
              <a:lnSpc>
                <a:spcPct val="100000"/>
              </a:lnSpc>
              <a:spcBef>
                <a:spcPts val="600"/>
              </a:spcBef>
              <a:spcAft>
                <a:spcPts val="0"/>
              </a:spcAft>
              <a:buClr>
                <a:srgbClr val="9F5BEF"/>
              </a:buClr>
              <a:buSzPct val="80000"/>
              <a:buFont typeface="Arial"/>
              <a:buNone/>
              <a:tabLst/>
              <a:defRPr/>
            </a:pPr>
            <a:r>
              <a:rPr kumimoji="0" lang="fr-FR" sz="2000" b="0" i="0" u="none" strike="noStrike" kern="1200" cap="none" spc="0" normalizeH="0" baseline="0" noProof="0" dirty="0">
                <a:ln>
                  <a:noFill/>
                </a:ln>
                <a:solidFill>
                  <a:schemeClr val="tx1"/>
                </a:solidFill>
                <a:effectLst/>
                <a:uLnTx/>
                <a:uFillTx/>
                <a:latin typeface="+mn-lt"/>
                <a:ea typeface="+mn-ea"/>
                <a:cs typeface="+mn-cs"/>
              </a:rPr>
              <a:t>Un accompagnement renforcé des élèves, avec 100 heures chaque année</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
                <a:srgbClr val="9F5BEF"/>
              </a:buClr>
              <a:buSzPct val="80000"/>
              <a:buFont typeface="Arial"/>
              <a:buNone/>
              <a:tabLst/>
              <a:defRPr/>
            </a:pPr>
            <a:r>
              <a:rPr kumimoji="0" lang="fr-FR" sz="2000" b="0" i="0" u="none" strike="noStrike" kern="1200" cap="none" spc="0" normalizeH="0" baseline="0" noProof="0" dirty="0">
                <a:ln>
                  <a:noFill/>
                </a:ln>
                <a:solidFill>
                  <a:schemeClr val="tx1"/>
                </a:solidFill>
                <a:effectLst/>
                <a:uLnTx/>
                <a:uFillTx/>
                <a:latin typeface="+mn-lt"/>
                <a:ea typeface="+mn-ea"/>
                <a:cs typeface="+mn-cs"/>
              </a:rPr>
              <a:t>En baccalauréat professionnel :</a:t>
            </a:r>
          </a:p>
          <a:p>
            <a:pPr marL="365760" marR="0" lvl="0" indent="-283464" algn="l" defTabSz="914400" rtl="0" eaLnBrk="1" fontAlgn="auto" latinLnBrk="0" hangingPunct="1">
              <a:lnSpc>
                <a:spcPct val="100000"/>
              </a:lnSpc>
              <a:spcBef>
                <a:spcPts val="600"/>
              </a:spcBef>
              <a:spcAft>
                <a:spcPts val="0"/>
              </a:spcAft>
              <a:buClr>
                <a:schemeClr val="accent5"/>
              </a:buClr>
              <a:buSzPct val="80000"/>
              <a:buFont typeface="Wingdings 2"/>
              <a:buChar char=""/>
              <a:tabLst/>
              <a:defRPr/>
            </a:pPr>
            <a:r>
              <a:rPr kumimoji="0" lang="fr-FR" sz="2400" b="1" i="0" u="none" strike="noStrike" kern="1200" cap="none" spc="0" normalizeH="0" baseline="0" noProof="0" dirty="0">
                <a:ln>
                  <a:noFill/>
                </a:ln>
                <a:solidFill>
                  <a:schemeClr val="tx1"/>
                </a:solidFill>
                <a:effectLst/>
                <a:uLnTx/>
                <a:uFillTx/>
                <a:latin typeface="+mn-lt"/>
                <a:ea typeface="+mn-ea"/>
                <a:cs typeface="+mn-cs"/>
              </a:rPr>
              <a:t>En seconde, </a:t>
            </a:r>
            <a:r>
              <a:rPr kumimoji="0" lang="fr-FR" sz="2400" b="0" i="0" u="none" strike="noStrike" kern="1200" cap="none" spc="0" normalizeH="0" baseline="0" noProof="0" dirty="0">
                <a:ln>
                  <a:noFill/>
                </a:ln>
                <a:solidFill>
                  <a:schemeClr val="tx1"/>
                </a:solidFill>
                <a:effectLst/>
                <a:uLnTx/>
                <a:uFillTx/>
                <a:latin typeface="+mn-lt"/>
                <a:ea typeface="+mn-ea"/>
                <a:cs typeface="+mn-cs"/>
              </a:rPr>
              <a:t>consolidation en français et mathématiques pour les élèves qui en ont besoin, et aide à l’orientation</a:t>
            </a:r>
          </a:p>
          <a:p>
            <a:pPr marL="365760" marR="0" lvl="0" indent="-283464" algn="l" defTabSz="914400" rtl="0" eaLnBrk="1" fontAlgn="auto" latinLnBrk="0" hangingPunct="1">
              <a:lnSpc>
                <a:spcPct val="100000"/>
              </a:lnSpc>
              <a:spcBef>
                <a:spcPts val="600"/>
              </a:spcBef>
              <a:spcAft>
                <a:spcPts val="0"/>
              </a:spcAft>
              <a:buClr>
                <a:schemeClr val="accent5"/>
              </a:buClr>
              <a:buSzPct val="80000"/>
              <a:buFont typeface="Wingdings 2"/>
              <a:buChar char=""/>
              <a:tabLst/>
              <a:defRPr/>
            </a:pPr>
            <a:r>
              <a:rPr kumimoji="0" lang="fr-FR" sz="2400" b="1" i="0" u="none" strike="noStrike" kern="1200" cap="none" spc="0" normalizeH="0" baseline="0" noProof="0" dirty="0">
                <a:ln>
                  <a:noFill/>
                </a:ln>
                <a:solidFill>
                  <a:schemeClr val="tx1"/>
                </a:solidFill>
                <a:effectLst/>
                <a:uLnTx/>
                <a:uFillTx/>
                <a:latin typeface="+mn-lt"/>
                <a:ea typeface="+mn-ea"/>
                <a:cs typeface="+mn-cs"/>
              </a:rPr>
              <a:t>En première, </a:t>
            </a:r>
            <a:r>
              <a:rPr kumimoji="0" lang="fr-FR" sz="2400" b="0" i="0" u="none" strike="noStrike" kern="1200" cap="none" spc="0" normalizeH="0" baseline="0" noProof="0" dirty="0">
                <a:ln>
                  <a:noFill/>
                </a:ln>
                <a:solidFill>
                  <a:schemeClr val="tx1"/>
                </a:solidFill>
                <a:effectLst/>
                <a:uLnTx/>
                <a:uFillTx/>
                <a:latin typeface="+mn-lt"/>
                <a:ea typeface="+mn-ea"/>
                <a:cs typeface="+mn-cs"/>
              </a:rPr>
              <a:t>accompagnement personnalisé et réflexion sur le projet d’avenir</a:t>
            </a:r>
          </a:p>
          <a:p>
            <a:pPr marL="365760" marR="0" lvl="0" indent="-283464" algn="l" defTabSz="914400" rtl="0" eaLnBrk="1" fontAlgn="auto" latinLnBrk="0" hangingPunct="1">
              <a:lnSpc>
                <a:spcPct val="100000"/>
              </a:lnSpc>
              <a:spcBef>
                <a:spcPts val="600"/>
              </a:spcBef>
              <a:spcAft>
                <a:spcPts val="0"/>
              </a:spcAft>
              <a:buClr>
                <a:srgbClr val="C00000"/>
              </a:buClr>
              <a:buSzPct val="80000"/>
              <a:buFont typeface="Wingdings 2"/>
              <a:buChar char=""/>
              <a:tabLst/>
              <a:defRPr/>
            </a:pPr>
            <a:r>
              <a:rPr kumimoji="0" lang="fr-FR" sz="2400" b="1" i="0" u="none" strike="noStrike" kern="1200" cap="none" spc="0" normalizeH="0" baseline="0" noProof="0" dirty="0">
                <a:ln>
                  <a:noFill/>
                </a:ln>
                <a:solidFill>
                  <a:schemeClr val="tx1"/>
                </a:solidFill>
                <a:effectLst/>
                <a:uLnTx/>
                <a:uFillTx/>
                <a:latin typeface="+mn-lt"/>
                <a:ea typeface="+mn-ea"/>
                <a:cs typeface="+mn-cs"/>
              </a:rPr>
              <a:t>En terminale, </a:t>
            </a:r>
            <a:r>
              <a:rPr kumimoji="0" lang="fr-FR" sz="2400" b="0" i="0" u="none" strike="noStrike" kern="1200" cap="none" spc="0" normalizeH="0" baseline="0" noProof="0" dirty="0">
                <a:ln>
                  <a:noFill/>
                </a:ln>
                <a:solidFill>
                  <a:schemeClr val="tx1"/>
                </a:solidFill>
                <a:effectLst/>
                <a:uLnTx/>
                <a:uFillTx/>
                <a:latin typeface="+mn-lt"/>
                <a:ea typeface="+mn-ea"/>
                <a:cs typeface="+mn-cs"/>
              </a:rPr>
              <a:t>accompagnement personnalisé et préparation à l’après-bac, au choix :</a:t>
            </a:r>
          </a:p>
          <a:p>
            <a:pPr marL="640080" marR="0" lvl="1" indent="-237744" algn="l" defTabSz="914400" rtl="0" eaLnBrk="1" fontAlgn="auto" latinLnBrk="0" hangingPunct="1">
              <a:lnSpc>
                <a:spcPct val="100000"/>
              </a:lnSpc>
              <a:spcBef>
                <a:spcPts val="550"/>
              </a:spcBef>
              <a:spcAft>
                <a:spcPts val="0"/>
              </a:spcAft>
              <a:buClr>
                <a:srgbClr val="9F5BEF"/>
              </a:buClr>
              <a:buSzTx/>
              <a:buFont typeface="Verdana"/>
              <a:buChar char="◦"/>
              <a:tabLst/>
              <a:defRPr/>
            </a:pPr>
            <a:r>
              <a:rPr kumimoji="0" lang="fr-FR" sz="1600" b="0" i="0" u="none" strike="noStrike" kern="1200" cap="none" spc="0" normalizeH="0" baseline="0" noProof="0" dirty="0">
                <a:ln>
                  <a:noFill/>
                </a:ln>
                <a:solidFill>
                  <a:schemeClr val="tx1"/>
                </a:solidFill>
                <a:effectLst/>
                <a:uLnTx/>
                <a:uFillTx/>
                <a:latin typeface="+mn-lt"/>
                <a:ea typeface="+mn-ea"/>
                <a:cs typeface="+mn-cs"/>
              </a:rPr>
              <a:t>Préparation à l’insertion professionnelle et à l’entrepreneuriat</a:t>
            </a:r>
          </a:p>
          <a:p>
            <a:pPr marL="640080" marR="0" lvl="1" indent="-237744" algn="l" defTabSz="914400" rtl="0" eaLnBrk="1" fontAlgn="auto" latinLnBrk="0" hangingPunct="1">
              <a:lnSpc>
                <a:spcPct val="100000"/>
              </a:lnSpc>
              <a:spcBef>
                <a:spcPts val="550"/>
              </a:spcBef>
              <a:spcAft>
                <a:spcPts val="0"/>
              </a:spcAft>
              <a:buClr>
                <a:srgbClr val="9F5BEF"/>
              </a:buClr>
              <a:buSzTx/>
              <a:buFont typeface="Verdana"/>
              <a:buChar char="◦"/>
              <a:tabLst/>
              <a:defRPr/>
            </a:pPr>
            <a:r>
              <a:rPr kumimoji="0" lang="fr-FR" sz="1600" b="0" i="0" u="none" strike="noStrike" kern="1200" cap="none" spc="0" normalizeH="0" baseline="0" noProof="0" dirty="0">
                <a:ln>
                  <a:noFill/>
                </a:ln>
                <a:solidFill>
                  <a:schemeClr val="tx1"/>
                </a:solidFill>
                <a:effectLst/>
                <a:uLnTx/>
                <a:uFillTx/>
                <a:latin typeface="+mn-lt"/>
                <a:ea typeface="+mn-ea"/>
                <a:cs typeface="+mn-cs"/>
              </a:rPr>
              <a:t>Préparation à la poursuite d’études</a:t>
            </a:r>
          </a:p>
        </p:txBody>
      </p:sp>
      <p:pic>
        <p:nvPicPr>
          <p:cNvPr id="8" name="Picture 1"/>
          <p:cNvPicPr>
            <a:picLocks noChangeAspect="1" noChangeArrowheads="1"/>
          </p:cNvPicPr>
          <p:nvPr/>
        </p:nvPicPr>
        <p:blipFill>
          <a:blip r:embed="rId3" cstate="print"/>
          <a:srcRect/>
          <a:stretch>
            <a:fillRect/>
          </a:stretch>
        </p:blipFill>
        <p:spPr bwMode="auto">
          <a:xfrm>
            <a:off x="251520" y="5661248"/>
            <a:ext cx="720079" cy="360040"/>
          </a:xfrm>
          <a:prstGeom prst="rect">
            <a:avLst/>
          </a:prstGeom>
          <a:noFill/>
          <a:ln w="9525">
            <a:noFill/>
            <a:miter lim="800000"/>
            <a:headEnd/>
            <a:tailEnd/>
          </a:ln>
        </p:spPr>
      </p:pic>
      <p:pic>
        <p:nvPicPr>
          <p:cNvPr id="10" name="Picture 2" descr="Logo lycée">
            <a:hlinkClick r:id="rId4" tooltip="&quot;Lycée Jean Monnet&quot;"/>
          </p:cNvPr>
          <p:cNvPicPr>
            <a:picLocks noChangeAspect="1" noChangeArrowheads="1"/>
          </p:cNvPicPr>
          <p:nvPr/>
        </p:nvPicPr>
        <p:blipFill>
          <a:blip r:embed="rId5" r:link="rId6"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re 1"/>
          <p:cNvSpPr>
            <a:spLocks noGrp="1"/>
          </p:cNvSpPr>
          <p:nvPr>
            <p:ph type="title"/>
          </p:nvPr>
        </p:nvSpPr>
        <p:spPr>
          <a:xfrm>
            <a:off x="2051720" y="476673"/>
            <a:ext cx="7092280" cy="1008112"/>
          </a:xfrm>
        </p:spPr>
        <p:txBody>
          <a:bodyPr>
            <a:normAutofit fontScale="90000"/>
          </a:bodyPr>
          <a:lstStyle/>
          <a:p>
            <a:pPr>
              <a:defRPr/>
            </a:pPr>
            <a:r>
              <a:rPr lang="fr-FR" dirty="0">
                <a:solidFill>
                  <a:schemeClr val="accent3">
                    <a:lumMod val="75000"/>
                  </a:schemeClr>
                </a:solidFill>
              </a:rPr>
              <a:t>La voie professionnelle </a:t>
            </a:r>
            <a:br>
              <a:rPr lang="fr-FR" dirty="0">
                <a:solidFill>
                  <a:schemeClr val="accent3">
                    <a:lumMod val="75000"/>
                  </a:schemeClr>
                </a:solidFill>
              </a:rPr>
            </a:br>
            <a:r>
              <a:rPr lang="fr-FR" altLang="fr-FR" sz="3100" dirty="0">
                <a:latin typeface="Arial Black" pitchFamily="34" charset="0"/>
                <a:ea typeface="Arial Black" pitchFamily="34" charset="0"/>
                <a:cs typeface="Arial Black" pitchFamily="34" charset="0"/>
              </a:rPr>
              <a:t>Test de positionnement en 2nde</a:t>
            </a:r>
            <a:r>
              <a:rPr lang="fr-FR" dirty="0">
                <a:solidFill>
                  <a:srgbClr val="0070C0"/>
                </a:solidFill>
              </a:rPr>
              <a:t/>
            </a:r>
            <a:br>
              <a:rPr lang="fr-FR" dirty="0">
                <a:solidFill>
                  <a:srgbClr val="0070C0"/>
                </a:solidFill>
              </a:rPr>
            </a:br>
            <a:endParaRPr lang="fr-FR" dirty="0">
              <a:solidFill>
                <a:srgbClr val="0070C0"/>
              </a:solidFill>
            </a:endParaRPr>
          </a:p>
        </p:txBody>
      </p:sp>
      <p:graphicFrame>
        <p:nvGraphicFramePr>
          <p:cNvPr id="6" name="Tableau 5">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7"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260648"/>
            <a:ext cx="1008112" cy="1008112"/>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4"/>
          <p:cNvSpPr txBox="1">
            <a:spLocks/>
          </p:cNvSpPr>
          <p:nvPr/>
        </p:nvSpPr>
        <p:spPr>
          <a:xfrm>
            <a:off x="1262063" y="1484784"/>
            <a:ext cx="7881937" cy="4598987"/>
          </a:xfrm>
          <a:prstGeom prst="rect">
            <a:avLst/>
          </a:prstGeom>
        </p:spPr>
        <p:txBody>
          <a:bodyPr/>
          <a:lstStyle/>
          <a:p>
            <a:pPr marL="365760" marR="0" lvl="0" indent="-283464" algn="l" defTabSz="914400" rtl="0" eaLnBrk="1" fontAlgn="base" latinLnBrk="0" hangingPunct="1">
              <a:lnSpc>
                <a:spcPct val="150000"/>
              </a:lnSpc>
              <a:spcBef>
                <a:spcPts val="600"/>
              </a:spcBef>
              <a:spcAft>
                <a:spcPct val="0"/>
              </a:spcAft>
              <a:buClr>
                <a:schemeClr val="accent3"/>
              </a:buClr>
              <a:buSzPct val="80000"/>
              <a:buFont typeface="Arial" pitchFamily="34" charset="0"/>
              <a:buChar char="■"/>
              <a:tabLst/>
              <a:defRPr/>
            </a:pPr>
            <a:r>
              <a:rPr kumimoji="0" lang="fr-FR" altLang="fr-FR"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Tous les élèves passent un </a:t>
            </a:r>
            <a:r>
              <a:rPr kumimoji="0" lang="fr-FR" altLang="fr-FR" sz="16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test de positionnement</a:t>
            </a:r>
            <a:r>
              <a:rPr kumimoji="0" lang="fr-FR" altLang="fr-FR"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à l’entrée au lycée</a:t>
            </a:r>
          </a:p>
          <a:p>
            <a:pPr marL="365760" marR="0" lvl="0" indent="-283464" algn="l" defTabSz="914400" rtl="0" eaLnBrk="1" fontAlgn="base" latinLnBrk="0" hangingPunct="1">
              <a:lnSpc>
                <a:spcPct val="150000"/>
              </a:lnSpc>
              <a:spcBef>
                <a:spcPts val="600"/>
              </a:spcBef>
              <a:spcAft>
                <a:spcPct val="0"/>
              </a:spcAft>
              <a:buClr>
                <a:schemeClr val="accent3"/>
              </a:buClr>
              <a:buSzPct val="80000"/>
              <a:buFont typeface="Arial" pitchFamily="34" charset="0"/>
              <a:buChar char="■"/>
              <a:tabLst/>
              <a:defRPr/>
            </a:pPr>
            <a:r>
              <a:rPr kumimoji="0" lang="fr-FR" altLang="fr-FR"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Deux passations de 50 minutes sur ordinateur</a:t>
            </a:r>
          </a:p>
          <a:p>
            <a:pPr marL="365760" marR="0" lvl="0" indent="-283464" algn="l" defTabSz="914400" rtl="0" eaLnBrk="1" fontAlgn="base" latinLnBrk="0" hangingPunct="1">
              <a:lnSpc>
                <a:spcPct val="150000"/>
              </a:lnSpc>
              <a:spcBef>
                <a:spcPts val="600"/>
              </a:spcBef>
              <a:spcAft>
                <a:spcPct val="0"/>
              </a:spcAft>
              <a:buClr>
                <a:schemeClr val="accent3"/>
              </a:buClr>
              <a:buSzPct val="80000"/>
              <a:buFont typeface="Arial" pitchFamily="34" charset="0"/>
              <a:buChar char="■"/>
              <a:tabLst/>
              <a:defRPr/>
            </a:pPr>
            <a:r>
              <a:rPr kumimoji="0" lang="fr-FR" altLang="fr-FR"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En </a:t>
            </a:r>
            <a:r>
              <a:rPr kumimoji="0" lang="fr-FR" altLang="fr-FR" sz="16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français</a:t>
            </a:r>
            <a:r>
              <a:rPr kumimoji="0" lang="fr-FR" altLang="fr-FR"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a:p>
            <a:pPr marL="640080" marR="0" lvl="1" indent="-237744" algn="l" defTabSz="914400" rtl="0" eaLnBrk="1" fontAlgn="base" latinLnBrk="0" hangingPunct="1">
              <a:lnSpc>
                <a:spcPct val="150000"/>
              </a:lnSpc>
              <a:spcBef>
                <a:spcPts val="550"/>
              </a:spcBef>
              <a:spcAft>
                <a:spcPct val="0"/>
              </a:spcAft>
              <a:buClr>
                <a:srgbClr val="9F5BEF"/>
              </a:buClr>
              <a:buSzTx/>
              <a:buFont typeface="Verdana"/>
              <a:buChar char="◦"/>
              <a:tabLst/>
              <a:defRPr/>
            </a:pPr>
            <a:r>
              <a:rPr kumimoji="0" lang="fr-FR" alt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Maîtrise de la langue</a:t>
            </a:r>
          </a:p>
          <a:p>
            <a:pPr marL="640080" marR="0" lvl="1" indent="-237744" algn="l" defTabSz="914400" rtl="0" eaLnBrk="1" fontAlgn="base" latinLnBrk="0" hangingPunct="1">
              <a:lnSpc>
                <a:spcPct val="150000"/>
              </a:lnSpc>
              <a:spcBef>
                <a:spcPts val="550"/>
              </a:spcBef>
              <a:spcAft>
                <a:spcPct val="0"/>
              </a:spcAft>
              <a:buClr>
                <a:srgbClr val="9F5BEF"/>
              </a:buClr>
              <a:buSzTx/>
              <a:buFont typeface="Verdana"/>
              <a:buChar char="◦"/>
              <a:tabLst/>
              <a:defRPr/>
            </a:pPr>
            <a:r>
              <a:rPr kumimoji="0" lang="fr-FR" alt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Compréhension à l’oral et à l’écrit</a:t>
            </a:r>
          </a:p>
          <a:p>
            <a:pPr marL="640080" marR="0" lvl="1" indent="-237744" algn="l" defTabSz="914400" rtl="0" eaLnBrk="1" fontAlgn="base" latinLnBrk="0" hangingPunct="1">
              <a:lnSpc>
                <a:spcPct val="150000"/>
              </a:lnSpc>
              <a:spcBef>
                <a:spcPts val="550"/>
              </a:spcBef>
              <a:spcAft>
                <a:spcPct val="0"/>
              </a:spcAft>
              <a:buClr>
                <a:srgbClr val="9F5BEF"/>
              </a:buClr>
              <a:buSzTx/>
              <a:buFont typeface="Verdana"/>
              <a:buChar char="◦"/>
              <a:tabLst/>
              <a:defRPr/>
            </a:pPr>
            <a:r>
              <a:rPr kumimoji="0" lang="fr-FR" alt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Fonctionnement de la langue</a:t>
            </a:r>
          </a:p>
          <a:p>
            <a:pPr marL="365760" marR="0" lvl="0" indent="-283464" algn="l" defTabSz="914400" rtl="0" eaLnBrk="1" fontAlgn="base" latinLnBrk="0" hangingPunct="1">
              <a:lnSpc>
                <a:spcPct val="150000"/>
              </a:lnSpc>
              <a:spcBef>
                <a:spcPts val="600"/>
              </a:spcBef>
              <a:spcAft>
                <a:spcPct val="0"/>
              </a:spcAft>
              <a:buClr>
                <a:schemeClr val="accent3"/>
              </a:buClr>
              <a:buSzPct val="80000"/>
              <a:buFont typeface="Arial" pitchFamily="34" charset="0"/>
              <a:buChar char="■"/>
              <a:tabLst/>
              <a:defRPr/>
            </a:pPr>
            <a:r>
              <a:rPr kumimoji="0" lang="fr-FR" altLang="fr-FR"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En </a:t>
            </a:r>
            <a:r>
              <a:rPr kumimoji="0" lang="fr-FR" altLang="fr-FR" sz="16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mathématiques</a:t>
            </a:r>
            <a:r>
              <a:rPr kumimoji="0" lang="fr-FR" altLang="fr-FR"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a:p>
            <a:pPr marL="640080" marR="0" lvl="1" indent="-237744" algn="l" defTabSz="914400" rtl="0" eaLnBrk="1" fontAlgn="base" latinLnBrk="0" hangingPunct="1">
              <a:lnSpc>
                <a:spcPct val="150000"/>
              </a:lnSpc>
              <a:spcBef>
                <a:spcPts val="550"/>
              </a:spcBef>
              <a:spcAft>
                <a:spcPct val="0"/>
              </a:spcAft>
              <a:buClr>
                <a:srgbClr val="9F5BEF"/>
              </a:buClr>
              <a:buSzTx/>
              <a:buFont typeface="Verdana"/>
              <a:buChar char="◦"/>
              <a:tabLst/>
              <a:defRPr/>
            </a:pPr>
            <a:r>
              <a:rPr kumimoji="0" lang="fr-FR" alt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Représenter l’espace, calculer avec des grandeurs (longueurs, aires, volumes) et exprimer des résultats dans les unités adaptées</a:t>
            </a:r>
          </a:p>
          <a:p>
            <a:pPr marL="640080" marR="0" lvl="1" indent="-237744" algn="l" defTabSz="914400" rtl="0" eaLnBrk="1" fontAlgn="base" latinLnBrk="0" hangingPunct="1">
              <a:lnSpc>
                <a:spcPct val="150000"/>
              </a:lnSpc>
              <a:spcBef>
                <a:spcPts val="550"/>
              </a:spcBef>
              <a:spcAft>
                <a:spcPct val="0"/>
              </a:spcAft>
              <a:buClr>
                <a:srgbClr val="9F5BEF"/>
              </a:buClr>
              <a:buSzTx/>
              <a:buFont typeface="Verdana"/>
              <a:buChar char="◦"/>
              <a:tabLst/>
              <a:defRPr/>
            </a:pPr>
            <a:r>
              <a:rPr kumimoji="0" lang="fr-FR" alt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Mettre un problème en équation, résoudre des équations ou inéquations du premier degré</a:t>
            </a:r>
          </a:p>
          <a:p>
            <a:pPr marL="365760" marR="0" lvl="0" indent="-283464" algn="l" defTabSz="914400" rtl="0" eaLnBrk="1" fontAlgn="base" latinLnBrk="0" hangingPunct="1">
              <a:lnSpc>
                <a:spcPct val="150000"/>
              </a:lnSpc>
              <a:spcBef>
                <a:spcPts val="600"/>
              </a:spcBef>
              <a:spcAft>
                <a:spcPct val="0"/>
              </a:spcAft>
              <a:buClr>
                <a:schemeClr val="accent3"/>
              </a:buClr>
              <a:buSzPct val="80000"/>
              <a:buFont typeface="Arial" pitchFamily="34" charset="0"/>
              <a:buChar char="■"/>
              <a:tabLst/>
              <a:defRPr/>
            </a:pPr>
            <a:r>
              <a:rPr kumimoji="0" lang="fr-FR" altLang="fr-FR" sz="16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Renforcement en mathématiques et en français, </a:t>
            </a:r>
            <a:r>
              <a:rPr kumimoji="0" lang="fr-FR" altLang="fr-FR"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en fonction des résultats</a:t>
            </a:r>
          </a:p>
        </p:txBody>
      </p:sp>
      <p:pic>
        <p:nvPicPr>
          <p:cNvPr id="8" name="Picture 1"/>
          <p:cNvPicPr>
            <a:picLocks noChangeAspect="1" noChangeArrowheads="1"/>
          </p:cNvPicPr>
          <p:nvPr/>
        </p:nvPicPr>
        <p:blipFill>
          <a:blip r:embed="rId3" cstate="print"/>
          <a:srcRect/>
          <a:stretch>
            <a:fillRect/>
          </a:stretch>
        </p:blipFill>
        <p:spPr bwMode="auto">
          <a:xfrm>
            <a:off x="251520" y="5661248"/>
            <a:ext cx="720079" cy="360040"/>
          </a:xfrm>
          <a:prstGeom prst="rect">
            <a:avLst/>
          </a:prstGeom>
          <a:noFill/>
          <a:ln w="9525">
            <a:noFill/>
            <a:miter lim="800000"/>
            <a:headEnd/>
            <a:tailEnd/>
          </a:ln>
        </p:spPr>
      </p:pic>
      <p:pic>
        <p:nvPicPr>
          <p:cNvPr id="9" name="Picture 2" descr="Logo lycée">
            <a:hlinkClick r:id="rId4" tooltip="&quot;Lycée Jean Monnet&quot;"/>
          </p:cNvPr>
          <p:cNvPicPr>
            <a:picLocks noChangeAspect="1" noChangeArrowheads="1"/>
          </p:cNvPicPr>
          <p:nvPr/>
        </p:nvPicPr>
        <p:blipFill>
          <a:blip r:embed="rId5" r:link="rId6"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re 1"/>
          <p:cNvSpPr>
            <a:spLocks noGrp="1"/>
          </p:cNvSpPr>
          <p:nvPr>
            <p:ph type="title"/>
          </p:nvPr>
        </p:nvSpPr>
        <p:spPr>
          <a:xfrm>
            <a:off x="2051720" y="476673"/>
            <a:ext cx="7092280" cy="1008112"/>
          </a:xfrm>
        </p:spPr>
        <p:txBody>
          <a:bodyPr>
            <a:normAutofit fontScale="90000"/>
          </a:bodyPr>
          <a:lstStyle/>
          <a:p>
            <a:pPr>
              <a:defRPr/>
            </a:pPr>
            <a:r>
              <a:rPr lang="fr-FR" dirty="0">
                <a:solidFill>
                  <a:schemeClr val="accent3">
                    <a:lumMod val="75000"/>
                  </a:schemeClr>
                </a:solidFill>
              </a:rPr>
              <a:t>La voie professionnelle </a:t>
            </a:r>
            <a:br>
              <a:rPr lang="fr-FR" dirty="0">
                <a:solidFill>
                  <a:schemeClr val="accent3">
                    <a:lumMod val="75000"/>
                  </a:schemeClr>
                </a:solidFill>
              </a:rPr>
            </a:br>
            <a:r>
              <a:rPr lang="fr-FR" altLang="fr-FR" sz="3100" dirty="0">
                <a:latin typeface="Arial Black" pitchFamily="34" charset="0"/>
                <a:ea typeface="Arial Black" pitchFamily="34" charset="0"/>
                <a:cs typeface="Arial Black" pitchFamily="34" charset="0"/>
              </a:rPr>
              <a:t>De nouvelles manières d’apprendre</a:t>
            </a:r>
            <a:r>
              <a:rPr lang="fr-FR" dirty="0">
                <a:solidFill>
                  <a:srgbClr val="0070C0"/>
                </a:solidFill>
              </a:rPr>
              <a:t/>
            </a:r>
            <a:br>
              <a:rPr lang="fr-FR" dirty="0">
                <a:solidFill>
                  <a:srgbClr val="0070C0"/>
                </a:solidFill>
              </a:rPr>
            </a:br>
            <a:endParaRPr lang="fr-FR" dirty="0">
              <a:solidFill>
                <a:srgbClr val="0070C0"/>
              </a:solidFill>
            </a:endParaRPr>
          </a:p>
        </p:txBody>
      </p:sp>
      <p:graphicFrame>
        <p:nvGraphicFramePr>
          <p:cNvPr id="6" name="Tableau 5">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7"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260648"/>
            <a:ext cx="1008112" cy="1008112"/>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4"/>
          <p:cNvSpPr txBox="1">
            <a:spLocks/>
          </p:cNvSpPr>
          <p:nvPr/>
        </p:nvSpPr>
        <p:spPr>
          <a:xfrm>
            <a:off x="971600" y="1412776"/>
            <a:ext cx="7881937" cy="4598987"/>
          </a:xfrm>
          <a:prstGeom prst="rect">
            <a:avLst/>
          </a:prstGeom>
        </p:spPr>
        <p:txBody>
          <a:bodyPr/>
          <a:lstStyle/>
          <a:p>
            <a:pPr marL="365760" marR="0" lvl="0" indent="-283464" algn="l" defTabSz="914400" rtl="0" eaLnBrk="1" fontAlgn="base" latinLnBrk="0" hangingPunct="1">
              <a:lnSpc>
                <a:spcPct val="100000"/>
              </a:lnSpc>
              <a:spcBef>
                <a:spcPts val="600"/>
              </a:spcBef>
              <a:spcAft>
                <a:spcPct val="0"/>
              </a:spcAft>
              <a:buClr>
                <a:schemeClr val="accent3"/>
              </a:buClr>
              <a:buSzPct val="80000"/>
              <a:buFont typeface="Arial" pitchFamily="34" charset="0"/>
              <a:buChar char="■"/>
              <a:tabLst/>
              <a:defRPr/>
            </a:pPr>
            <a:r>
              <a:rPr kumimoji="0" lang="fr-FR" altLang="fr-FR"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Chaque année, des </a:t>
            </a:r>
            <a:r>
              <a:rPr kumimoji="0" lang="fr-FR" altLang="fr-FR"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périodes de formation en milieu professionnel</a:t>
            </a:r>
          </a:p>
          <a:p>
            <a:pPr marL="365760" marR="0" lvl="0" indent="-283464" algn="l" defTabSz="914400" rtl="0" eaLnBrk="1" fontAlgn="base" latinLnBrk="0" hangingPunct="1">
              <a:lnSpc>
                <a:spcPct val="100000"/>
              </a:lnSpc>
              <a:spcBef>
                <a:spcPts val="600"/>
              </a:spcBef>
              <a:spcAft>
                <a:spcPct val="0"/>
              </a:spcAft>
              <a:buClr>
                <a:schemeClr val="accent3"/>
              </a:buClr>
              <a:buSzPct val="80000"/>
              <a:buFont typeface="Arial" pitchFamily="34" charset="0"/>
              <a:buChar char="■"/>
              <a:tabLst/>
              <a:defRPr/>
            </a:pPr>
            <a:endParaRPr kumimoji="0" lang="fr-FR" altLang="fr-FR"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65760" marR="0" lvl="0" indent="-283464" algn="l" defTabSz="914400" rtl="0" eaLnBrk="1" fontAlgn="base" latinLnBrk="0" hangingPunct="1">
              <a:lnSpc>
                <a:spcPct val="100000"/>
              </a:lnSpc>
              <a:spcBef>
                <a:spcPts val="600"/>
              </a:spcBef>
              <a:spcAft>
                <a:spcPct val="0"/>
              </a:spcAft>
              <a:buClr>
                <a:schemeClr val="accent3"/>
              </a:buClr>
              <a:buSzPct val="80000"/>
              <a:buFont typeface="Arial" pitchFamily="34" charset="0"/>
              <a:buChar char="■"/>
              <a:tabLst/>
              <a:defRPr/>
            </a:pPr>
            <a:r>
              <a:rPr kumimoji="0" lang="fr-FR" altLang="fr-FR"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Des </a:t>
            </a:r>
            <a:r>
              <a:rPr kumimoji="0" lang="fr-FR" altLang="fr-FR"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enseignements professionnels</a:t>
            </a:r>
            <a:r>
              <a:rPr kumimoji="0" lang="fr-FR" altLang="fr-FR"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au lycée ou sur plateau technique</a:t>
            </a:r>
          </a:p>
          <a:p>
            <a:pPr marL="365760" marR="0" lvl="0" indent="-283464" algn="l" defTabSz="914400" rtl="0" eaLnBrk="1" fontAlgn="base" latinLnBrk="0" hangingPunct="1">
              <a:lnSpc>
                <a:spcPct val="100000"/>
              </a:lnSpc>
              <a:spcBef>
                <a:spcPts val="600"/>
              </a:spcBef>
              <a:spcAft>
                <a:spcPct val="0"/>
              </a:spcAft>
              <a:buClr>
                <a:schemeClr val="accent3"/>
              </a:buClr>
              <a:buSzPct val="80000"/>
              <a:buFont typeface="Arial" pitchFamily="34" charset="0"/>
              <a:buChar char="■"/>
              <a:tabLst/>
              <a:defRPr/>
            </a:pPr>
            <a:endParaRPr kumimoji="0" lang="fr-FR" altLang="fr-FR"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65760" marR="0" lvl="0" indent="-283464" algn="l" defTabSz="914400" rtl="0" eaLnBrk="1" fontAlgn="base" latinLnBrk="0" hangingPunct="1">
              <a:lnSpc>
                <a:spcPct val="100000"/>
              </a:lnSpc>
              <a:spcBef>
                <a:spcPts val="600"/>
              </a:spcBef>
              <a:spcAft>
                <a:spcPct val="0"/>
              </a:spcAft>
              <a:buClr>
                <a:schemeClr val="accent3"/>
              </a:buClr>
              <a:buSzPct val="80000"/>
              <a:buFont typeface="Arial" pitchFamily="34" charset="0"/>
              <a:buChar char="■"/>
              <a:tabLst/>
              <a:defRPr/>
            </a:pPr>
            <a:r>
              <a:rPr kumimoji="0" lang="fr-FR" altLang="fr-FR"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La </a:t>
            </a:r>
            <a:r>
              <a:rPr kumimoji="0" lang="fr-FR" altLang="fr-FR" b="1" i="0" u="none" strike="noStrike" kern="1200" cap="none" spc="0" normalizeH="0" baseline="0" noProof="0" dirty="0" err="1">
                <a:ln>
                  <a:noFill/>
                </a:ln>
                <a:solidFill>
                  <a:schemeClr val="tx1"/>
                </a:solidFill>
                <a:effectLst/>
                <a:uLnTx/>
                <a:uFillTx/>
                <a:latin typeface="Arial" pitchFamily="34" charset="0"/>
                <a:ea typeface="+mn-ea"/>
                <a:cs typeface="Arial" pitchFamily="34" charset="0"/>
              </a:rPr>
              <a:t>co</a:t>
            </a:r>
            <a:r>
              <a:rPr kumimoji="0" lang="fr-FR" altLang="fr-FR"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-intervention</a:t>
            </a:r>
            <a:r>
              <a:rPr kumimoji="0" lang="fr-FR" altLang="fr-FR"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 Les professeurs d’enseignements généraux (français, mathématiques) et les professeurs d’enseignement professionnel assurent des cours ensemble pour vous permettre de travailler les enseignements généraux directement en lien avec le métier.</a:t>
            </a:r>
          </a:p>
          <a:p>
            <a:pPr marL="365760" marR="0" lvl="0" indent="-283464" algn="l" defTabSz="914400" rtl="0" eaLnBrk="1" fontAlgn="base" latinLnBrk="0" hangingPunct="1">
              <a:lnSpc>
                <a:spcPct val="100000"/>
              </a:lnSpc>
              <a:spcBef>
                <a:spcPts val="600"/>
              </a:spcBef>
              <a:spcAft>
                <a:spcPct val="0"/>
              </a:spcAft>
              <a:buClr>
                <a:schemeClr val="accent3"/>
              </a:buClr>
              <a:buSzPct val="80000"/>
              <a:buFont typeface="Arial" pitchFamily="34" charset="0"/>
              <a:buChar char="■"/>
              <a:tabLst/>
              <a:defRPr/>
            </a:pPr>
            <a:endParaRPr kumimoji="0" lang="fr-FR" altLang="fr-FR"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65760" marR="0" lvl="0" indent="-283464" algn="l" defTabSz="914400" rtl="0" eaLnBrk="1" fontAlgn="base" latinLnBrk="0" hangingPunct="1">
              <a:lnSpc>
                <a:spcPct val="100000"/>
              </a:lnSpc>
              <a:spcBef>
                <a:spcPts val="600"/>
              </a:spcBef>
              <a:spcAft>
                <a:spcPct val="0"/>
              </a:spcAft>
              <a:buClr>
                <a:schemeClr val="accent3"/>
              </a:buClr>
              <a:buSzPct val="80000"/>
              <a:buFont typeface="Arial" pitchFamily="34" charset="0"/>
              <a:buChar char="■"/>
              <a:tabLst/>
              <a:defRPr/>
            </a:pPr>
            <a:r>
              <a:rPr kumimoji="0" lang="fr-FR" altLang="fr-FR"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Le </a:t>
            </a:r>
            <a:r>
              <a:rPr kumimoji="0" lang="fr-FR" altLang="fr-FR"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chef-d’œuvre </a:t>
            </a:r>
            <a:r>
              <a:rPr kumimoji="0" lang="fr-FR" altLang="fr-FR"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Tout au long de l’année, les élèves réalisent un projet, individuel ou collectif, qui met en œuvre les savoirs et les gestes du métier qu’ils ont acquis. Il est présenté devant un jury en fin de terminale</a:t>
            </a:r>
          </a:p>
          <a:p>
            <a:pPr marL="365760" marR="0" lvl="0" indent="-283464" algn="l" defTabSz="914400" rtl="0" eaLnBrk="1" fontAlgn="base" latinLnBrk="0" hangingPunct="1">
              <a:lnSpc>
                <a:spcPct val="100000"/>
              </a:lnSpc>
              <a:spcBef>
                <a:spcPts val="600"/>
              </a:spcBef>
              <a:spcAft>
                <a:spcPct val="0"/>
              </a:spcAft>
              <a:buClr>
                <a:srgbClr val="9F5BEF"/>
              </a:buClr>
              <a:buSzPct val="80000"/>
              <a:buFont typeface="Arial" pitchFamily="34" charset="0"/>
              <a:buChar char="■"/>
              <a:tabLst/>
              <a:defRPr/>
            </a:pPr>
            <a:endParaRPr kumimoji="0" lang="fr-FR" altLang="fr-FR"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9" name="Picture 1"/>
          <p:cNvPicPr>
            <a:picLocks noChangeAspect="1" noChangeArrowheads="1"/>
          </p:cNvPicPr>
          <p:nvPr/>
        </p:nvPicPr>
        <p:blipFill>
          <a:blip r:embed="rId3" cstate="print"/>
          <a:srcRect/>
          <a:stretch>
            <a:fillRect/>
          </a:stretch>
        </p:blipFill>
        <p:spPr bwMode="auto">
          <a:xfrm>
            <a:off x="251520" y="5661248"/>
            <a:ext cx="720079" cy="360040"/>
          </a:xfrm>
          <a:prstGeom prst="rect">
            <a:avLst/>
          </a:prstGeom>
          <a:noFill/>
          <a:ln w="9525">
            <a:noFill/>
            <a:miter lim="800000"/>
            <a:headEnd/>
            <a:tailEnd/>
          </a:ln>
        </p:spPr>
      </p:pic>
      <p:pic>
        <p:nvPicPr>
          <p:cNvPr id="10" name="Picture 2" descr="Logo lycée">
            <a:hlinkClick r:id="rId4" tooltip="&quot;Lycée Jean Monnet&quot;"/>
          </p:cNvPr>
          <p:cNvPicPr>
            <a:picLocks noChangeAspect="1" noChangeArrowheads="1"/>
          </p:cNvPicPr>
          <p:nvPr/>
        </p:nvPicPr>
        <p:blipFill>
          <a:blip r:embed="rId5" r:link="rId6"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395536" y="2276872"/>
            <a:ext cx="6400800" cy="2376264"/>
          </a:xfrm>
          <a:prstGeom prst="rect">
            <a:avLst/>
          </a:prstGeom>
        </p:spPr>
        <p:txBody>
          <a:bodyPr vert="horz" lIns="91440" tIns="45720" rIns="91440" bIns="45720" rtlCol="0">
            <a:normAutofit/>
          </a:bodyPr>
          <a:lstStyle/>
          <a:p>
            <a:pPr marL="268288" marR="0" lvl="0" indent="-268288" algn="l" defTabSz="501650" rtl="0" eaLnBrk="1" fontAlgn="auto" latinLnBrk="0" hangingPunct="1">
              <a:lnSpc>
                <a:spcPct val="100000"/>
              </a:lnSpc>
              <a:spcBef>
                <a:spcPct val="20000"/>
              </a:spcBef>
              <a:spcAft>
                <a:spcPts val="0"/>
              </a:spcAft>
              <a:buClrTx/>
              <a:buSzTx/>
              <a:tabLst/>
              <a:defRPr/>
            </a:pPr>
            <a:endParaRPr kumimoji="0" lang="fr-FR" sz="1200" i="0" u="none" strike="noStrike" kern="1200" cap="none" spc="0" normalizeH="0" noProof="0" dirty="0">
              <a:ln>
                <a:noFill/>
              </a:ln>
              <a:solidFill>
                <a:schemeClr val="tx1"/>
              </a:solidFill>
              <a:effectLst/>
              <a:uLnTx/>
              <a:uFillTx/>
              <a:latin typeface="+mn-lt"/>
              <a:ea typeface="+mn-ea"/>
              <a:cs typeface="+mn-cs"/>
            </a:endParaRPr>
          </a:p>
          <a:p>
            <a:pPr marL="268288" marR="0" lvl="0" indent="-268288" algn="l" defTabSz="914400" rtl="0" eaLnBrk="1" fontAlgn="auto" latinLnBrk="0" hangingPunct="1">
              <a:lnSpc>
                <a:spcPct val="100000"/>
              </a:lnSpc>
              <a:spcBef>
                <a:spcPct val="20000"/>
              </a:spcBef>
              <a:spcAft>
                <a:spcPts val="0"/>
              </a:spcAft>
              <a:buClrTx/>
              <a:buSzTx/>
              <a:tabLst/>
              <a:defRPr/>
            </a:pPr>
            <a:endParaRPr kumimoji="0" lang="fr-FR" sz="1200" b="1" i="0" u="none" strike="noStrike" kern="1200" cap="none" spc="0" normalizeH="0" baseline="0" noProof="0" dirty="0">
              <a:ln>
                <a:noFill/>
              </a:ln>
              <a:solidFill>
                <a:schemeClr val="tx1"/>
              </a:solidFill>
              <a:effectLst/>
              <a:uLnTx/>
              <a:uFillTx/>
              <a:latin typeface="+mn-lt"/>
              <a:ea typeface="+mn-ea"/>
              <a:cs typeface="+mn-cs"/>
            </a:endParaRPr>
          </a:p>
          <a:p>
            <a:pPr marL="268288" marR="0" lvl="0" indent="-268288" algn="l" defTabSz="914400" rtl="0" eaLnBrk="1" fontAlgn="auto" latinLnBrk="0" hangingPunct="1">
              <a:lnSpc>
                <a:spcPct val="100000"/>
              </a:lnSpc>
              <a:spcBef>
                <a:spcPct val="20000"/>
              </a:spcBef>
              <a:spcAft>
                <a:spcPts val="0"/>
              </a:spcAft>
              <a:buClrTx/>
              <a:buSzTx/>
              <a:tabLst/>
              <a:defRPr/>
            </a:pPr>
            <a:endParaRPr kumimoji="0" lang="fr-FR" sz="12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5" name="Groupe 4"/>
          <p:cNvGrpSpPr/>
          <p:nvPr/>
        </p:nvGrpSpPr>
        <p:grpSpPr>
          <a:xfrm>
            <a:off x="1044337" y="-9939"/>
            <a:ext cx="7944795" cy="905170"/>
            <a:chOff x="549703" y="-345836"/>
            <a:chExt cx="11138523" cy="861515"/>
          </a:xfrm>
        </p:grpSpPr>
        <p:sp>
          <p:nvSpPr>
            <p:cNvPr id="6" name="Arrondir un rectangle avec un coin du même côté 5"/>
            <p:cNvSpPr/>
            <p:nvPr/>
          </p:nvSpPr>
          <p:spPr>
            <a:xfrm rot="10800000">
              <a:off x="549703" y="-234829"/>
              <a:ext cx="11138523" cy="750508"/>
            </a:xfrm>
            <a:prstGeom prst="round2SameRect">
              <a:avLst>
                <a:gd name="adj1" fmla="val 10500"/>
                <a:gd name="adj2" fmla="val 0"/>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Arrondir un rectangle avec un coin du même côté 4"/>
            <p:cNvSpPr/>
            <p:nvPr/>
          </p:nvSpPr>
          <p:spPr>
            <a:xfrm>
              <a:off x="649635" y="-345836"/>
              <a:ext cx="10646460" cy="7842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t" anchorCtr="0">
              <a:noAutofit/>
            </a:bodyPr>
            <a:lstStyle/>
            <a:p>
              <a:pPr lvl="0" algn="ctr" defTabSz="1600200">
                <a:lnSpc>
                  <a:spcPct val="90000"/>
                </a:lnSpc>
                <a:spcBef>
                  <a:spcPct val="0"/>
                </a:spcBef>
                <a:spcAft>
                  <a:spcPct val="35000"/>
                </a:spcAft>
              </a:pPr>
              <a:r>
                <a:rPr lang="fr-FR" sz="3600" b="1" kern="1200" dirty="0"/>
                <a:t>LYCEE JEAN MONNET</a:t>
              </a:r>
            </a:p>
          </p:txBody>
        </p:sp>
      </p:grpSp>
      <p:sp>
        <p:nvSpPr>
          <p:cNvPr id="16" name="Sous-titre 2"/>
          <p:cNvSpPr txBox="1">
            <a:spLocks/>
          </p:cNvSpPr>
          <p:nvPr/>
        </p:nvSpPr>
        <p:spPr>
          <a:xfrm>
            <a:off x="395536" y="4005064"/>
            <a:ext cx="6400800" cy="50405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2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3" name="Tableau 12">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17" name="Titre 1"/>
          <p:cNvSpPr>
            <a:spLocks noGrp="1"/>
          </p:cNvSpPr>
          <p:nvPr>
            <p:ph type="title"/>
          </p:nvPr>
        </p:nvSpPr>
        <p:spPr>
          <a:xfrm>
            <a:off x="2195736" y="2564904"/>
            <a:ext cx="5616575" cy="1668462"/>
          </a:xfrm>
        </p:spPr>
        <p:txBody>
          <a:bodyPr/>
          <a:lstStyle/>
          <a:p>
            <a:r>
              <a:rPr lang="fr-FR" dirty="0">
                <a:latin typeface="Arial Black" pitchFamily="34" charset="0"/>
                <a:ea typeface="Arial Black" pitchFamily="34" charset="0"/>
                <a:cs typeface="Arial Black" pitchFamily="34" charset="0"/>
              </a:rPr>
              <a:t>La voie générale</a:t>
            </a:r>
          </a:p>
        </p:txBody>
      </p:sp>
      <p:pic>
        <p:nvPicPr>
          <p:cNvPr id="10" name="Picture 1"/>
          <p:cNvPicPr>
            <a:picLocks noChangeAspect="1" noChangeArrowheads="1"/>
          </p:cNvPicPr>
          <p:nvPr/>
        </p:nvPicPr>
        <p:blipFill>
          <a:blip r:embed="rId2" cstate="print"/>
          <a:srcRect/>
          <a:stretch>
            <a:fillRect/>
          </a:stretch>
        </p:blipFill>
        <p:spPr bwMode="auto">
          <a:xfrm>
            <a:off x="251520" y="5661248"/>
            <a:ext cx="720079" cy="360040"/>
          </a:xfrm>
          <a:prstGeom prst="rect">
            <a:avLst/>
          </a:prstGeom>
          <a:noFill/>
          <a:ln w="9525">
            <a:noFill/>
            <a:miter lim="800000"/>
            <a:headEnd/>
            <a:tailEnd/>
          </a:ln>
        </p:spPr>
      </p:pic>
      <p:pic>
        <p:nvPicPr>
          <p:cNvPr id="11" name="Picture 2" descr="Logo lycée">
            <a:hlinkClick r:id="rId3" tooltip="&quot;Lycée Jean Monnet&quot;"/>
          </p:cNvPr>
          <p:cNvPicPr>
            <a:picLocks noChangeAspect="1" noChangeArrowheads="1"/>
          </p:cNvPicPr>
          <p:nvPr/>
        </p:nvPicPr>
        <p:blipFill>
          <a:blip r:embed="rId4" r:link="rId5"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re 1"/>
          <p:cNvSpPr>
            <a:spLocks noGrp="1"/>
          </p:cNvSpPr>
          <p:nvPr>
            <p:ph type="title"/>
          </p:nvPr>
        </p:nvSpPr>
        <p:spPr>
          <a:xfrm>
            <a:off x="2051720" y="476673"/>
            <a:ext cx="7092280" cy="1008112"/>
          </a:xfrm>
        </p:spPr>
        <p:txBody>
          <a:bodyPr>
            <a:normAutofit fontScale="90000"/>
          </a:bodyPr>
          <a:lstStyle/>
          <a:p>
            <a:pPr eaLnBrk="1" hangingPunct="1">
              <a:defRPr/>
            </a:pPr>
            <a:r>
              <a:rPr lang="fr-FR" dirty="0">
                <a:solidFill>
                  <a:schemeClr val="accent3">
                    <a:lumMod val="75000"/>
                  </a:schemeClr>
                </a:solidFill>
              </a:rPr>
              <a:t>La voie professionnelle </a:t>
            </a:r>
            <a:br>
              <a:rPr lang="fr-FR" dirty="0">
                <a:solidFill>
                  <a:schemeClr val="accent3">
                    <a:lumMod val="75000"/>
                  </a:schemeClr>
                </a:solidFill>
              </a:rPr>
            </a:br>
            <a:r>
              <a:rPr lang="fr-FR" altLang="fr-FR" sz="3100" dirty="0">
                <a:latin typeface="Arial Black" pitchFamily="34" charset="0"/>
                <a:ea typeface="Arial Black" pitchFamily="34" charset="0"/>
                <a:cs typeface="Arial Black" pitchFamily="34" charset="0"/>
              </a:rPr>
              <a:t>Famille de métiers</a:t>
            </a:r>
            <a:r>
              <a:rPr lang="fr-FR" dirty="0">
                <a:solidFill>
                  <a:srgbClr val="0070C0"/>
                </a:solidFill>
              </a:rPr>
              <a:t/>
            </a:r>
            <a:br>
              <a:rPr lang="fr-FR" dirty="0">
                <a:solidFill>
                  <a:srgbClr val="0070C0"/>
                </a:solidFill>
              </a:rPr>
            </a:br>
            <a:endParaRPr lang="fr-FR" dirty="0">
              <a:solidFill>
                <a:srgbClr val="0070C0"/>
              </a:solidFill>
            </a:endParaRPr>
          </a:p>
        </p:txBody>
      </p:sp>
      <p:graphicFrame>
        <p:nvGraphicFramePr>
          <p:cNvPr id="6" name="Tableau 5">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7"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260648"/>
            <a:ext cx="1008112" cy="1008112"/>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6"/>
          <p:cNvSpPr txBox="1">
            <a:spLocks/>
          </p:cNvSpPr>
          <p:nvPr/>
        </p:nvSpPr>
        <p:spPr>
          <a:xfrm>
            <a:off x="1262063" y="1484784"/>
            <a:ext cx="7881937" cy="4598987"/>
          </a:xfrm>
          <a:prstGeom prst="rect">
            <a:avLst/>
          </a:prstGeom>
        </p:spPr>
        <p:txBody>
          <a:bodyPr/>
          <a:lstStyle/>
          <a:p>
            <a:pPr marL="365760" marR="0" lvl="0" indent="-283464" algn="l" defTabSz="914400" rtl="0" eaLnBrk="1" fontAlgn="base" latinLnBrk="0" hangingPunct="1">
              <a:lnSpc>
                <a:spcPct val="100000"/>
              </a:lnSpc>
              <a:spcBef>
                <a:spcPts val="600"/>
              </a:spcBef>
              <a:spcAft>
                <a:spcPct val="0"/>
              </a:spcAft>
              <a:buClr>
                <a:schemeClr val="accent3"/>
              </a:buClr>
              <a:buSzPct val="80000"/>
              <a:buFont typeface="Arial" pitchFamily="34" charset="0"/>
              <a:buChar char="■"/>
              <a:tabLst/>
              <a:defRPr/>
            </a:pPr>
            <a:r>
              <a:rPr kumimoji="0" lang="fr-FR" altLang="fr-FR"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Parmi les secondes professionnelles possibles, vous pouvez choisir une seconde par famille de métiers </a:t>
            </a:r>
            <a:r>
              <a:rPr kumimoji="0" lang="fr-FR" alt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t>
            </a:r>
          </a:p>
          <a:p>
            <a:pPr marL="365760" marR="0" lvl="0" indent="-283464" algn="l" defTabSz="914400" rtl="0" eaLnBrk="1" fontAlgn="base" latinLnBrk="0" hangingPunct="1">
              <a:lnSpc>
                <a:spcPct val="100000"/>
              </a:lnSpc>
              <a:spcBef>
                <a:spcPts val="600"/>
              </a:spcBef>
              <a:spcAft>
                <a:spcPct val="0"/>
              </a:spcAft>
              <a:buClr>
                <a:schemeClr val="accent3"/>
              </a:buClr>
              <a:buSzPct val="80000"/>
              <a:tabLst/>
              <a:defRPr/>
            </a:pPr>
            <a:endParaRPr kumimoji="0" lang="fr-FR" altLang="fr-FR"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640080" marR="0" lvl="1" indent="-237744" algn="l" defTabSz="914400" rtl="0" eaLnBrk="1" fontAlgn="base" latinLnBrk="0" hangingPunct="1">
              <a:lnSpc>
                <a:spcPct val="100000"/>
              </a:lnSpc>
              <a:spcBef>
                <a:spcPts val="550"/>
              </a:spcBef>
              <a:spcAft>
                <a:spcPct val="0"/>
              </a:spcAft>
              <a:buClr>
                <a:srgbClr val="9F5BEF"/>
              </a:buClr>
              <a:buSzTx/>
              <a:buFont typeface="Verdana"/>
              <a:buChar char="◦"/>
              <a:tabLst/>
              <a:defRPr/>
            </a:pPr>
            <a:r>
              <a:rPr kumimoji="0" lang="fr-FR" altLang="fr-FR"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Métiers de la construction durable, du bâtiment et des travaux publics</a:t>
            </a:r>
          </a:p>
          <a:p>
            <a:pPr marL="640080" marR="0" lvl="1" indent="-237744" algn="l" defTabSz="914400" rtl="0" eaLnBrk="1" fontAlgn="base" latinLnBrk="0" hangingPunct="1">
              <a:lnSpc>
                <a:spcPct val="100000"/>
              </a:lnSpc>
              <a:spcBef>
                <a:spcPts val="550"/>
              </a:spcBef>
              <a:spcAft>
                <a:spcPct val="0"/>
              </a:spcAft>
              <a:buClr>
                <a:srgbClr val="9F5BEF"/>
              </a:buClr>
              <a:buSzTx/>
              <a:buFont typeface="Verdana"/>
              <a:buChar char="◦"/>
              <a:tabLst/>
              <a:defRPr/>
            </a:pPr>
            <a:r>
              <a:rPr kumimoji="0" lang="fr-FR" altLang="fr-FR" sz="2800" b="0" i="0" u="sng" strike="noStrike" kern="1200" cap="none" spc="0" normalizeH="0" baseline="0" noProof="0" dirty="0">
                <a:ln>
                  <a:noFill/>
                </a:ln>
                <a:solidFill>
                  <a:srgbClr val="FF0000"/>
                </a:solidFill>
                <a:effectLst/>
                <a:uLnTx/>
                <a:uFillTx/>
                <a:latin typeface="Arial" pitchFamily="34" charset="0"/>
                <a:ea typeface="+mn-ea"/>
                <a:cs typeface="Arial" pitchFamily="34" charset="0"/>
              </a:rPr>
              <a:t>Métiers de la relation </a:t>
            </a:r>
            <a:r>
              <a:rPr kumimoji="0" lang="fr-FR" altLang="fr-FR" sz="2800" b="0" i="0" u="sng" strike="noStrike" kern="1200" cap="none" spc="0" normalizeH="0" baseline="0" noProof="0" dirty="0" smtClean="0">
                <a:ln>
                  <a:noFill/>
                </a:ln>
                <a:solidFill>
                  <a:srgbClr val="FF0000"/>
                </a:solidFill>
                <a:effectLst/>
                <a:uLnTx/>
                <a:uFillTx/>
                <a:latin typeface="Arial" pitchFamily="34" charset="0"/>
                <a:ea typeface="+mn-ea"/>
                <a:cs typeface="Arial" pitchFamily="34" charset="0"/>
              </a:rPr>
              <a:t>client </a:t>
            </a:r>
            <a:r>
              <a:rPr kumimoji="0" lang="fr-FR" altLang="fr-FR" sz="800" b="0" i="0" u="sng" strike="noStrike" kern="1200" cap="none" spc="0" normalizeH="0" baseline="0" noProof="0" dirty="0" smtClean="0">
                <a:ln>
                  <a:noFill/>
                </a:ln>
                <a:solidFill>
                  <a:srgbClr val="FF0000"/>
                </a:solidFill>
                <a:effectLst/>
                <a:uLnTx/>
                <a:uFillTx/>
                <a:latin typeface="Arial" pitchFamily="34" charset="0"/>
                <a:ea typeface="+mn-ea"/>
                <a:cs typeface="Arial" pitchFamily="34" charset="0"/>
                <a:hlinkClick r:id="rId3" action="ppaction://hlinkfile"/>
              </a:rPr>
              <a:t>Bac Pro Métiers Relation Clients</a:t>
            </a:r>
            <a:endParaRPr kumimoji="0" lang="fr-FR" altLang="fr-FR" sz="800" b="0" i="0" u="sng"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640080" marR="0" lvl="1" indent="-237744" algn="l" defTabSz="914400" rtl="0" eaLnBrk="1" fontAlgn="base" latinLnBrk="0" hangingPunct="1">
              <a:lnSpc>
                <a:spcPct val="100000"/>
              </a:lnSpc>
              <a:spcBef>
                <a:spcPts val="550"/>
              </a:spcBef>
              <a:spcAft>
                <a:spcPct val="0"/>
              </a:spcAft>
              <a:buClr>
                <a:srgbClr val="9F5BEF"/>
              </a:buClr>
              <a:buSzTx/>
              <a:buFont typeface="Verdana"/>
              <a:buChar char="◦"/>
              <a:tabLst/>
              <a:defRPr/>
            </a:pPr>
            <a:r>
              <a:rPr kumimoji="0" lang="fr-FR" altLang="fr-FR"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Métiers de la gestion administrative, du transport et de la logistique</a:t>
            </a:r>
          </a:p>
          <a:p>
            <a:pPr marL="640080" marR="0" lvl="1" indent="-237744" algn="l" defTabSz="914400" rtl="0" eaLnBrk="1" fontAlgn="base" latinLnBrk="0" hangingPunct="1">
              <a:lnSpc>
                <a:spcPct val="100000"/>
              </a:lnSpc>
              <a:spcBef>
                <a:spcPts val="550"/>
              </a:spcBef>
              <a:spcAft>
                <a:spcPct val="0"/>
              </a:spcAft>
              <a:buClr>
                <a:srgbClr val="9F5BEF"/>
              </a:buClr>
              <a:buSzTx/>
              <a:tabLst/>
              <a:defRPr/>
            </a:pPr>
            <a:endParaRPr kumimoji="0" lang="fr-FR" altLang="fr-FR"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65760" marR="0" lvl="0" indent="-283464" algn="l" defTabSz="914400" rtl="0" eaLnBrk="1" fontAlgn="base" latinLnBrk="0" hangingPunct="1">
              <a:lnSpc>
                <a:spcPct val="100000"/>
              </a:lnSpc>
              <a:spcBef>
                <a:spcPts val="600"/>
              </a:spcBef>
              <a:spcAft>
                <a:spcPct val="0"/>
              </a:spcAft>
              <a:buClr>
                <a:schemeClr val="accent3"/>
              </a:buClr>
              <a:buSzPct val="80000"/>
              <a:buFont typeface="Arial" pitchFamily="34" charset="0"/>
              <a:buChar char="■"/>
              <a:tabLst/>
              <a:defRPr/>
            </a:pPr>
            <a:r>
              <a:rPr kumimoji="0" lang="fr-FR" altLang="fr-FR"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Pendant l’année de seconde, vous apprenez les savoir-faire communs à tous les métiers d’un même secteur</a:t>
            </a:r>
          </a:p>
          <a:p>
            <a:pPr marL="365760" marR="0" lvl="0" indent="-283464" algn="l" defTabSz="914400" rtl="0" eaLnBrk="1" fontAlgn="base" latinLnBrk="0" hangingPunct="1">
              <a:lnSpc>
                <a:spcPct val="100000"/>
              </a:lnSpc>
              <a:spcBef>
                <a:spcPts val="600"/>
              </a:spcBef>
              <a:spcAft>
                <a:spcPct val="0"/>
              </a:spcAft>
              <a:buClr>
                <a:schemeClr val="accent3"/>
              </a:buClr>
              <a:buSzPct val="80000"/>
              <a:tabLst/>
              <a:defRPr/>
            </a:pPr>
            <a:endParaRPr kumimoji="0" lang="fr-FR" altLang="fr-FR"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65760" marR="0" lvl="0" indent="-283464" algn="l" defTabSz="914400" rtl="0" eaLnBrk="1" fontAlgn="base" latinLnBrk="0" hangingPunct="1">
              <a:lnSpc>
                <a:spcPct val="100000"/>
              </a:lnSpc>
              <a:spcBef>
                <a:spcPts val="600"/>
              </a:spcBef>
              <a:spcAft>
                <a:spcPct val="0"/>
              </a:spcAft>
              <a:buClr>
                <a:schemeClr val="accent3"/>
              </a:buClr>
              <a:buSzPct val="80000"/>
              <a:buFont typeface="Arial" pitchFamily="34" charset="0"/>
              <a:buChar char="■"/>
              <a:tabLst/>
              <a:defRPr/>
            </a:pPr>
            <a:r>
              <a:rPr kumimoji="0" lang="fr-FR" altLang="fr-FR"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En fin de seconde, vous connaîtrez mieux chaque métier et vous pourrez choisir votre spécialité de baccalauréat</a:t>
            </a:r>
          </a:p>
          <a:p>
            <a:pPr marL="365760" marR="0" lvl="0" indent="-283464" algn="l" defTabSz="914400" rtl="0" eaLnBrk="1" fontAlgn="base" latinLnBrk="0" hangingPunct="1">
              <a:lnSpc>
                <a:spcPct val="100000"/>
              </a:lnSpc>
              <a:spcBef>
                <a:spcPts val="600"/>
              </a:spcBef>
              <a:spcAft>
                <a:spcPct val="0"/>
              </a:spcAft>
              <a:buClr>
                <a:srgbClr val="9F5BEF"/>
              </a:buClr>
              <a:buSzPct val="80000"/>
              <a:buFont typeface="Arial" pitchFamily="34" charset="0"/>
              <a:buNone/>
              <a:tabLst/>
              <a:defRPr/>
            </a:pPr>
            <a:endParaRPr kumimoji="0" lang="fr-FR" altLang="fr-FR"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8" name="Picture 1"/>
          <p:cNvPicPr>
            <a:picLocks noChangeAspect="1" noChangeArrowheads="1"/>
          </p:cNvPicPr>
          <p:nvPr/>
        </p:nvPicPr>
        <p:blipFill>
          <a:blip r:embed="rId4" cstate="print"/>
          <a:srcRect/>
          <a:stretch>
            <a:fillRect/>
          </a:stretch>
        </p:blipFill>
        <p:spPr bwMode="auto">
          <a:xfrm>
            <a:off x="251520" y="5661248"/>
            <a:ext cx="720079" cy="360040"/>
          </a:xfrm>
          <a:prstGeom prst="rect">
            <a:avLst/>
          </a:prstGeom>
          <a:noFill/>
          <a:ln w="9525">
            <a:noFill/>
            <a:miter lim="800000"/>
            <a:headEnd/>
            <a:tailEnd/>
          </a:ln>
        </p:spPr>
      </p:pic>
      <p:pic>
        <p:nvPicPr>
          <p:cNvPr id="10" name="Picture 2" descr="Logo lycée">
            <a:hlinkClick r:id="rId5" tooltip="&quot;Lycée Jean Monnet&quot;"/>
          </p:cNvPr>
          <p:cNvPicPr>
            <a:picLocks noChangeAspect="1" noChangeArrowheads="1"/>
          </p:cNvPicPr>
          <p:nvPr/>
        </p:nvPicPr>
        <p:blipFill>
          <a:blip r:embed="rId6" r:link="rId7"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51DCF0DD-3392-47F9-955B-964C88A5C051}"/>
              </a:ext>
            </a:extLst>
          </p:cNvPr>
          <p:cNvPicPr>
            <a:picLocks noChangeAspect="1"/>
          </p:cNvPicPr>
          <p:nvPr/>
        </p:nvPicPr>
        <p:blipFill>
          <a:blip r:embed="rId2" cstate="print"/>
          <a:stretch>
            <a:fillRect/>
          </a:stretch>
        </p:blipFill>
        <p:spPr>
          <a:xfrm>
            <a:off x="1979712" y="144970"/>
            <a:ext cx="6048672" cy="6659284"/>
          </a:xfrm>
          <a:prstGeom prst="rect">
            <a:avLst/>
          </a:prstGeom>
        </p:spPr>
      </p:pic>
    </p:spTree>
    <p:extLst>
      <p:ext uri="{BB962C8B-B14F-4D97-AF65-F5344CB8AC3E}">
        <p14:creationId xmlns:p14="http://schemas.microsoft.com/office/powerpoint/2010/main" xmlns="" val="4226888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re 1"/>
          <p:cNvSpPr>
            <a:spLocks noGrp="1"/>
          </p:cNvSpPr>
          <p:nvPr>
            <p:ph type="title"/>
          </p:nvPr>
        </p:nvSpPr>
        <p:spPr>
          <a:xfrm>
            <a:off x="2051720" y="476673"/>
            <a:ext cx="7092280" cy="1008112"/>
          </a:xfrm>
        </p:spPr>
        <p:txBody>
          <a:bodyPr>
            <a:normAutofit fontScale="90000"/>
          </a:bodyPr>
          <a:lstStyle/>
          <a:p>
            <a:pPr eaLnBrk="1" hangingPunct="1">
              <a:defRPr/>
            </a:pPr>
            <a:r>
              <a:rPr lang="fr-FR" dirty="0">
                <a:solidFill>
                  <a:schemeClr val="accent3">
                    <a:lumMod val="75000"/>
                  </a:schemeClr>
                </a:solidFill>
              </a:rPr>
              <a:t>La voie professionnelle </a:t>
            </a:r>
            <a:br>
              <a:rPr lang="fr-FR" dirty="0">
                <a:solidFill>
                  <a:schemeClr val="accent3">
                    <a:lumMod val="75000"/>
                  </a:schemeClr>
                </a:solidFill>
              </a:rPr>
            </a:br>
            <a:r>
              <a:rPr lang="fr-FR" altLang="fr-FR" sz="3100" dirty="0">
                <a:latin typeface="Arial Black" pitchFamily="34" charset="0"/>
                <a:ea typeface="Arial Black" pitchFamily="34" charset="0"/>
                <a:cs typeface="Arial Black" pitchFamily="34" charset="0"/>
              </a:rPr>
              <a:t>Les métiers de la Relation Client</a:t>
            </a:r>
            <a:r>
              <a:rPr lang="fr-FR" dirty="0">
                <a:solidFill>
                  <a:srgbClr val="0070C0"/>
                </a:solidFill>
              </a:rPr>
              <a:t/>
            </a:r>
            <a:br>
              <a:rPr lang="fr-FR" dirty="0">
                <a:solidFill>
                  <a:srgbClr val="0070C0"/>
                </a:solidFill>
              </a:rPr>
            </a:br>
            <a:endParaRPr lang="fr-FR" dirty="0">
              <a:solidFill>
                <a:srgbClr val="0070C0"/>
              </a:solidFill>
            </a:endParaRPr>
          </a:p>
        </p:txBody>
      </p:sp>
      <p:graphicFrame>
        <p:nvGraphicFramePr>
          <p:cNvPr id="6" name="Tableau 5">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7"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260648"/>
            <a:ext cx="1008112" cy="1008112"/>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6"/>
          <p:cNvGrpSpPr>
            <a:grpSpLocks/>
          </p:cNvGrpSpPr>
          <p:nvPr/>
        </p:nvGrpSpPr>
        <p:grpSpPr bwMode="auto">
          <a:xfrm>
            <a:off x="1691680" y="1844824"/>
            <a:ext cx="2085975" cy="1944687"/>
            <a:chOff x="0" y="144011"/>
            <a:chExt cx="2086608" cy="2306573"/>
          </a:xfrm>
        </p:grpSpPr>
        <p:sp>
          <p:nvSpPr>
            <p:cNvPr id="10" name="Rectangle à coins arrondis 9"/>
            <p:cNvSpPr/>
            <p:nvPr/>
          </p:nvSpPr>
          <p:spPr>
            <a:xfrm>
              <a:off x="0" y="144011"/>
              <a:ext cx="2086608" cy="2306573"/>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ectangle 10"/>
            <p:cNvSpPr/>
            <p:nvPr/>
          </p:nvSpPr>
          <p:spPr>
            <a:xfrm>
              <a:off x="101631" y="245689"/>
              <a:ext cx="1883346" cy="2103218"/>
            </a:xfrm>
            <a:prstGeom prst="rect">
              <a:avLst/>
            </a:prstGeom>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p>
              <a:pPr algn="ctr" defTabSz="977900">
                <a:lnSpc>
                  <a:spcPct val="90000"/>
                </a:lnSpc>
                <a:spcAft>
                  <a:spcPct val="35000"/>
                </a:spcAft>
                <a:defRPr/>
              </a:pPr>
              <a:r>
                <a:rPr lang="fr-FR" sz="2200" dirty="0"/>
                <a:t>Prospection clientèle et gestion de </a:t>
              </a:r>
              <a:r>
                <a:rPr lang="fr-FR" sz="2200"/>
                <a:t>l’offre commerciale  </a:t>
              </a:r>
              <a:endParaRPr lang="fr-FR" sz="2200" dirty="0"/>
            </a:p>
          </p:txBody>
        </p:sp>
      </p:grpSp>
      <p:grpSp>
        <p:nvGrpSpPr>
          <p:cNvPr id="12" name="Groupe 10"/>
          <p:cNvGrpSpPr>
            <a:grpSpLocks/>
          </p:cNvGrpSpPr>
          <p:nvPr/>
        </p:nvGrpSpPr>
        <p:grpSpPr bwMode="auto">
          <a:xfrm>
            <a:off x="3779912" y="1916832"/>
            <a:ext cx="3709987" cy="1846263"/>
            <a:chOff x="2086608" y="230716"/>
            <a:chExt cx="3709527" cy="1845259"/>
          </a:xfrm>
        </p:grpSpPr>
        <p:sp>
          <p:nvSpPr>
            <p:cNvPr id="13" name="Arrondir un rectangle avec un coin du même côté 12"/>
            <p:cNvSpPr/>
            <p:nvPr/>
          </p:nvSpPr>
          <p:spPr>
            <a:xfrm rot="5400000">
              <a:off x="3018742" y="-701418"/>
              <a:ext cx="1845259" cy="3709527"/>
            </a:xfrm>
            <a:prstGeom prst="round2Same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4" name="Arrondir un rectangle avec un coin du même côté 4"/>
            <p:cNvSpPr/>
            <p:nvPr/>
          </p:nvSpPr>
          <p:spPr>
            <a:xfrm>
              <a:off x="2086608" y="321155"/>
              <a:ext cx="3619051" cy="16643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02870" tIns="51435" rIns="102870" bIns="51435" spcCol="1270" anchor="ctr"/>
            <a:lstStyle/>
            <a:p>
              <a:pPr marL="228600" lvl="1" indent="-228600" defTabSz="1200150">
                <a:lnSpc>
                  <a:spcPct val="90000"/>
                </a:lnSpc>
                <a:spcAft>
                  <a:spcPct val="15000"/>
                </a:spcAft>
                <a:buFontTx/>
                <a:buChar char="••"/>
                <a:defRPr/>
              </a:pPr>
              <a:r>
                <a:rPr lang="fr-FR" sz="2700" dirty="0"/>
                <a:t>Prospection</a:t>
              </a:r>
            </a:p>
            <a:p>
              <a:pPr marL="228600" lvl="1" indent="-228600" defTabSz="1200150">
                <a:lnSpc>
                  <a:spcPct val="90000"/>
                </a:lnSpc>
                <a:spcAft>
                  <a:spcPct val="15000"/>
                </a:spcAft>
                <a:buFontTx/>
                <a:buChar char="••"/>
                <a:defRPr/>
              </a:pPr>
              <a:r>
                <a:rPr lang="fr-FR" sz="2700" dirty="0"/>
                <a:t>Négociation</a:t>
              </a:r>
            </a:p>
            <a:p>
              <a:pPr marL="228600" lvl="1" indent="-228600" defTabSz="1200150">
                <a:lnSpc>
                  <a:spcPct val="90000"/>
                </a:lnSpc>
                <a:spcAft>
                  <a:spcPct val="15000"/>
                </a:spcAft>
                <a:buFontTx/>
                <a:buChar char="••"/>
                <a:defRPr/>
              </a:pPr>
              <a:r>
                <a:rPr lang="fr-FR" sz="2700" dirty="0"/>
                <a:t>Suivi de clientèle</a:t>
              </a:r>
            </a:p>
          </p:txBody>
        </p:sp>
      </p:grpSp>
      <p:grpSp>
        <p:nvGrpSpPr>
          <p:cNvPr id="15" name="Groupe 13"/>
          <p:cNvGrpSpPr>
            <a:grpSpLocks/>
          </p:cNvGrpSpPr>
          <p:nvPr/>
        </p:nvGrpSpPr>
        <p:grpSpPr bwMode="auto">
          <a:xfrm>
            <a:off x="1763688" y="3789040"/>
            <a:ext cx="2016125" cy="1871663"/>
            <a:chOff x="0" y="2421960"/>
            <a:chExt cx="2086608" cy="2306573"/>
          </a:xfrm>
        </p:grpSpPr>
        <p:sp>
          <p:nvSpPr>
            <p:cNvPr id="16" name="Rectangle à coins arrondis 15"/>
            <p:cNvSpPr/>
            <p:nvPr/>
          </p:nvSpPr>
          <p:spPr>
            <a:xfrm>
              <a:off x="0" y="2421960"/>
              <a:ext cx="2086608" cy="2306573"/>
            </a:xfrm>
            <a:prstGeom prst="roundRect">
              <a:avLst/>
            </a:prstGeom>
          </p:spPr>
          <p:style>
            <a:lnRef idx="2">
              <a:schemeClr val="lt1">
                <a:hueOff val="0"/>
                <a:satOff val="0"/>
                <a:lumOff val="0"/>
                <a:alphaOff val="0"/>
              </a:schemeClr>
            </a:lnRef>
            <a:fillRef idx="1">
              <a:schemeClr val="accent3">
                <a:hueOff val="-9491525"/>
                <a:satOff val="-6236"/>
                <a:lumOff val="-12157"/>
                <a:alphaOff val="0"/>
              </a:schemeClr>
            </a:fillRef>
            <a:effectRef idx="0">
              <a:schemeClr val="accent3">
                <a:hueOff val="-9491525"/>
                <a:satOff val="-6236"/>
                <a:lumOff val="-12157"/>
                <a:alphaOff val="0"/>
              </a:schemeClr>
            </a:effectRef>
            <a:fontRef idx="minor">
              <a:schemeClr val="lt1"/>
            </a:fontRef>
          </p:style>
        </p:sp>
        <p:sp>
          <p:nvSpPr>
            <p:cNvPr id="17" name="Rectangle 16"/>
            <p:cNvSpPr/>
            <p:nvPr/>
          </p:nvSpPr>
          <p:spPr>
            <a:xfrm>
              <a:off x="101866" y="2523692"/>
              <a:ext cx="1882876" cy="2103109"/>
            </a:xfrm>
            <a:prstGeom prst="rect">
              <a:avLst/>
            </a:prstGeom>
          </p:spPr>
          <p:style>
            <a:lnRef idx="0">
              <a:scrgbClr r="0" g="0" b="0"/>
            </a:lnRef>
            <a:fillRef idx="0">
              <a:scrgbClr r="0" g="0" b="0"/>
            </a:fillRef>
            <a:effectRef idx="0">
              <a:scrgbClr r="0" g="0" b="0"/>
            </a:effectRef>
            <a:fontRef idx="minor">
              <a:schemeClr val="lt1"/>
            </a:fontRef>
          </p:style>
          <p:txBody>
            <a:bodyPr lIns="83820" tIns="41910" rIns="83820" bIns="41910" spcCol="1270" anchor="ctr"/>
            <a:lstStyle/>
            <a:p>
              <a:pPr algn="ctr" defTabSz="977900">
                <a:lnSpc>
                  <a:spcPct val="90000"/>
                </a:lnSpc>
                <a:spcAft>
                  <a:spcPct val="35000"/>
                </a:spcAft>
                <a:defRPr/>
              </a:pPr>
              <a:r>
                <a:rPr lang="fr-FR" sz="2200" dirty="0"/>
                <a:t>Animation et gestion de l’espace commercial</a:t>
              </a:r>
            </a:p>
          </p:txBody>
        </p:sp>
      </p:grpSp>
      <p:grpSp>
        <p:nvGrpSpPr>
          <p:cNvPr id="18" name="Groupe 16"/>
          <p:cNvGrpSpPr>
            <a:grpSpLocks/>
          </p:cNvGrpSpPr>
          <p:nvPr/>
        </p:nvGrpSpPr>
        <p:grpSpPr bwMode="auto">
          <a:xfrm>
            <a:off x="3779912" y="3789040"/>
            <a:ext cx="3709987" cy="1844675"/>
            <a:chOff x="2086608" y="2652617"/>
            <a:chExt cx="3709527" cy="1845259"/>
          </a:xfrm>
        </p:grpSpPr>
        <p:sp>
          <p:nvSpPr>
            <p:cNvPr id="19" name="Arrondir un rectangle avec un coin du même côté 18"/>
            <p:cNvSpPr/>
            <p:nvPr/>
          </p:nvSpPr>
          <p:spPr>
            <a:xfrm rot="5400000">
              <a:off x="3018742" y="1720483"/>
              <a:ext cx="1845259" cy="3709527"/>
            </a:xfrm>
            <a:prstGeom prst="round2SameRect">
              <a:avLst/>
            </a:prstGeom>
          </p:spPr>
          <p:style>
            <a:lnRef idx="2">
              <a:schemeClr val="accent3">
                <a:tint val="40000"/>
                <a:alpha val="90000"/>
                <a:hueOff val="-9608156"/>
                <a:satOff val="-6279"/>
                <a:lumOff val="-2791"/>
                <a:alphaOff val="0"/>
              </a:schemeClr>
            </a:lnRef>
            <a:fillRef idx="1">
              <a:schemeClr val="accent3">
                <a:tint val="40000"/>
                <a:alpha val="90000"/>
                <a:hueOff val="-9608156"/>
                <a:satOff val="-6279"/>
                <a:lumOff val="-2791"/>
                <a:alphaOff val="0"/>
              </a:schemeClr>
            </a:fillRef>
            <a:effectRef idx="0">
              <a:schemeClr val="accent3">
                <a:tint val="40000"/>
                <a:alpha val="90000"/>
                <a:hueOff val="-9608156"/>
                <a:satOff val="-6279"/>
                <a:lumOff val="-2791"/>
                <a:alphaOff val="0"/>
              </a:schemeClr>
            </a:effectRef>
            <a:fontRef idx="minor">
              <a:schemeClr val="dk1">
                <a:hueOff val="0"/>
                <a:satOff val="0"/>
                <a:lumOff val="0"/>
                <a:alphaOff val="0"/>
              </a:schemeClr>
            </a:fontRef>
          </p:style>
        </p:sp>
        <p:sp>
          <p:nvSpPr>
            <p:cNvPr id="20" name="Arrondir un rectangle avec un coin du même côté 4"/>
            <p:cNvSpPr/>
            <p:nvPr/>
          </p:nvSpPr>
          <p:spPr>
            <a:xfrm>
              <a:off x="2086608" y="2743134"/>
              <a:ext cx="3619051" cy="16642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02870" tIns="51435" rIns="102870" bIns="51435" spcCol="1270" anchor="ctr"/>
            <a:lstStyle/>
            <a:p>
              <a:pPr marL="228600" lvl="1" indent="-228600" defTabSz="1200150">
                <a:lnSpc>
                  <a:spcPct val="90000"/>
                </a:lnSpc>
                <a:spcAft>
                  <a:spcPct val="15000"/>
                </a:spcAft>
                <a:buFontTx/>
                <a:buChar char="••"/>
                <a:defRPr/>
              </a:pPr>
              <a:r>
                <a:rPr lang="fr-FR" sz="2700" dirty="0"/>
                <a:t>Participer à la vente</a:t>
              </a:r>
            </a:p>
            <a:p>
              <a:pPr marL="228600" lvl="1" indent="-228600" defTabSz="1200150">
                <a:lnSpc>
                  <a:spcPct val="90000"/>
                </a:lnSpc>
                <a:spcAft>
                  <a:spcPct val="15000"/>
                </a:spcAft>
                <a:buFontTx/>
                <a:buChar char="••"/>
                <a:defRPr/>
              </a:pPr>
              <a:r>
                <a:rPr lang="fr-FR" sz="2700" dirty="0"/>
                <a:t>Mettre en place des animations</a:t>
              </a:r>
            </a:p>
            <a:p>
              <a:pPr marL="228600" lvl="1" indent="-228600" defTabSz="1200150">
                <a:lnSpc>
                  <a:spcPct val="90000"/>
                </a:lnSpc>
                <a:spcAft>
                  <a:spcPct val="15000"/>
                </a:spcAft>
                <a:buFontTx/>
                <a:buChar char="••"/>
                <a:defRPr/>
              </a:pPr>
              <a:r>
                <a:rPr lang="fr-FR" sz="2700" dirty="0"/>
                <a:t>Gérer son magasin</a:t>
              </a:r>
            </a:p>
          </p:txBody>
        </p:sp>
      </p:grpSp>
      <p:pic>
        <p:nvPicPr>
          <p:cNvPr id="21" name="Picture 1"/>
          <p:cNvPicPr>
            <a:picLocks noChangeAspect="1" noChangeArrowheads="1"/>
          </p:cNvPicPr>
          <p:nvPr/>
        </p:nvPicPr>
        <p:blipFill>
          <a:blip r:embed="rId3" cstate="print"/>
          <a:srcRect/>
          <a:stretch>
            <a:fillRect/>
          </a:stretch>
        </p:blipFill>
        <p:spPr bwMode="auto">
          <a:xfrm>
            <a:off x="251520" y="5661248"/>
            <a:ext cx="720079" cy="360040"/>
          </a:xfrm>
          <a:prstGeom prst="rect">
            <a:avLst/>
          </a:prstGeom>
          <a:noFill/>
          <a:ln w="9525">
            <a:noFill/>
            <a:miter lim="800000"/>
            <a:headEnd/>
            <a:tailEnd/>
          </a:ln>
        </p:spPr>
      </p:pic>
      <p:pic>
        <p:nvPicPr>
          <p:cNvPr id="22" name="Picture 2" descr="Logo lycée">
            <a:hlinkClick r:id="rId4" tooltip="&quot;Lycée Jean Monnet&quot;"/>
          </p:cNvPr>
          <p:cNvPicPr>
            <a:picLocks noChangeAspect="1" noChangeArrowheads="1"/>
          </p:cNvPicPr>
          <p:nvPr/>
        </p:nvPicPr>
        <p:blipFill>
          <a:blip r:embed="rId5" r:link="rId6"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re 1"/>
          <p:cNvSpPr>
            <a:spLocks noGrp="1"/>
          </p:cNvSpPr>
          <p:nvPr>
            <p:ph type="title"/>
          </p:nvPr>
        </p:nvSpPr>
        <p:spPr>
          <a:xfrm>
            <a:off x="2051720" y="476673"/>
            <a:ext cx="7092280" cy="1008112"/>
          </a:xfrm>
        </p:spPr>
        <p:txBody>
          <a:bodyPr>
            <a:normAutofit fontScale="90000"/>
          </a:bodyPr>
          <a:lstStyle/>
          <a:p>
            <a:pPr>
              <a:defRPr/>
            </a:pPr>
            <a:r>
              <a:rPr lang="fr-FR" dirty="0">
                <a:solidFill>
                  <a:schemeClr val="accent3">
                    <a:lumMod val="75000"/>
                  </a:schemeClr>
                </a:solidFill>
              </a:rPr>
              <a:t>La voie professionnelle </a:t>
            </a:r>
            <a:br>
              <a:rPr lang="fr-FR" dirty="0">
                <a:solidFill>
                  <a:schemeClr val="accent3">
                    <a:lumMod val="75000"/>
                  </a:schemeClr>
                </a:solidFill>
              </a:rPr>
            </a:br>
            <a:r>
              <a:rPr lang="fr-FR" altLang="fr-FR" sz="2700" dirty="0">
                <a:latin typeface="Arial Black" pitchFamily="34" charset="0"/>
                <a:ea typeface="Arial Black" pitchFamily="34" charset="0"/>
                <a:cs typeface="Arial Black" pitchFamily="34" charset="0"/>
              </a:rPr>
              <a:t>Les atouts communs nécessaires à </a:t>
            </a:r>
            <a:br>
              <a:rPr lang="fr-FR" altLang="fr-FR" sz="2700" dirty="0">
                <a:latin typeface="Arial Black" pitchFamily="34" charset="0"/>
                <a:ea typeface="Arial Black" pitchFamily="34" charset="0"/>
                <a:cs typeface="Arial Black" pitchFamily="34" charset="0"/>
              </a:rPr>
            </a:br>
            <a:r>
              <a:rPr lang="fr-FR" altLang="fr-FR" sz="2700" dirty="0">
                <a:latin typeface="Arial Black" pitchFamily="34" charset="0"/>
                <a:ea typeface="Arial Black" pitchFamily="34" charset="0"/>
                <a:cs typeface="Arial Black" pitchFamily="34" charset="0"/>
              </a:rPr>
              <a:t>ces 2 formations</a:t>
            </a:r>
            <a:r>
              <a:rPr lang="fr-FR" dirty="0">
                <a:solidFill>
                  <a:srgbClr val="0070C0"/>
                </a:solidFill>
              </a:rPr>
              <a:t/>
            </a:r>
            <a:br>
              <a:rPr lang="fr-FR" dirty="0">
                <a:solidFill>
                  <a:srgbClr val="0070C0"/>
                </a:solidFill>
              </a:rPr>
            </a:br>
            <a:endParaRPr lang="fr-FR" dirty="0">
              <a:solidFill>
                <a:srgbClr val="0070C0"/>
              </a:solidFill>
            </a:endParaRPr>
          </a:p>
        </p:txBody>
      </p:sp>
      <p:graphicFrame>
        <p:nvGraphicFramePr>
          <p:cNvPr id="6" name="Tableau 5">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7"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260648"/>
            <a:ext cx="1008112" cy="1008112"/>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3"/>
          <p:cNvSpPr txBox="1">
            <a:spLocks/>
          </p:cNvSpPr>
          <p:nvPr/>
        </p:nvSpPr>
        <p:spPr>
          <a:xfrm>
            <a:off x="1763688" y="1628800"/>
            <a:ext cx="6408737" cy="4319587"/>
          </a:xfrm>
          <a:prstGeom prst="rect">
            <a:avLst/>
          </a:prstGeom>
        </p:spPr>
        <p:txBody>
          <a:bodyPr/>
          <a:lstStyle/>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fr-FR" altLang="fr-FR" sz="2800" b="1" i="0" u="none" strike="noStrike" kern="1200" cap="none" spc="0" normalizeH="0" baseline="0" noProof="0" dirty="0">
                <a:ln>
                  <a:noFill/>
                </a:ln>
                <a:solidFill>
                  <a:schemeClr val="tx1"/>
                </a:solidFill>
                <a:effectLst/>
                <a:uLnTx/>
                <a:uFillTx/>
                <a:latin typeface="+mn-lt"/>
                <a:ea typeface="+mn-ea"/>
                <a:cs typeface="+mn-cs"/>
              </a:rPr>
              <a:t>Aptitudes indispensables à la relation avec un client :</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fr-FR" altLang="fr-FR" sz="1200" b="0" i="0" u="none" strike="noStrike" kern="1200" cap="none" spc="0" normalizeH="0" baseline="0" noProof="0" dirty="0">
              <a:ln>
                <a:noFill/>
              </a:ln>
              <a:solidFill>
                <a:schemeClr val="tx1"/>
              </a:solidFill>
              <a:effectLst/>
              <a:uLnTx/>
              <a:uFillTx/>
              <a:latin typeface="+mn-lt"/>
              <a:ea typeface="+mn-ea"/>
              <a:cs typeface="+mn-cs"/>
            </a:endParaRPr>
          </a:p>
          <a:p>
            <a:pPr marL="179388" marR="0" lvl="1" indent="-237744" algn="l" defTabSz="914400" rtl="0" eaLnBrk="1" fontAlgn="auto" latinLnBrk="0" hangingPunct="1">
              <a:lnSpc>
                <a:spcPct val="100000"/>
              </a:lnSpc>
              <a:spcBef>
                <a:spcPts val="550"/>
              </a:spcBef>
              <a:spcAft>
                <a:spcPts val="0"/>
              </a:spcAft>
              <a:buClr>
                <a:schemeClr val="accent1"/>
              </a:buClr>
              <a:buSzTx/>
              <a:buFont typeface="Arial" pitchFamily="34" charset="0"/>
              <a:buChar char="•"/>
              <a:tabLst/>
              <a:defRPr/>
            </a:pPr>
            <a:r>
              <a:rPr kumimoji="0" lang="fr-FR" altLang="fr-FR" sz="2400" b="0" i="0" u="none" strike="noStrike" kern="1200" cap="none" spc="0" normalizeH="0" baseline="0" noProof="0" dirty="0">
                <a:ln>
                  <a:noFill/>
                </a:ln>
                <a:solidFill>
                  <a:schemeClr val="tx1"/>
                </a:solidFill>
                <a:effectLst/>
                <a:uLnTx/>
                <a:uFillTx/>
                <a:latin typeface="+mn-lt"/>
                <a:ea typeface="+mn-ea"/>
                <a:cs typeface="+mn-cs"/>
              </a:rPr>
              <a:t> Maitriser sa communication et son vocabulaire</a:t>
            </a:r>
          </a:p>
          <a:p>
            <a:pPr marL="179388" marR="0" lvl="1" indent="-237744" algn="l" defTabSz="914400" rtl="0" eaLnBrk="1" fontAlgn="auto" latinLnBrk="0" hangingPunct="1">
              <a:lnSpc>
                <a:spcPct val="100000"/>
              </a:lnSpc>
              <a:spcBef>
                <a:spcPts val="550"/>
              </a:spcBef>
              <a:spcAft>
                <a:spcPts val="0"/>
              </a:spcAft>
              <a:buClr>
                <a:schemeClr val="accent1"/>
              </a:buClr>
              <a:buSzTx/>
              <a:buFont typeface="Arial" pitchFamily="34" charset="0"/>
              <a:buChar char="•"/>
              <a:tabLst/>
              <a:defRPr/>
            </a:pPr>
            <a:r>
              <a:rPr kumimoji="0" lang="fr-FR" altLang="fr-FR" sz="2400" b="0" i="0" u="none" strike="noStrike" kern="1200" cap="none" spc="0" normalizeH="0" baseline="0" noProof="0" dirty="0">
                <a:ln>
                  <a:noFill/>
                </a:ln>
                <a:solidFill>
                  <a:schemeClr val="tx1"/>
                </a:solidFill>
                <a:effectLst/>
                <a:uLnTx/>
                <a:uFillTx/>
                <a:latin typeface="+mn-lt"/>
                <a:ea typeface="+mn-ea"/>
                <a:cs typeface="+mn-cs"/>
              </a:rPr>
              <a:t> Travailler en équipe</a:t>
            </a:r>
          </a:p>
          <a:p>
            <a:pPr marL="179388" marR="0" lvl="1" indent="-237744" algn="just" defTabSz="914400" rtl="0" eaLnBrk="1" fontAlgn="auto" latinLnBrk="0" hangingPunct="1">
              <a:lnSpc>
                <a:spcPct val="100000"/>
              </a:lnSpc>
              <a:spcBef>
                <a:spcPts val="550"/>
              </a:spcBef>
              <a:spcAft>
                <a:spcPts val="0"/>
              </a:spcAft>
              <a:buClr>
                <a:schemeClr val="accent1"/>
              </a:buClr>
              <a:buSzTx/>
              <a:buFont typeface="Arial" pitchFamily="34" charset="0"/>
              <a:buChar char="•"/>
              <a:tabLst/>
              <a:defRPr/>
            </a:pPr>
            <a:r>
              <a:rPr kumimoji="0" lang="fr-FR" altLang="fr-FR" sz="2400" b="0" i="0" u="none" strike="noStrike" kern="1200" cap="none" spc="0" normalizeH="0" baseline="0" noProof="0" dirty="0">
                <a:ln>
                  <a:noFill/>
                </a:ln>
                <a:solidFill>
                  <a:schemeClr val="tx1"/>
                </a:solidFill>
                <a:effectLst/>
                <a:uLnTx/>
                <a:uFillTx/>
                <a:latin typeface="+mn-lt"/>
                <a:ea typeface="+mn-ea"/>
                <a:cs typeface="+mn-cs"/>
              </a:rPr>
              <a:t> Faire preuve d’autonomie</a:t>
            </a:r>
          </a:p>
          <a:p>
            <a:pPr marL="179388" marR="0" lvl="1" indent="-237744" algn="just" defTabSz="914400" rtl="0" eaLnBrk="1" fontAlgn="auto" latinLnBrk="0" hangingPunct="1">
              <a:lnSpc>
                <a:spcPct val="100000"/>
              </a:lnSpc>
              <a:spcBef>
                <a:spcPts val="550"/>
              </a:spcBef>
              <a:spcAft>
                <a:spcPts val="0"/>
              </a:spcAft>
              <a:buClr>
                <a:schemeClr val="accent1"/>
              </a:buClr>
              <a:buSzTx/>
              <a:buFont typeface="Arial" pitchFamily="34" charset="0"/>
              <a:buChar char="•"/>
              <a:tabLst/>
              <a:defRPr/>
            </a:pPr>
            <a:r>
              <a:rPr kumimoji="0" lang="fr-FR" altLang="fr-FR" sz="2400" b="0" i="0" u="none" strike="noStrike" kern="1200" cap="none" spc="0" normalizeH="0" baseline="0" noProof="0" dirty="0">
                <a:ln>
                  <a:noFill/>
                </a:ln>
                <a:solidFill>
                  <a:schemeClr val="tx1"/>
                </a:solidFill>
                <a:effectLst/>
                <a:uLnTx/>
                <a:uFillTx/>
                <a:latin typeface="+mn-lt"/>
                <a:ea typeface="+mn-ea"/>
                <a:cs typeface="+mn-cs"/>
              </a:rPr>
              <a:t> Etre réactif et prendre des initiatives.</a:t>
            </a:r>
          </a:p>
          <a:p>
            <a:pPr marL="179388" marR="0" lvl="1" indent="-237744" algn="just" defTabSz="914400" rtl="0" eaLnBrk="1" fontAlgn="auto" latinLnBrk="0" hangingPunct="1">
              <a:lnSpc>
                <a:spcPct val="100000"/>
              </a:lnSpc>
              <a:spcBef>
                <a:spcPts val="550"/>
              </a:spcBef>
              <a:spcAft>
                <a:spcPts val="0"/>
              </a:spcAft>
              <a:buClr>
                <a:schemeClr val="accent1"/>
              </a:buClr>
              <a:buSzTx/>
              <a:buFont typeface="Arial" pitchFamily="34" charset="0"/>
              <a:buChar char="•"/>
              <a:tabLst/>
              <a:defRPr/>
            </a:pPr>
            <a:r>
              <a:rPr kumimoji="0" lang="fr-FR" altLang="fr-FR" sz="2400" b="0" i="0" u="none" strike="noStrike" kern="1200" cap="none" spc="0" normalizeH="0" baseline="0" noProof="0" dirty="0">
                <a:ln>
                  <a:noFill/>
                </a:ln>
                <a:solidFill>
                  <a:schemeClr val="tx1"/>
                </a:solidFill>
                <a:effectLst/>
                <a:uLnTx/>
                <a:uFillTx/>
                <a:latin typeface="+mn-lt"/>
                <a:ea typeface="+mn-ea"/>
                <a:cs typeface="+mn-cs"/>
              </a:rPr>
              <a:t> Accepter de ranger, préparer, avant </a:t>
            </a:r>
          </a:p>
          <a:p>
            <a:pPr marL="179388" marR="0" lvl="1" indent="-237744" algn="just"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fr-FR" altLang="fr-FR" sz="2400" b="0" i="0" u="none" strike="noStrike" kern="1200" cap="none" spc="0" normalizeH="0" baseline="0" noProof="0" dirty="0">
                <a:ln>
                  <a:noFill/>
                </a:ln>
                <a:solidFill>
                  <a:schemeClr val="tx1"/>
                </a:solidFill>
                <a:effectLst/>
                <a:uLnTx/>
                <a:uFillTx/>
                <a:latin typeface="+mn-lt"/>
                <a:ea typeface="+mn-ea"/>
                <a:cs typeface="+mn-cs"/>
              </a:rPr>
              <a:t>de vendre ( et après)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None/>
              <a:tabLst/>
              <a:defRPr/>
            </a:pPr>
            <a:endParaRPr kumimoji="0" lang="fr-FR"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8" name="Picture 1"/>
          <p:cNvPicPr>
            <a:picLocks noChangeAspect="1" noChangeArrowheads="1"/>
          </p:cNvPicPr>
          <p:nvPr/>
        </p:nvPicPr>
        <p:blipFill>
          <a:blip r:embed="rId3" cstate="print"/>
          <a:srcRect/>
          <a:stretch>
            <a:fillRect/>
          </a:stretch>
        </p:blipFill>
        <p:spPr bwMode="auto">
          <a:xfrm>
            <a:off x="251520" y="5661248"/>
            <a:ext cx="720079" cy="360040"/>
          </a:xfrm>
          <a:prstGeom prst="rect">
            <a:avLst/>
          </a:prstGeom>
          <a:noFill/>
          <a:ln w="9525">
            <a:noFill/>
            <a:miter lim="800000"/>
            <a:headEnd/>
            <a:tailEnd/>
          </a:ln>
        </p:spPr>
      </p:pic>
      <p:pic>
        <p:nvPicPr>
          <p:cNvPr id="9" name="Picture 2" descr="Logo lycée">
            <a:hlinkClick r:id="rId4" tooltip="&quot;Lycée Jean Monnet&quot;"/>
          </p:cNvPr>
          <p:cNvPicPr>
            <a:picLocks noChangeAspect="1" noChangeArrowheads="1"/>
          </p:cNvPicPr>
          <p:nvPr/>
        </p:nvPicPr>
        <p:blipFill>
          <a:blip r:embed="rId5" r:link="rId6"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re 1"/>
          <p:cNvSpPr>
            <a:spLocks noGrp="1"/>
          </p:cNvSpPr>
          <p:nvPr>
            <p:ph type="title"/>
          </p:nvPr>
        </p:nvSpPr>
        <p:spPr>
          <a:xfrm>
            <a:off x="2051720" y="476673"/>
            <a:ext cx="7092280" cy="1008112"/>
          </a:xfrm>
        </p:spPr>
        <p:txBody>
          <a:bodyPr>
            <a:normAutofit fontScale="90000"/>
          </a:bodyPr>
          <a:lstStyle/>
          <a:p>
            <a:pPr>
              <a:defRPr/>
            </a:pPr>
            <a:r>
              <a:rPr lang="fr-FR" dirty="0">
                <a:solidFill>
                  <a:schemeClr val="accent3">
                    <a:lumMod val="75000"/>
                  </a:schemeClr>
                </a:solidFill>
              </a:rPr>
              <a:t>La voie professionnelle </a:t>
            </a:r>
            <a:br>
              <a:rPr lang="fr-FR" dirty="0">
                <a:solidFill>
                  <a:schemeClr val="accent3">
                    <a:lumMod val="75000"/>
                  </a:schemeClr>
                </a:solidFill>
              </a:rPr>
            </a:br>
            <a:r>
              <a:rPr lang="fr-FR" altLang="fr-FR" sz="2700" dirty="0">
                <a:latin typeface="Arial Black" pitchFamily="34" charset="0"/>
                <a:ea typeface="Arial Black" pitchFamily="34" charset="0"/>
                <a:cs typeface="Arial Black" pitchFamily="34" charset="0"/>
              </a:rPr>
              <a:t>PFMP : 22 semaines sur 3 ans</a:t>
            </a:r>
            <a:r>
              <a:rPr lang="fr-FR" dirty="0">
                <a:solidFill>
                  <a:srgbClr val="0070C0"/>
                </a:solidFill>
              </a:rPr>
              <a:t/>
            </a:r>
            <a:br>
              <a:rPr lang="fr-FR" dirty="0">
                <a:solidFill>
                  <a:srgbClr val="0070C0"/>
                </a:solidFill>
              </a:rPr>
            </a:br>
            <a:endParaRPr lang="fr-FR" dirty="0">
              <a:solidFill>
                <a:srgbClr val="0070C0"/>
              </a:solidFill>
            </a:endParaRPr>
          </a:p>
        </p:txBody>
      </p:sp>
      <p:graphicFrame>
        <p:nvGraphicFramePr>
          <p:cNvPr id="6" name="Tableau 5">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7"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260648"/>
            <a:ext cx="1008112" cy="1008112"/>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3"/>
          <p:cNvSpPr txBox="1">
            <a:spLocks/>
          </p:cNvSpPr>
          <p:nvPr/>
        </p:nvSpPr>
        <p:spPr>
          <a:xfrm>
            <a:off x="971600" y="1557339"/>
            <a:ext cx="7605663" cy="1007566"/>
          </a:xfrm>
          <a:prstGeom prst="rect">
            <a:avLst/>
          </a:prstGeom>
        </p:spPr>
        <p:txBody>
          <a:bodyPr/>
          <a:lstStyle/>
          <a:p>
            <a:pPr marL="886968" marR="0" lvl="2" indent="-228600" algn="l" defTabSz="914400" rtl="0" eaLnBrk="1" fontAlgn="auto" latinLnBrk="0" hangingPunct="1">
              <a:lnSpc>
                <a:spcPct val="100000"/>
              </a:lnSpc>
              <a:spcBef>
                <a:spcPct val="20000"/>
              </a:spcBef>
              <a:spcAft>
                <a:spcPts val="0"/>
              </a:spcAft>
              <a:buClr>
                <a:schemeClr val="accent2"/>
              </a:buClr>
              <a:buSzTx/>
              <a:tabLst/>
              <a:defRPr/>
            </a:pPr>
            <a:r>
              <a:rPr kumimoji="0" lang="fr-FR" sz="2800" b="0" i="0" u="none" strike="noStrike" kern="1200" cap="none" spc="0" normalizeH="0" baseline="0" noProof="0" dirty="0">
                <a:ln>
                  <a:noFill/>
                </a:ln>
                <a:solidFill>
                  <a:schemeClr val="tx1"/>
                </a:solidFill>
                <a:effectLst/>
                <a:uLnTx/>
                <a:uFillTx/>
                <a:latin typeface="+mn-lt"/>
                <a:ea typeface="+mn-ea"/>
                <a:cs typeface="+mn-cs"/>
              </a:rPr>
              <a:t>Différents types d’entreprise selon la spécialité  du baccalauréat (Vente ou Commerce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None/>
              <a:tabLst/>
              <a:defRPr/>
            </a:pPr>
            <a:endParaRPr kumimoji="0" lang="fr-FR"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9" name="Picture 6" descr="http://t0.gstatic.com/images?q=tbn:h6P8LrKT5wovFM:http://www.casanaute.com/forum/attachment.php%3Fattachmentid%3D4280%26d%3D1253301957">
            <a:hlinkClick r:id="rId3"/>
          </p:cNvPr>
          <p:cNvPicPr>
            <a:picLocks noChangeAspect="1" noChangeArrowheads="1"/>
          </p:cNvPicPr>
          <p:nvPr/>
        </p:nvPicPr>
        <p:blipFill>
          <a:blip r:embed="rId4" cstate="print"/>
          <a:srcRect/>
          <a:stretch>
            <a:fillRect/>
          </a:stretch>
        </p:blipFill>
        <p:spPr bwMode="auto">
          <a:xfrm>
            <a:off x="1403648" y="2924944"/>
            <a:ext cx="914400" cy="914400"/>
          </a:xfrm>
          <a:prstGeom prst="rect">
            <a:avLst/>
          </a:prstGeom>
          <a:noFill/>
          <a:ln w="9525">
            <a:noFill/>
            <a:miter lim="800000"/>
            <a:headEnd/>
            <a:tailEnd/>
          </a:ln>
        </p:spPr>
      </p:pic>
      <p:pic>
        <p:nvPicPr>
          <p:cNvPr id="10" name="Picture 8" descr="http://t0.gstatic.com/images?q=tbn:wD-8cCYg3oyF4M:http://www.institut-iemp.com/institutionnel/v2/images/societe/axa-logo.jpg">
            <a:hlinkClick r:id="rId5"/>
          </p:cNvPr>
          <p:cNvPicPr>
            <a:picLocks noChangeAspect="1" noChangeArrowheads="1"/>
          </p:cNvPicPr>
          <p:nvPr/>
        </p:nvPicPr>
        <p:blipFill>
          <a:blip r:embed="rId6" cstate="print"/>
          <a:srcRect/>
          <a:stretch>
            <a:fillRect/>
          </a:stretch>
        </p:blipFill>
        <p:spPr bwMode="auto">
          <a:xfrm>
            <a:off x="3131840" y="2852936"/>
            <a:ext cx="1133475" cy="1133475"/>
          </a:xfrm>
          <a:prstGeom prst="rect">
            <a:avLst/>
          </a:prstGeom>
          <a:noFill/>
          <a:ln w="9525">
            <a:noFill/>
            <a:miter lim="800000"/>
            <a:headEnd/>
            <a:tailEnd/>
          </a:ln>
        </p:spPr>
      </p:pic>
      <p:pic>
        <p:nvPicPr>
          <p:cNvPr id="11" name="Picture 2" descr="http://t0.gstatic.com/images?q=tbn:ev1cD05ogEXp3M:http://www.sitedesmarques.com/images/uploaded/2319-camaieu.jpg">
            <a:hlinkClick r:id="rId7"/>
          </p:cNvPr>
          <p:cNvPicPr>
            <a:picLocks noChangeAspect="1" noChangeArrowheads="1"/>
          </p:cNvPicPr>
          <p:nvPr/>
        </p:nvPicPr>
        <p:blipFill>
          <a:blip r:embed="rId8" cstate="print"/>
          <a:srcRect/>
          <a:stretch>
            <a:fillRect/>
          </a:stretch>
        </p:blipFill>
        <p:spPr bwMode="auto">
          <a:xfrm>
            <a:off x="5292080" y="2924944"/>
            <a:ext cx="847725" cy="933450"/>
          </a:xfrm>
          <a:prstGeom prst="rect">
            <a:avLst/>
          </a:prstGeom>
          <a:noFill/>
          <a:ln w="9525">
            <a:noFill/>
            <a:miter lim="800000"/>
            <a:headEnd/>
            <a:tailEnd/>
          </a:ln>
        </p:spPr>
      </p:pic>
      <p:pic>
        <p:nvPicPr>
          <p:cNvPr id="12" name="Picture 10" descr="http://t3.gstatic.com/images?q=tbn:TVjHfMmJo4HhLM:http://blog.nrj.fr/media/blogs/nrjlimogesnrj/logo-la_grande_recre.gif">
            <a:hlinkClick r:id="rId9"/>
          </p:cNvPr>
          <p:cNvPicPr>
            <a:picLocks noChangeAspect="1" noChangeArrowheads="1"/>
          </p:cNvPicPr>
          <p:nvPr/>
        </p:nvPicPr>
        <p:blipFill>
          <a:blip r:embed="rId10" cstate="print"/>
          <a:srcRect/>
          <a:stretch>
            <a:fillRect/>
          </a:stretch>
        </p:blipFill>
        <p:spPr bwMode="auto">
          <a:xfrm>
            <a:off x="7380312" y="2924944"/>
            <a:ext cx="1304925" cy="895350"/>
          </a:xfrm>
          <a:prstGeom prst="rect">
            <a:avLst/>
          </a:prstGeom>
          <a:noFill/>
          <a:ln w="9525">
            <a:noFill/>
            <a:miter lim="800000"/>
            <a:headEnd/>
            <a:tailEnd/>
          </a:ln>
        </p:spPr>
      </p:pic>
      <p:pic>
        <p:nvPicPr>
          <p:cNvPr id="13" name="Picture 2" descr="http://t1.gstatic.com/images?q=tbn:2xSdpga4YikjIM:http://www.actualite-voitures.fr/wp-content/uploads/2010/01/voiture-renault-logo.jpg">
            <a:hlinkClick r:id="rId11"/>
          </p:cNvPr>
          <p:cNvPicPr>
            <a:picLocks noChangeAspect="1" noChangeArrowheads="1"/>
          </p:cNvPicPr>
          <p:nvPr/>
        </p:nvPicPr>
        <p:blipFill>
          <a:blip r:embed="rId12" cstate="print"/>
          <a:srcRect/>
          <a:stretch>
            <a:fillRect/>
          </a:stretch>
        </p:blipFill>
        <p:spPr bwMode="auto">
          <a:xfrm>
            <a:off x="1403648" y="4581128"/>
            <a:ext cx="1085850" cy="1085850"/>
          </a:xfrm>
          <a:prstGeom prst="rect">
            <a:avLst/>
          </a:prstGeom>
          <a:noFill/>
          <a:ln w="9525">
            <a:noFill/>
            <a:miter lim="800000"/>
            <a:headEnd/>
            <a:tailEnd/>
          </a:ln>
        </p:spPr>
      </p:pic>
      <p:pic>
        <p:nvPicPr>
          <p:cNvPr id="14" name="Picture 6" descr="http://t1.gstatic.com/images?q=tbn:Kpd19jn8zKirNM:http://agence-to-buzz.com/wp-content/uploads/2009/04/logo_orpi_21.jpg">
            <a:hlinkClick r:id="rId13"/>
          </p:cNvPr>
          <p:cNvPicPr>
            <a:picLocks noChangeAspect="1" noChangeArrowheads="1"/>
          </p:cNvPicPr>
          <p:nvPr/>
        </p:nvPicPr>
        <p:blipFill>
          <a:blip r:embed="rId14" cstate="print"/>
          <a:srcRect/>
          <a:stretch>
            <a:fillRect/>
          </a:stretch>
        </p:blipFill>
        <p:spPr bwMode="auto">
          <a:xfrm>
            <a:off x="3059832" y="4653136"/>
            <a:ext cx="1009650" cy="895350"/>
          </a:xfrm>
          <a:prstGeom prst="rect">
            <a:avLst/>
          </a:prstGeom>
          <a:noFill/>
          <a:ln w="9525">
            <a:noFill/>
            <a:miter lim="800000"/>
            <a:headEnd/>
            <a:tailEnd/>
          </a:ln>
        </p:spPr>
      </p:pic>
      <p:pic>
        <p:nvPicPr>
          <p:cNvPr id="15" name="Picture 16" descr="http://t1.gstatic.com/images?q=tbn:X649eXUwlmyAiM:http://www.millau-mecanographie.fr/LOGO/LogoCalipage200dpi2.jpg">
            <a:hlinkClick r:id="rId15"/>
          </p:cNvPr>
          <p:cNvPicPr>
            <a:picLocks noChangeAspect="1" noChangeArrowheads="1"/>
          </p:cNvPicPr>
          <p:nvPr/>
        </p:nvPicPr>
        <p:blipFill>
          <a:blip r:embed="rId16" cstate="print"/>
          <a:srcRect/>
          <a:stretch>
            <a:fillRect/>
          </a:stretch>
        </p:blipFill>
        <p:spPr bwMode="auto">
          <a:xfrm>
            <a:off x="5148064" y="4365104"/>
            <a:ext cx="1304925" cy="285750"/>
          </a:xfrm>
          <a:prstGeom prst="rect">
            <a:avLst/>
          </a:prstGeom>
          <a:noFill/>
          <a:ln w="9525">
            <a:noFill/>
            <a:miter lim="800000"/>
            <a:headEnd/>
            <a:tailEnd/>
          </a:ln>
        </p:spPr>
      </p:pic>
      <p:pic>
        <p:nvPicPr>
          <p:cNvPr id="16" name="Picture 10" descr="http://t1.gstatic.com/images?q=tbn:7aHVXCDD37rGhM:http://geslico.ffpjp.com/public/LogoMMAquad.gif">
            <a:hlinkClick r:id="rId17"/>
          </p:cNvPr>
          <p:cNvPicPr>
            <a:picLocks noChangeAspect="1" noChangeArrowheads="1"/>
          </p:cNvPicPr>
          <p:nvPr/>
        </p:nvPicPr>
        <p:blipFill>
          <a:blip r:embed="rId18" cstate="print"/>
          <a:srcRect/>
          <a:stretch>
            <a:fillRect/>
          </a:stretch>
        </p:blipFill>
        <p:spPr bwMode="auto">
          <a:xfrm>
            <a:off x="5076056" y="5157192"/>
            <a:ext cx="1295400" cy="381000"/>
          </a:xfrm>
          <a:prstGeom prst="rect">
            <a:avLst/>
          </a:prstGeom>
          <a:noFill/>
          <a:ln w="9525">
            <a:noFill/>
            <a:miter lim="800000"/>
            <a:headEnd/>
            <a:tailEnd/>
          </a:ln>
        </p:spPr>
      </p:pic>
      <p:pic>
        <p:nvPicPr>
          <p:cNvPr id="17" name="Picture 4" descr="http://t0.gstatic.com/images?q=tbn:qFzUxJMY7ZwDHM:http://emmaleduc.files.wordpress.com/2010/04/logo_leroymerlin.jpg">
            <a:hlinkClick r:id="rId19"/>
          </p:cNvPr>
          <p:cNvPicPr>
            <a:picLocks noChangeAspect="1" noChangeArrowheads="1"/>
          </p:cNvPicPr>
          <p:nvPr/>
        </p:nvPicPr>
        <p:blipFill>
          <a:blip r:embed="rId20" cstate="print"/>
          <a:srcRect/>
          <a:stretch>
            <a:fillRect/>
          </a:stretch>
        </p:blipFill>
        <p:spPr bwMode="auto">
          <a:xfrm>
            <a:off x="7380288" y="5013325"/>
            <a:ext cx="1266825" cy="1143000"/>
          </a:xfrm>
          <a:prstGeom prst="rect">
            <a:avLst/>
          </a:prstGeom>
          <a:noFill/>
          <a:ln w="9525">
            <a:noFill/>
            <a:miter lim="800000"/>
            <a:headEnd/>
            <a:tailEnd/>
          </a:ln>
        </p:spPr>
      </p:pic>
      <p:pic>
        <p:nvPicPr>
          <p:cNvPr id="19" name="Picture 12" descr="Afficher l'image en taille réelle">
            <a:hlinkClick r:id="rId21"/>
          </p:cNvPr>
          <p:cNvPicPr>
            <a:picLocks noChangeAspect="1" noChangeArrowheads="1"/>
          </p:cNvPicPr>
          <p:nvPr/>
        </p:nvPicPr>
        <p:blipFill>
          <a:blip r:embed="rId22" cstate="print"/>
          <a:srcRect/>
          <a:stretch>
            <a:fillRect/>
          </a:stretch>
        </p:blipFill>
        <p:spPr bwMode="auto">
          <a:xfrm>
            <a:off x="7380288" y="4292600"/>
            <a:ext cx="1428750" cy="381000"/>
          </a:xfrm>
          <a:prstGeom prst="rect">
            <a:avLst/>
          </a:prstGeom>
          <a:noFill/>
          <a:ln w="9525">
            <a:noFill/>
            <a:miter lim="800000"/>
            <a:headEnd/>
            <a:tailEnd/>
          </a:ln>
        </p:spPr>
      </p:pic>
      <p:pic>
        <p:nvPicPr>
          <p:cNvPr id="18" name="Picture 1"/>
          <p:cNvPicPr>
            <a:picLocks noChangeAspect="1" noChangeArrowheads="1"/>
          </p:cNvPicPr>
          <p:nvPr/>
        </p:nvPicPr>
        <p:blipFill>
          <a:blip r:embed="rId23" cstate="print"/>
          <a:srcRect/>
          <a:stretch>
            <a:fillRect/>
          </a:stretch>
        </p:blipFill>
        <p:spPr bwMode="auto">
          <a:xfrm>
            <a:off x="251520" y="5661248"/>
            <a:ext cx="720079" cy="360040"/>
          </a:xfrm>
          <a:prstGeom prst="rect">
            <a:avLst/>
          </a:prstGeom>
          <a:noFill/>
          <a:ln w="9525">
            <a:noFill/>
            <a:miter lim="800000"/>
            <a:headEnd/>
            <a:tailEnd/>
          </a:ln>
        </p:spPr>
      </p:pic>
      <p:pic>
        <p:nvPicPr>
          <p:cNvPr id="20" name="Picture 2" descr="Logo lycée">
            <a:hlinkClick r:id="rId24" tooltip="&quot;Lycée Jean Monnet&quot;"/>
          </p:cNvPr>
          <p:cNvPicPr>
            <a:picLocks noChangeAspect="1" noChangeArrowheads="1"/>
          </p:cNvPicPr>
          <p:nvPr/>
        </p:nvPicPr>
        <p:blipFill>
          <a:blip r:embed="rId25" r:link="rId26"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re 1"/>
          <p:cNvSpPr>
            <a:spLocks noGrp="1"/>
          </p:cNvSpPr>
          <p:nvPr>
            <p:ph type="title"/>
          </p:nvPr>
        </p:nvSpPr>
        <p:spPr>
          <a:xfrm>
            <a:off x="2051720" y="476673"/>
            <a:ext cx="7092280" cy="1008112"/>
          </a:xfrm>
        </p:spPr>
        <p:txBody>
          <a:bodyPr>
            <a:normAutofit fontScale="90000"/>
          </a:bodyPr>
          <a:lstStyle/>
          <a:p>
            <a:pPr>
              <a:defRPr/>
            </a:pPr>
            <a:r>
              <a:rPr lang="fr-FR" dirty="0">
                <a:solidFill>
                  <a:schemeClr val="accent3">
                    <a:lumMod val="75000"/>
                  </a:schemeClr>
                </a:solidFill>
              </a:rPr>
              <a:t>La voie professionnelle </a:t>
            </a:r>
            <a:br>
              <a:rPr lang="fr-FR" dirty="0">
                <a:solidFill>
                  <a:schemeClr val="accent3">
                    <a:lumMod val="75000"/>
                  </a:schemeClr>
                </a:solidFill>
              </a:rPr>
            </a:br>
            <a:r>
              <a:rPr lang="fr-FR" altLang="fr-FR" sz="2700" dirty="0">
                <a:latin typeface="Arial Black" pitchFamily="34" charset="0"/>
                <a:ea typeface="Arial Black" pitchFamily="34" charset="0"/>
                <a:cs typeface="Arial Black" pitchFamily="34" charset="0"/>
              </a:rPr>
              <a:t>Section Européenne</a:t>
            </a:r>
            <a:r>
              <a:rPr lang="fr-FR" dirty="0">
                <a:solidFill>
                  <a:srgbClr val="0070C0"/>
                </a:solidFill>
              </a:rPr>
              <a:t/>
            </a:r>
            <a:br>
              <a:rPr lang="fr-FR" dirty="0">
                <a:solidFill>
                  <a:srgbClr val="0070C0"/>
                </a:solidFill>
              </a:rPr>
            </a:br>
            <a:endParaRPr lang="fr-FR" dirty="0">
              <a:solidFill>
                <a:srgbClr val="0070C0"/>
              </a:solidFill>
            </a:endParaRPr>
          </a:p>
        </p:txBody>
      </p:sp>
      <p:graphicFrame>
        <p:nvGraphicFramePr>
          <p:cNvPr id="6" name="Tableau 5">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7"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260648"/>
            <a:ext cx="1008112" cy="1008112"/>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3"/>
          <p:cNvSpPr txBox="1">
            <a:spLocks/>
          </p:cNvSpPr>
          <p:nvPr/>
        </p:nvSpPr>
        <p:spPr>
          <a:xfrm>
            <a:off x="1619672" y="2348880"/>
            <a:ext cx="6516687" cy="2879725"/>
          </a:xfrm>
          <a:prstGeom prst="rect">
            <a:avLst/>
          </a:prstGeom>
        </p:spPr>
        <p:txBody>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None/>
              <a:tabLst>
                <a:tab pos="457200" algn="l"/>
              </a:tabLst>
              <a:defRPr/>
            </a:pPr>
            <a:r>
              <a:rPr kumimoji="0" lang="fr-FR" altLang="fr-FR" sz="3200" b="1" i="0" u="sng" strike="noStrike" kern="1200" cap="none" spc="0" normalizeH="0" baseline="0" noProof="0" dirty="0">
                <a:ln>
                  <a:noFill/>
                </a:ln>
                <a:solidFill>
                  <a:schemeClr val="tx1"/>
                </a:solidFill>
                <a:effectLst/>
                <a:uLnTx/>
                <a:uFillTx/>
                <a:latin typeface="Arial" pitchFamily="34" charset="0"/>
                <a:ea typeface="+mn-ea"/>
                <a:cs typeface="Arial" pitchFamily="34" charset="0"/>
              </a:rPr>
              <a:t>POUR</a:t>
            </a:r>
            <a:r>
              <a:rPr kumimoji="0" lang="fr-FR" altLang="fr-FR"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None/>
              <a:tabLst>
                <a:tab pos="457200" algn="l"/>
              </a:tabLst>
              <a:defRPr/>
            </a:pPr>
            <a:endParaRPr kumimoji="0" lang="fr-FR" altLang="fr-FR"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Tx/>
              <a:buChar char="-"/>
              <a:tabLst>
                <a:tab pos="457200" algn="l"/>
              </a:tabLst>
              <a:defRPr/>
            </a:pPr>
            <a:r>
              <a:rPr kumimoji="0" lang="fr-FR" altLang="fr-FR"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r>
              <a:rPr kumimoji="0" lang="fr-FR" alt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Obtenir une mention complémentaire au bac</a:t>
            </a:r>
          </a:p>
          <a:p>
            <a:pPr marL="365760" marR="0" lvl="0" indent="-283464" algn="l" defTabSz="914400" rtl="0" eaLnBrk="1" fontAlgn="auto" latinLnBrk="0" hangingPunct="1">
              <a:lnSpc>
                <a:spcPct val="100000"/>
              </a:lnSpc>
              <a:spcBef>
                <a:spcPts val="600"/>
              </a:spcBef>
              <a:spcAft>
                <a:spcPts val="0"/>
              </a:spcAft>
              <a:buClr>
                <a:schemeClr val="accent1"/>
              </a:buClr>
              <a:buSzPct val="80000"/>
              <a:buFontTx/>
              <a:buChar char="-"/>
              <a:tabLst>
                <a:tab pos="457200" algn="l"/>
              </a:tabLst>
              <a:defRPr/>
            </a:pPr>
            <a:r>
              <a:rPr kumimoji="0" lang="fr-FR" alt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Bénéficier du passeport </a:t>
            </a:r>
            <a:r>
              <a:rPr kumimoji="0" lang="fr-FR" altLang="fr-FR" sz="2400" b="0" i="0" u="none" strike="noStrike" kern="1200" cap="none" spc="0" normalizeH="0" baseline="0" noProof="0" dirty="0" err="1">
                <a:ln>
                  <a:noFill/>
                </a:ln>
                <a:solidFill>
                  <a:schemeClr val="tx1"/>
                </a:solidFill>
                <a:effectLst/>
                <a:uLnTx/>
                <a:uFillTx/>
                <a:latin typeface="Arial" pitchFamily="34" charset="0"/>
                <a:ea typeface="+mn-ea"/>
                <a:cs typeface="Arial" pitchFamily="34" charset="0"/>
              </a:rPr>
              <a:t>Europass</a:t>
            </a:r>
            <a:endParaRPr kumimoji="0" lang="fr-FR" alt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65760" marR="0" lvl="0" indent="-283464" algn="l" defTabSz="914400" rtl="0" eaLnBrk="1" fontAlgn="auto" latinLnBrk="0" hangingPunct="1">
              <a:lnSpc>
                <a:spcPct val="140000"/>
              </a:lnSpc>
              <a:spcBef>
                <a:spcPts val="600"/>
              </a:spcBef>
              <a:spcAft>
                <a:spcPts val="0"/>
              </a:spcAft>
              <a:buClr>
                <a:schemeClr val="accent1"/>
              </a:buClr>
              <a:buSzPct val="80000"/>
              <a:buFont typeface="Arial" pitchFamily="34" charset="0"/>
              <a:buChar char="−"/>
              <a:tabLst>
                <a:tab pos="457200" algn="l"/>
              </a:tabLst>
              <a:defRPr/>
            </a:pPr>
            <a:r>
              <a:rPr kumimoji="0" lang="fr-FR" alt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S’exprimer avec confiance en anglais,</a:t>
            </a:r>
          </a:p>
          <a:p>
            <a:pPr marL="365760" marR="0" lvl="0" indent="-283464" algn="l" defTabSz="914400" rtl="0" eaLnBrk="1" fontAlgn="auto" latinLnBrk="0" hangingPunct="1">
              <a:lnSpc>
                <a:spcPct val="140000"/>
              </a:lnSpc>
              <a:spcBef>
                <a:spcPts val="600"/>
              </a:spcBef>
              <a:spcAft>
                <a:spcPts val="0"/>
              </a:spcAft>
              <a:buClr>
                <a:schemeClr val="accent1"/>
              </a:buClr>
              <a:buSzPct val="80000"/>
              <a:buFont typeface="Arial" pitchFamily="34" charset="0"/>
              <a:buChar char="−"/>
              <a:tabLst>
                <a:tab pos="457200" algn="l"/>
              </a:tabLst>
              <a:defRPr/>
            </a:pPr>
            <a:r>
              <a:rPr kumimoji="0" lang="fr-FR" alt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Optimiser son insertion professionnelle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None/>
              <a:tabLst>
                <a:tab pos="457200" algn="l"/>
              </a:tabLst>
              <a:defRPr/>
            </a:pPr>
            <a:endParaRPr kumimoji="0" lang="fr-FR"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9" name="Picture 16" descr="drapeau%20anglais"/>
          <p:cNvPicPr>
            <a:picLocks noChangeAspect="1" noChangeArrowheads="1"/>
          </p:cNvPicPr>
          <p:nvPr/>
        </p:nvPicPr>
        <p:blipFill>
          <a:blip r:embed="rId3" cstate="print"/>
          <a:srcRect/>
          <a:stretch>
            <a:fillRect/>
          </a:stretch>
        </p:blipFill>
        <p:spPr bwMode="auto">
          <a:xfrm>
            <a:off x="6516216" y="980728"/>
            <a:ext cx="1822450" cy="720725"/>
          </a:xfrm>
          <a:prstGeom prst="rect">
            <a:avLst/>
          </a:prstGeom>
          <a:noFill/>
          <a:ln w="9525">
            <a:noFill/>
            <a:miter lim="800000"/>
            <a:headEnd/>
            <a:tailEnd/>
          </a:ln>
        </p:spPr>
      </p:pic>
      <p:pic>
        <p:nvPicPr>
          <p:cNvPr id="10" name="Picture 3" descr="europe"/>
          <p:cNvPicPr>
            <a:picLocks noChangeAspect="1" noChangeArrowheads="1"/>
          </p:cNvPicPr>
          <p:nvPr/>
        </p:nvPicPr>
        <p:blipFill>
          <a:blip r:embed="rId4" cstate="print">
            <a:clrChange>
              <a:clrFrom>
                <a:srgbClr val="00349A"/>
              </a:clrFrom>
              <a:clrTo>
                <a:srgbClr val="00349A">
                  <a:alpha val="0"/>
                </a:srgbClr>
              </a:clrTo>
            </a:clrChange>
          </a:blip>
          <a:srcRect t="8395"/>
          <a:stretch>
            <a:fillRect/>
          </a:stretch>
        </p:blipFill>
        <p:spPr bwMode="auto">
          <a:xfrm>
            <a:off x="5364088" y="1556792"/>
            <a:ext cx="1368425" cy="728662"/>
          </a:xfrm>
          <a:prstGeom prst="rect">
            <a:avLst/>
          </a:prstGeom>
          <a:solidFill>
            <a:srgbClr val="0000FF"/>
          </a:solidFill>
          <a:ln w="9525">
            <a:noFill/>
            <a:miter lim="800000"/>
            <a:headEnd/>
            <a:tailEnd/>
          </a:ln>
        </p:spPr>
      </p:pic>
      <p:pic>
        <p:nvPicPr>
          <p:cNvPr id="11" name="Picture 1"/>
          <p:cNvPicPr>
            <a:picLocks noChangeAspect="1" noChangeArrowheads="1"/>
          </p:cNvPicPr>
          <p:nvPr/>
        </p:nvPicPr>
        <p:blipFill>
          <a:blip r:embed="rId5" cstate="print"/>
          <a:srcRect/>
          <a:stretch>
            <a:fillRect/>
          </a:stretch>
        </p:blipFill>
        <p:spPr bwMode="auto">
          <a:xfrm>
            <a:off x="251520" y="5661248"/>
            <a:ext cx="720079" cy="360040"/>
          </a:xfrm>
          <a:prstGeom prst="rect">
            <a:avLst/>
          </a:prstGeom>
          <a:noFill/>
          <a:ln w="9525">
            <a:noFill/>
            <a:miter lim="800000"/>
            <a:headEnd/>
            <a:tailEnd/>
          </a:ln>
        </p:spPr>
      </p:pic>
      <p:pic>
        <p:nvPicPr>
          <p:cNvPr id="12" name="Picture 2" descr="Logo lycée">
            <a:hlinkClick r:id="rId6" tooltip="&quot;Lycée Jean Monnet&quot;"/>
          </p:cNvPr>
          <p:cNvPicPr>
            <a:picLocks noChangeAspect="1" noChangeArrowheads="1"/>
          </p:cNvPicPr>
          <p:nvPr/>
        </p:nvPicPr>
        <p:blipFill>
          <a:blip r:embed="rId7" r:link="rId8"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re 1"/>
          <p:cNvSpPr>
            <a:spLocks noGrp="1"/>
          </p:cNvSpPr>
          <p:nvPr>
            <p:ph type="title"/>
          </p:nvPr>
        </p:nvSpPr>
        <p:spPr>
          <a:xfrm>
            <a:off x="2051720" y="476673"/>
            <a:ext cx="7092280" cy="1008112"/>
          </a:xfrm>
        </p:spPr>
        <p:txBody>
          <a:bodyPr>
            <a:normAutofit fontScale="90000"/>
          </a:bodyPr>
          <a:lstStyle/>
          <a:p>
            <a:pPr>
              <a:defRPr/>
            </a:pPr>
            <a:r>
              <a:rPr lang="fr-FR" dirty="0">
                <a:solidFill>
                  <a:schemeClr val="accent3">
                    <a:lumMod val="75000"/>
                  </a:schemeClr>
                </a:solidFill>
              </a:rPr>
              <a:t>La voie professionnelle </a:t>
            </a:r>
            <a:br>
              <a:rPr lang="fr-FR" dirty="0">
                <a:solidFill>
                  <a:schemeClr val="accent3">
                    <a:lumMod val="75000"/>
                  </a:schemeClr>
                </a:solidFill>
              </a:rPr>
            </a:br>
            <a:r>
              <a:rPr lang="fr-FR" altLang="fr-FR" sz="2700" dirty="0">
                <a:latin typeface="Arial Black" pitchFamily="34" charset="0"/>
                <a:ea typeface="Arial Black" pitchFamily="34" charset="0"/>
                <a:cs typeface="Arial Black" pitchFamily="34" charset="0"/>
              </a:rPr>
              <a:t>Ouverture d’une classe LV1 Espagnol</a:t>
            </a:r>
            <a:endParaRPr lang="fr-FR" dirty="0">
              <a:solidFill>
                <a:srgbClr val="0070C0"/>
              </a:solidFill>
            </a:endParaRPr>
          </a:p>
        </p:txBody>
      </p:sp>
      <p:graphicFrame>
        <p:nvGraphicFramePr>
          <p:cNvPr id="6" name="Tableau 5">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7"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260648"/>
            <a:ext cx="1008112" cy="1008112"/>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3"/>
          <p:cNvSpPr txBox="1">
            <a:spLocks/>
          </p:cNvSpPr>
          <p:nvPr/>
        </p:nvSpPr>
        <p:spPr>
          <a:xfrm>
            <a:off x="1187624" y="2348880"/>
            <a:ext cx="7848872" cy="3600400"/>
          </a:xfrm>
          <a:prstGeom prst="rect">
            <a:avLst/>
          </a:prstGeom>
        </p:spPr>
        <p:txBody>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None/>
              <a:tabLst>
                <a:tab pos="457200" algn="l"/>
              </a:tabLst>
              <a:defRPr/>
            </a:pPr>
            <a:r>
              <a:rPr kumimoji="0" lang="fr-FR" altLang="fr-FR" sz="2400" b="1" i="0" u="sng" strike="noStrike" kern="1200" cap="none" spc="0" normalizeH="0" baseline="0" noProof="0" dirty="0">
                <a:ln>
                  <a:noFill/>
                </a:ln>
                <a:solidFill>
                  <a:schemeClr val="tx1"/>
                </a:solidFill>
                <a:effectLst/>
                <a:uLnTx/>
                <a:uFillTx/>
                <a:latin typeface="Arial" pitchFamily="34" charset="0"/>
                <a:ea typeface="+mn-ea"/>
                <a:cs typeface="Arial" pitchFamily="34" charset="0"/>
              </a:rPr>
              <a:t>Le programme</a:t>
            </a:r>
            <a:r>
              <a:rPr kumimoji="0" lang="fr-FR" altLang="fr-FR" sz="2400" b="1" i="0" u="sng" strike="noStrike" kern="1200" cap="none" spc="0" normalizeH="0" noProof="0" dirty="0">
                <a:ln>
                  <a:noFill/>
                </a:ln>
                <a:solidFill>
                  <a:schemeClr val="tx1"/>
                </a:solidFill>
                <a:effectLst/>
                <a:uLnTx/>
                <a:uFillTx/>
                <a:latin typeface="Arial" pitchFamily="34" charset="0"/>
                <a:ea typeface="+mn-ea"/>
                <a:cs typeface="Arial" pitchFamily="34" charset="0"/>
              </a:rPr>
              <a:t> Erasmus + </a:t>
            </a:r>
            <a:r>
              <a:rPr kumimoji="0" lang="fr-FR" altLang="fr-FR" sz="3200" b="1" i="0" u="sng" strike="noStrike" kern="1200" cap="none" spc="0" normalizeH="0" noProof="0" dirty="0">
                <a:ln>
                  <a:noFill/>
                </a:ln>
                <a:solidFill>
                  <a:schemeClr val="tx1"/>
                </a:solidFill>
                <a:effectLst/>
                <a:uLnTx/>
                <a:uFillTx/>
                <a:latin typeface="Arial" pitchFamily="34" charset="0"/>
                <a:ea typeface="+mn-ea"/>
                <a:cs typeface="Arial" pitchFamily="34" charset="0"/>
              </a:rPr>
              <a:t>:</a:t>
            </a:r>
            <a:endParaRPr kumimoji="0" lang="fr-FR" altLang="fr-FR"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None/>
              <a:tabLst>
                <a:tab pos="457200" algn="l"/>
              </a:tabLst>
              <a:defRPr/>
            </a:pPr>
            <a:endParaRPr kumimoji="0" lang="fr-FR" alt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Tx/>
              <a:buChar char="-"/>
              <a:tabLst>
                <a:tab pos="457200" algn="l"/>
              </a:tabLst>
              <a:defRPr/>
            </a:pPr>
            <a:r>
              <a:rPr kumimoji="0" lang="fr-FR" altLang="fr-FR"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Améliorer la pratique d’une langue étrangère dans un cadre professionnel, culturel et relationnel</a:t>
            </a:r>
          </a:p>
          <a:p>
            <a:pPr marL="365760" marR="0" lvl="0" indent="-283464" algn="l" defTabSz="914400" rtl="0" eaLnBrk="1" fontAlgn="auto" latinLnBrk="0" hangingPunct="1">
              <a:lnSpc>
                <a:spcPct val="100000"/>
              </a:lnSpc>
              <a:spcBef>
                <a:spcPts val="600"/>
              </a:spcBef>
              <a:spcAft>
                <a:spcPts val="0"/>
              </a:spcAft>
              <a:buClr>
                <a:schemeClr val="accent1"/>
              </a:buClr>
              <a:buSzPct val="80000"/>
              <a:buFontTx/>
              <a:buChar char="-"/>
              <a:tabLst>
                <a:tab pos="457200" algn="l"/>
              </a:tabLst>
              <a:defRPr/>
            </a:pPr>
            <a:r>
              <a:rPr kumimoji="0" lang="fr-FR" altLang="fr-FR"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Développer des compétences formelles (professionnelles</a:t>
            </a:r>
            <a:r>
              <a:rPr kumimoji="0" lang="fr-FR" altLang="fr-FR" b="0" i="0" u="none" strike="noStrike" kern="1200" cap="none" spc="0" normalizeH="0" noProof="0" dirty="0">
                <a:ln>
                  <a:noFill/>
                </a:ln>
                <a:solidFill>
                  <a:schemeClr val="tx1"/>
                </a:solidFill>
                <a:effectLst/>
                <a:uLnTx/>
                <a:uFillTx/>
                <a:latin typeface="Arial" pitchFamily="34" charset="0"/>
                <a:ea typeface="+mn-ea"/>
                <a:cs typeface="Arial" pitchFamily="34" charset="0"/>
              </a:rPr>
              <a:t> et linguistiques) et informelles (gestion de situations de la vie quotidienne)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Tx/>
              <a:buChar char="-"/>
              <a:tabLst>
                <a:tab pos="457200" algn="l"/>
              </a:tabLst>
              <a:defRPr/>
            </a:pPr>
            <a:r>
              <a:rPr lang="fr-FR" altLang="fr-FR" baseline="0" dirty="0">
                <a:latin typeface="Arial" pitchFamily="34" charset="0"/>
                <a:cs typeface="Arial" pitchFamily="34" charset="0"/>
              </a:rPr>
              <a:t>Acquérir</a:t>
            </a:r>
            <a:r>
              <a:rPr lang="fr-FR" altLang="fr-FR" dirty="0">
                <a:latin typeface="Arial" pitchFamily="34" charset="0"/>
                <a:cs typeface="Arial" pitchFamily="34" charset="0"/>
              </a:rPr>
              <a:t> des qualités, des attitudes humaines et sociales (ouverture d’esprit, adaptabilité, curiosité, confiance en soi…)</a:t>
            </a:r>
          </a:p>
          <a:p>
            <a:pPr marL="365760" marR="0" lvl="0" indent="-283464" algn="l" defTabSz="914400" rtl="0" eaLnBrk="1" fontAlgn="auto" latinLnBrk="0" hangingPunct="1">
              <a:lnSpc>
                <a:spcPct val="100000"/>
              </a:lnSpc>
              <a:spcBef>
                <a:spcPts val="600"/>
              </a:spcBef>
              <a:spcAft>
                <a:spcPts val="0"/>
              </a:spcAft>
              <a:buClr>
                <a:schemeClr val="accent1"/>
              </a:buClr>
              <a:buSzPct val="80000"/>
              <a:buFontTx/>
              <a:buChar char="-"/>
              <a:tabLst>
                <a:tab pos="457200" algn="l"/>
              </a:tabLst>
              <a:defRPr/>
            </a:pPr>
            <a:r>
              <a:rPr kumimoji="0" lang="fr-FR" altLang="fr-FR"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Enrichir</a:t>
            </a:r>
            <a:r>
              <a:rPr kumimoji="0" lang="fr-FR" altLang="fr-FR" b="0" i="0" u="none" strike="noStrike" kern="1200" cap="none" spc="0" normalizeH="0" noProof="0" dirty="0">
                <a:ln>
                  <a:noFill/>
                </a:ln>
                <a:solidFill>
                  <a:schemeClr val="tx1"/>
                </a:solidFill>
                <a:effectLst/>
                <a:uLnTx/>
                <a:uFillTx/>
                <a:latin typeface="Arial" pitchFamily="34" charset="0"/>
                <a:ea typeface="+mn-ea"/>
                <a:cs typeface="Arial" pitchFamily="34" charset="0"/>
              </a:rPr>
              <a:t> son CV d’une expérience de mobilité internationale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Tx/>
              <a:buChar char="-"/>
              <a:tabLst>
                <a:tab pos="457200" algn="l"/>
              </a:tabLst>
              <a:defRPr/>
            </a:pPr>
            <a:r>
              <a:rPr lang="fr-FR" altLang="fr-FR" baseline="0" dirty="0">
                <a:latin typeface="Arial" pitchFamily="34" charset="0"/>
                <a:cs typeface="Arial" pitchFamily="34" charset="0"/>
              </a:rPr>
              <a:t>Vivre une expérience enrichissante</a:t>
            </a:r>
            <a:r>
              <a:rPr lang="fr-FR" altLang="fr-FR" dirty="0">
                <a:latin typeface="Arial" pitchFamily="34" charset="0"/>
                <a:cs typeface="Arial" pitchFamily="34" charset="0"/>
              </a:rPr>
              <a:t> en toute autonomie</a:t>
            </a:r>
            <a:endParaRPr kumimoji="0" lang="fr-FR" altLang="fr-FR"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pitchFamily="34" charset="0"/>
              <a:buNone/>
              <a:tabLst>
                <a:tab pos="457200" algn="l"/>
              </a:tabLst>
              <a:defRPr/>
            </a:pPr>
            <a:endParaRPr kumimoji="0" lang="fr-FR"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4098" name="Picture 2" descr="RÃ©sultat de recherche d'images pour &quot;drapeau espagnol&quo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64288" y="1268760"/>
            <a:ext cx="1152128" cy="1152128"/>
          </a:xfrm>
          <a:prstGeom prst="rect">
            <a:avLst/>
          </a:prstGeom>
          <a:noFill/>
        </p:spPr>
      </p:pic>
      <p:pic>
        <p:nvPicPr>
          <p:cNvPr id="4100" name="Picture 4" descr="RÃ©sultat de recherche d'images pour &quot;logo erasmus&quot;"/>
          <p:cNvPicPr>
            <a:picLocks noChangeAspect="1" noChangeArrowheads="1"/>
          </p:cNvPicPr>
          <p:nvPr/>
        </p:nvPicPr>
        <p:blipFill>
          <a:blip r:embed="rId4" cstate="print">
            <a:clrChange>
              <a:clrFrom>
                <a:srgbClr val="FFFFFF"/>
              </a:clrFrom>
              <a:clrTo>
                <a:srgbClr val="FFFFFF">
                  <a:alpha val="0"/>
                </a:srgbClr>
              </a:clrTo>
            </a:clrChange>
          </a:blip>
          <a:srcRect t="36287" b="34985"/>
          <a:stretch>
            <a:fillRect/>
          </a:stretch>
        </p:blipFill>
        <p:spPr bwMode="auto">
          <a:xfrm>
            <a:off x="5724128" y="1916832"/>
            <a:ext cx="2506579" cy="720080"/>
          </a:xfrm>
          <a:prstGeom prst="rect">
            <a:avLst/>
          </a:prstGeom>
          <a:noFill/>
        </p:spPr>
      </p:pic>
      <p:pic>
        <p:nvPicPr>
          <p:cNvPr id="11" name="Picture 1"/>
          <p:cNvPicPr>
            <a:picLocks noChangeAspect="1" noChangeArrowheads="1"/>
          </p:cNvPicPr>
          <p:nvPr/>
        </p:nvPicPr>
        <p:blipFill>
          <a:blip r:embed="rId5" cstate="print"/>
          <a:srcRect/>
          <a:stretch>
            <a:fillRect/>
          </a:stretch>
        </p:blipFill>
        <p:spPr bwMode="auto">
          <a:xfrm>
            <a:off x="251520" y="5661248"/>
            <a:ext cx="720079" cy="360040"/>
          </a:xfrm>
          <a:prstGeom prst="rect">
            <a:avLst/>
          </a:prstGeom>
          <a:noFill/>
          <a:ln w="9525">
            <a:noFill/>
            <a:miter lim="800000"/>
            <a:headEnd/>
            <a:tailEnd/>
          </a:ln>
        </p:spPr>
      </p:pic>
      <p:pic>
        <p:nvPicPr>
          <p:cNvPr id="12" name="Picture 2" descr="Logo lycée">
            <a:hlinkClick r:id="rId6" tooltip="&quot;Lycée Jean Monnet&quot;"/>
          </p:cNvPr>
          <p:cNvPicPr>
            <a:picLocks noChangeAspect="1" noChangeArrowheads="1"/>
          </p:cNvPicPr>
          <p:nvPr/>
        </p:nvPicPr>
        <p:blipFill>
          <a:blip r:embed="rId7" r:link="rId8"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p:cNvPicPr>
            <a:picLocks noChangeAspect="1" noChangeArrowheads="1"/>
          </p:cNvPicPr>
          <p:nvPr/>
        </p:nvPicPr>
        <p:blipFill>
          <a:blip r:embed="rId2" cstate="print"/>
          <a:srcRect l="5469" t="34619" r="43555" b="24365"/>
          <a:stretch>
            <a:fillRect/>
          </a:stretch>
        </p:blipFill>
        <p:spPr bwMode="auto">
          <a:xfrm>
            <a:off x="2314575" y="1143000"/>
            <a:ext cx="4329113" cy="2786063"/>
          </a:xfrm>
          <a:prstGeom prst="rect">
            <a:avLst/>
          </a:prstGeom>
          <a:noFill/>
          <a:ln w="9525">
            <a:noFill/>
            <a:miter lim="800000"/>
            <a:headEnd/>
            <a:tailEnd/>
          </a:ln>
        </p:spPr>
      </p:pic>
      <p:pic>
        <p:nvPicPr>
          <p:cNvPr id="5125" name="Picture 7"/>
          <p:cNvPicPr>
            <a:picLocks noChangeAspect="1" noChangeArrowheads="1"/>
          </p:cNvPicPr>
          <p:nvPr/>
        </p:nvPicPr>
        <p:blipFill>
          <a:blip r:embed="rId3" cstate="print"/>
          <a:srcRect l="8984" t="53662" r="40039" b="25098"/>
          <a:stretch>
            <a:fillRect/>
          </a:stretch>
        </p:blipFill>
        <p:spPr bwMode="auto">
          <a:xfrm>
            <a:off x="1331640" y="4221088"/>
            <a:ext cx="6786562" cy="2262187"/>
          </a:xfrm>
          <a:prstGeom prst="rect">
            <a:avLst/>
          </a:prstGeom>
          <a:noFill/>
          <a:ln w="9525">
            <a:noFill/>
            <a:miter lim="800000"/>
            <a:headEnd/>
            <a:tailEnd/>
          </a:ln>
        </p:spPr>
      </p:pic>
      <p:sp>
        <p:nvSpPr>
          <p:cNvPr id="9" name="Titre 1"/>
          <p:cNvSpPr>
            <a:spLocks noGrp="1"/>
          </p:cNvSpPr>
          <p:nvPr>
            <p:ph type="title"/>
          </p:nvPr>
        </p:nvSpPr>
        <p:spPr>
          <a:xfrm>
            <a:off x="2051720" y="476673"/>
            <a:ext cx="7092280" cy="1008112"/>
          </a:xfrm>
        </p:spPr>
        <p:txBody>
          <a:bodyPr>
            <a:normAutofit fontScale="90000"/>
          </a:bodyPr>
          <a:lstStyle/>
          <a:p>
            <a:pPr>
              <a:defRPr/>
            </a:pPr>
            <a:r>
              <a:rPr lang="fr-FR" dirty="0">
                <a:solidFill>
                  <a:schemeClr val="accent3">
                    <a:lumMod val="75000"/>
                  </a:schemeClr>
                </a:solidFill>
              </a:rPr>
              <a:t>La Mini Entreprise</a:t>
            </a:r>
            <a:br>
              <a:rPr lang="fr-FR" dirty="0">
                <a:solidFill>
                  <a:schemeClr val="accent3">
                    <a:lumMod val="75000"/>
                  </a:schemeClr>
                </a:solidFill>
              </a:rPr>
            </a:br>
            <a:endParaRPr lang="fr-FR" dirty="0">
              <a:solidFill>
                <a:srgbClr val="0070C0"/>
              </a:solidFill>
            </a:endParaRPr>
          </a:p>
        </p:txBody>
      </p:sp>
      <p:sp>
        <p:nvSpPr>
          <p:cNvPr id="10"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260648"/>
            <a:ext cx="1008112" cy="1008112"/>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7"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260648"/>
            <a:ext cx="1008112" cy="1008112"/>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p:cNvSpPr txBox="1">
            <a:spLocks/>
          </p:cNvSpPr>
          <p:nvPr/>
        </p:nvSpPr>
        <p:spPr>
          <a:xfrm>
            <a:off x="1475656" y="332656"/>
            <a:ext cx="7881937" cy="1287462"/>
          </a:xfrm>
          <a:prstGeom prst="rect">
            <a:avLst/>
          </a:prstGeom>
        </p:spPr>
        <p:txBody>
          <a:bodyPr anchor="ctr">
            <a:normAutofit lnSpcReduction="10000"/>
          </a:bodyPr>
          <a:lstStyle/>
          <a:p>
            <a:pPr lvl="0" algn="ctr">
              <a:spcBef>
                <a:spcPct val="0"/>
              </a:spcBef>
              <a:defRPr/>
            </a:pPr>
            <a:r>
              <a:rPr kumimoji="0" lang="fr-FR"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NOTRE JOURN</a:t>
            </a:r>
            <a:r>
              <a:rPr lang="fr-FR" sz="4400" dirty="0">
                <a:solidFill>
                  <a:schemeClr val="tx2"/>
                </a:solidFill>
              </a:rPr>
              <a:t>É</a:t>
            </a:r>
            <a:r>
              <a:rPr kumimoji="0" lang="fr-FR"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E PORTES OUVERTES</a:t>
            </a:r>
          </a:p>
        </p:txBody>
      </p:sp>
      <p:sp>
        <p:nvSpPr>
          <p:cNvPr id="13" name="Espace réservé du texte 2"/>
          <p:cNvSpPr txBox="1">
            <a:spLocks/>
          </p:cNvSpPr>
          <p:nvPr/>
        </p:nvSpPr>
        <p:spPr>
          <a:xfrm>
            <a:off x="1043608" y="2132856"/>
            <a:ext cx="7881937" cy="4081760"/>
          </a:xfrm>
          <a:prstGeom prst="rect">
            <a:avLst/>
          </a:prstGeom>
        </p:spPr>
        <p:txBody>
          <a:bodyPr/>
          <a:lstStyle/>
          <a:p>
            <a:pPr marL="548640" marR="0" lvl="1" indent="-274320" algn="ctr" defTabSz="914400" rtl="0" eaLnBrk="1" fontAlgn="auto" latinLnBrk="0" hangingPunct="1">
              <a:lnSpc>
                <a:spcPct val="90000"/>
              </a:lnSpc>
              <a:spcBef>
                <a:spcPts val="550"/>
              </a:spcBef>
              <a:spcAft>
                <a:spcPts val="0"/>
              </a:spcAft>
              <a:buClr>
                <a:schemeClr val="accent6">
                  <a:lumMod val="75000"/>
                </a:schemeClr>
              </a:buClr>
              <a:buSzTx/>
              <a:buFont typeface="Arial Italic"/>
              <a:buNone/>
              <a:tabLst/>
              <a:defRPr/>
            </a:pPr>
            <a:r>
              <a:rPr kumimoji="0" lang="fr-FR" sz="4000" b="0" i="0" u="none" strike="noStrike" kern="1200" cap="none" spc="0" normalizeH="0" baseline="0" noProof="0" dirty="0">
                <a:ln>
                  <a:noFill/>
                </a:ln>
                <a:solidFill>
                  <a:srgbClr val="FF0000"/>
                </a:solidFill>
                <a:effectLst/>
                <a:uLnTx/>
                <a:uFillTx/>
                <a:latin typeface="+mn-lt"/>
                <a:ea typeface="+mn-ea"/>
                <a:cs typeface="+mn-cs"/>
              </a:rPr>
              <a:t>SAMEDI 06 AVRIL 2019 </a:t>
            </a:r>
          </a:p>
          <a:p>
            <a:pPr marL="548640" marR="0" lvl="1" indent="-274320" algn="ctr" defTabSz="914400" rtl="0" eaLnBrk="1" fontAlgn="auto" latinLnBrk="0" hangingPunct="1">
              <a:lnSpc>
                <a:spcPct val="90000"/>
              </a:lnSpc>
              <a:spcBef>
                <a:spcPts val="550"/>
              </a:spcBef>
              <a:spcAft>
                <a:spcPts val="0"/>
              </a:spcAft>
              <a:buClr>
                <a:schemeClr val="accent6">
                  <a:lumMod val="75000"/>
                </a:schemeClr>
              </a:buClr>
              <a:buSzTx/>
              <a:buFont typeface="Arial Italic"/>
              <a:buNone/>
              <a:tabLst/>
              <a:defRPr/>
            </a:pPr>
            <a:r>
              <a:rPr kumimoji="0" lang="fr-FR" sz="4000" b="0" i="0" u="none" strike="noStrike" kern="1200" cap="none" spc="0" normalizeH="0" baseline="0" noProof="0" dirty="0">
                <a:ln>
                  <a:noFill/>
                </a:ln>
                <a:solidFill>
                  <a:srgbClr val="FF0000"/>
                </a:solidFill>
                <a:effectLst/>
                <a:uLnTx/>
                <a:uFillTx/>
                <a:latin typeface="+mn-lt"/>
                <a:ea typeface="+mn-ea"/>
                <a:cs typeface="+mn-cs"/>
              </a:rPr>
              <a:t>de 9H à 12H00</a:t>
            </a:r>
          </a:p>
          <a:p>
            <a:pPr marL="548640" marR="0" lvl="1" indent="-274320" algn="l" defTabSz="914400" rtl="0" eaLnBrk="1" fontAlgn="auto" latinLnBrk="0" hangingPunct="1">
              <a:lnSpc>
                <a:spcPct val="90000"/>
              </a:lnSpc>
              <a:spcBef>
                <a:spcPts val="550"/>
              </a:spcBef>
              <a:spcAft>
                <a:spcPts val="0"/>
              </a:spcAft>
              <a:buClr>
                <a:schemeClr val="accent6">
                  <a:lumMod val="75000"/>
                </a:schemeClr>
              </a:buClr>
              <a:buSzTx/>
              <a:buFont typeface="Arial" pitchFamily="34" charset="0"/>
              <a:buChar char="•"/>
              <a:tabLst/>
              <a:defRPr/>
            </a:pPr>
            <a:endParaRPr kumimoji="0" lang="fr-FR" sz="2800" b="0" i="0" u="none" strike="noStrike" kern="1200" cap="none" spc="0" normalizeH="0" baseline="0" noProof="0" dirty="0">
              <a:ln>
                <a:noFill/>
              </a:ln>
              <a:solidFill>
                <a:srgbClr val="336600"/>
              </a:solidFill>
              <a:effectLst/>
              <a:uLnTx/>
              <a:uFillTx/>
              <a:latin typeface="+mn-lt"/>
              <a:ea typeface="+mn-ea"/>
              <a:cs typeface="+mn-cs"/>
            </a:endParaRPr>
          </a:p>
          <a:p>
            <a:pPr marL="548640" lvl="1" indent="-274320" algn="ctr">
              <a:lnSpc>
                <a:spcPct val="90000"/>
              </a:lnSpc>
              <a:spcBef>
                <a:spcPts val="550"/>
              </a:spcBef>
              <a:buClr>
                <a:schemeClr val="accent6">
                  <a:lumMod val="75000"/>
                </a:schemeClr>
              </a:buClr>
              <a:defRPr/>
            </a:pPr>
            <a:r>
              <a:rPr kumimoji="0" lang="fr-FR" sz="2400" b="0" i="0" u="none" strike="noStrike" kern="1200" cap="none" spc="0" normalizeH="0" baseline="0" noProof="0" dirty="0">
                <a:ln>
                  <a:noFill/>
                </a:ln>
                <a:solidFill>
                  <a:srgbClr val="0070C0"/>
                </a:solidFill>
                <a:effectLst/>
                <a:uLnTx/>
                <a:uFillTx/>
                <a:latin typeface="+mn-lt"/>
                <a:ea typeface="+mn-ea"/>
                <a:cs typeface="+mn-cs"/>
              </a:rPr>
              <a:t>LYC</a:t>
            </a:r>
            <a:r>
              <a:rPr lang="fr-FR" sz="2400" dirty="0">
                <a:solidFill>
                  <a:srgbClr val="0070C0"/>
                </a:solidFill>
              </a:rPr>
              <a:t>É</a:t>
            </a:r>
            <a:r>
              <a:rPr kumimoji="0" lang="fr-FR" sz="2400" b="0" i="0" u="none" strike="noStrike" kern="1200" cap="none" spc="0" normalizeH="0" baseline="0" noProof="0" dirty="0">
                <a:ln>
                  <a:noFill/>
                </a:ln>
                <a:solidFill>
                  <a:srgbClr val="0070C0"/>
                </a:solidFill>
                <a:effectLst/>
                <a:uLnTx/>
                <a:uFillTx/>
                <a:latin typeface="+mn-lt"/>
                <a:ea typeface="+mn-ea"/>
                <a:cs typeface="+mn-cs"/>
              </a:rPr>
              <a:t>E JEAN MONNET</a:t>
            </a:r>
          </a:p>
          <a:p>
            <a:pPr marL="548640" marR="0" lvl="1" indent="-274320" algn="ctr" defTabSz="914400" rtl="0" eaLnBrk="1" fontAlgn="auto" latinLnBrk="0" hangingPunct="1">
              <a:lnSpc>
                <a:spcPct val="90000"/>
              </a:lnSpc>
              <a:spcBef>
                <a:spcPts val="550"/>
              </a:spcBef>
              <a:spcAft>
                <a:spcPts val="0"/>
              </a:spcAft>
              <a:buClr>
                <a:schemeClr val="accent6">
                  <a:lumMod val="75000"/>
                </a:schemeClr>
              </a:buClr>
              <a:buSzTx/>
              <a:buFont typeface="Arial Italic"/>
              <a:buNone/>
              <a:tabLst/>
              <a:defRPr/>
            </a:pPr>
            <a:r>
              <a:rPr kumimoji="0" lang="fr-FR" sz="2400" b="0" i="0" u="none" strike="noStrike" kern="1200" cap="none" spc="0" normalizeH="0" baseline="0" noProof="0" dirty="0">
                <a:ln>
                  <a:noFill/>
                </a:ln>
                <a:solidFill>
                  <a:srgbClr val="0070C0"/>
                </a:solidFill>
                <a:effectLst/>
                <a:uLnTx/>
                <a:uFillTx/>
                <a:latin typeface="+mn-lt"/>
                <a:ea typeface="+mn-ea"/>
                <a:cs typeface="+mn-cs"/>
              </a:rPr>
              <a:t>PLACE DE L’EUROPE</a:t>
            </a:r>
          </a:p>
          <a:p>
            <a:pPr marL="548640" marR="0" lvl="1" indent="-274320" algn="ctr" defTabSz="914400" rtl="0" eaLnBrk="1" fontAlgn="auto" latinLnBrk="0" hangingPunct="1">
              <a:lnSpc>
                <a:spcPct val="90000"/>
              </a:lnSpc>
              <a:spcBef>
                <a:spcPts val="550"/>
              </a:spcBef>
              <a:spcAft>
                <a:spcPts val="0"/>
              </a:spcAft>
              <a:buClr>
                <a:schemeClr val="accent6">
                  <a:lumMod val="75000"/>
                </a:schemeClr>
              </a:buClr>
              <a:buSzTx/>
              <a:buFont typeface="Arial Italic"/>
              <a:buNone/>
              <a:tabLst/>
              <a:defRPr/>
            </a:pPr>
            <a:r>
              <a:rPr kumimoji="0" lang="fr-FR" sz="2400" b="0" i="0" u="none" strike="noStrike" kern="1200" cap="none" spc="0" normalizeH="0" baseline="0" noProof="0" dirty="0">
                <a:ln>
                  <a:noFill/>
                </a:ln>
                <a:solidFill>
                  <a:srgbClr val="0070C0"/>
                </a:solidFill>
                <a:effectLst/>
                <a:uLnTx/>
                <a:uFillTx/>
                <a:latin typeface="+mn-lt"/>
                <a:ea typeface="+mn-ea"/>
                <a:cs typeface="+mn-cs"/>
              </a:rPr>
              <a:t>78940 LA QUEUE LEZ YVELINES</a:t>
            </a:r>
          </a:p>
          <a:p>
            <a:pPr marL="548640" marR="0" lvl="1" indent="-274320" algn="ctr" defTabSz="914400" rtl="0" eaLnBrk="1" fontAlgn="auto" latinLnBrk="0" hangingPunct="1">
              <a:lnSpc>
                <a:spcPct val="90000"/>
              </a:lnSpc>
              <a:spcBef>
                <a:spcPts val="550"/>
              </a:spcBef>
              <a:spcAft>
                <a:spcPts val="0"/>
              </a:spcAft>
              <a:buClr>
                <a:schemeClr val="accent6">
                  <a:lumMod val="75000"/>
                </a:schemeClr>
              </a:buClr>
              <a:buSzTx/>
              <a:buFont typeface="Arial Italic"/>
              <a:buNone/>
              <a:tabLst/>
              <a:defRPr/>
            </a:pPr>
            <a:r>
              <a:rPr kumimoji="0" lang="fr-FR" sz="2400" b="0" i="0" u="none" strike="noStrike" kern="1200" cap="none" spc="0" normalizeH="0" baseline="0" noProof="0" dirty="0">
                <a:ln>
                  <a:noFill/>
                </a:ln>
                <a:solidFill>
                  <a:srgbClr val="0070C0"/>
                </a:solidFill>
                <a:effectLst/>
                <a:uLnTx/>
                <a:uFillTx/>
                <a:latin typeface="+mn-lt"/>
                <a:ea typeface="+mn-ea"/>
                <a:cs typeface="+mn-cs"/>
              </a:rPr>
              <a:t>TEL: 01 34 86 66 70</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1"/>
          <p:cNvPicPr>
            <a:picLocks noChangeAspect="1" noChangeArrowheads="1"/>
          </p:cNvPicPr>
          <p:nvPr/>
        </p:nvPicPr>
        <p:blipFill>
          <a:blip r:embed="rId3" cstate="print"/>
          <a:srcRect/>
          <a:stretch>
            <a:fillRect/>
          </a:stretch>
        </p:blipFill>
        <p:spPr bwMode="auto">
          <a:xfrm>
            <a:off x="251520" y="5661248"/>
            <a:ext cx="720079" cy="360040"/>
          </a:xfrm>
          <a:prstGeom prst="rect">
            <a:avLst/>
          </a:prstGeom>
          <a:noFill/>
          <a:ln w="9525">
            <a:noFill/>
            <a:miter lim="800000"/>
            <a:headEnd/>
            <a:tailEnd/>
          </a:ln>
        </p:spPr>
      </p:pic>
      <p:pic>
        <p:nvPicPr>
          <p:cNvPr id="9" name="Picture 2" descr="Logo lycée">
            <a:hlinkClick r:id="rId4" tooltip="&quot;Lycée Jean Monnet&quot;"/>
          </p:cNvPr>
          <p:cNvPicPr>
            <a:picLocks noChangeAspect="1" noChangeArrowheads="1"/>
          </p:cNvPicPr>
          <p:nvPr/>
        </p:nvPicPr>
        <p:blipFill>
          <a:blip r:embed="rId5" r:link="rId6"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ous-titre 2"/>
          <p:cNvSpPr txBox="1">
            <a:spLocks/>
          </p:cNvSpPr>
          <p:nvPr/>
        </p:nvSpPr>
        <p:spPr>
          <a:xfrm>
            <a:off x="395536" y="4005064"/>
            <a:ext cx="6400800" cy="50405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2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4" name="Tableau 13">
            <a:extLst>
              <a:ext uri="{FF2B5EF4-FFF2-40B4-BE49-F238E27FC236}">
                <a16:creationId xmlns:a16="http://schemas.microsoft.com/office/drawing/2014/main" xmlns="" id="{F7431B91-59FE-43B0-9358-4DA94B077248}"/>
              </a:ext>
            </a:extLst>
          </p:cNvPr>
          <p:cNvGraphicFramePr>
            <a:graphicFrameLocks noGrp="1"/>
          </p:cNvGraphicFramePr>
          <p:nvPr>
            <p:extLst>
              <p:ext uri="{D42A27DB-BD31-4B8C-83A1-F6EECF244321}">
                <p14:modId xmlns:p14="http://schemas.microsoft.com/office/powerpoint/2010/main" xmlns="" val="612956041"/>
              </p:ext>
            </p:extLst>
          </p:nvPr>
        </p:nvGraphicFramePr>
        <p:xfrm>
          <a:off x="362473" y="6174382"/>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25" name="Espace réservé du numéro de diapositive 3"/>
          <p:cNvSpPr>
            <a:spLocks noGrp="1"/>
          </p:cNvSpPr>
          <p:nvPr>
            <p:ph type="sldNum" sz="quarter" idx="4294967295"/>
          </p:nvPr>
        </p:nvSpPr>
        <p:spPr bwMode="auto">
          <a:xfrm>
            <a:off x="8150349" y="6492875"/>
            <a:ext cx="45085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5C8B31B7-26E9-423A-B479-0490EE7212D8}" type="slidenum">
              <a:rPr lang="fr-FR" altLang="fr-FR" smtClean="0">
                <a:latin typeface="Arial" pitchFamily="34" charset="0"/>
                <a:cs typeface="Arial" pitchFamily="34" charset="0"/>
              </a:rPr>
              <a:pPr fontAlgn="base">
                <a:spcBef>
                  <a:spcPct val="0"/>
                </a:spcBef>
                <a:spcAft>
                  <a:spcPct val="0"/>
                </a:spcAft>
              </a:pPr>
              <a:t>3</a:t>
            </a:fld>
            <a:endParaRPr lang="fr-FR" altLang="fr-FR">
              <a:latin typeface="Arial" pitchFamily="34" charset="0"/>
              <a:cs typeface="Arial" pitchFamily="34" charset="0"/>
            </a:endParaRPr>
          </a:p>
        </p:txBody>
      </p:sp>
      <p:sp>
        <p:nvSpPr>
          <p:cNvPr id="26" name="ZoneTexte 25"/>
          <p:cNvSpPr txBox="1"/>
          <p:nvPr/>
        </p:nvSpPr>
        <p:spPr>
          <a:xfrm>
            <a:off x="5076056" y="1268760"/>
            <a:ext cx="3744788" cy="4104456"/>
          </a:xfrm>
          <a:prstGeom prst="rect">
            <a:avLst/>
          </a:prstGeom>
          <a:solidFill>
            <a:schemeClr val="accent2">
              <a:lumMod val="60000"/>
              <a:lumOff val="40000"/>
            </a:schemeClr>
          </a:solidFill>
        </p:spPr>
        <p:txBody>
          <a:bodyPr wrap="square">
            <a:spAutoFit/>
          </a:bodyPr>
          <a:lstStyle/>
          <a:p>
            <a:pPr algn="ctr" defTabSz="457200" fontAlgn="auto">
              <a:spcBef>
                <a:spcPct val="20000"/>
              </a:spcBef>
              <a:spcAft>
                <a:spcPts val="0"/>
              </a:spcAft>
              <a:buClr>
                <a:srgbClr val="EE7444"/>
              </a:buClr>
              <a:buSzPct val="100000"/>
              <a:defRPr/>
            </a:pPr>
            <a:r>
              <a:rPr lang="fr-FR" b="1" dirty="0">
                <a:solidFill>
                  <a:prstClr val="black"/>
                </a:solidFill>
                <a:latin typeface="Arial" panose="020B0604020202020204" pitchFamily="34" charset="0"/>
                <a:ea typeface="Roboto" panose="02000000000000000000" pitchFamily="2" charset="0"/>
              </a:rPr>
              <a:t>Ils bénéficient d’un accompagnement </a:t>
            </a:r>
          </a:p>
          <a:p>
            <a:pPr marL="463550" lvl="1" indent="-285750" defTabSz="457200" fontAlgn="auto">
              <a:lnSpc>
                <a:spcPct val="150000"/>
              </a:lnSpc>
              <a:spcBef>
                <a:spcPct val="20000"/>
              </a:spcBef>
              <a:spcAft>
                <a:spcPts val="0"/>
              </a:spcAft>
              <a:buClr>
                <a:srgbClr val="EE7444"/>
              </a:buClr>
              <a:buSzPct val="100000"/>
              <a:buFont typeface="Wingdings" panose="05000000000000000000" pitchFamily="2" charset="2"/>
              <a:buChar char="§"/>
              <a:defRPr/>
            </a:pPr>
            <a:r>
              <a:rPr lang="fr-FR" sz="1600" dirty="0">
                <a:solidFill>
                  <a:prstClr val="black"/>
                </a:solidFill>
                <a:latin typeface="Arial" panose="020B0604020202020204" pitchFamily="34" charset="0"/>
                <a:ea typeface="Roboto" panose="02000000000000000000" pitchFamily="2" charset="0"/>
              </a:rPr>
              <a:t>Un test de positionnement en début d’année pour connaître ses acquis et ses besoins en français et en mathématiques</a:t>
            </a:r>
          </a:p>
          <a:p>
            <a:pPr marL="463550" lvl="1" indent="-285750" defTabSz="457200" fontAlgn="auto">
              <a:lnSpc>
                <a:spcPct val="150000"/>
              </a:lnSpc>
              <a:spcBef>
                <a:spcPct val="20000"/>
              </a:spcBef>
              <a:spcAft>
                <a:spcPts val="0"/>
              </a:spcAft>
              <a:buClr>
                <a:srgbClr val="EE7444"/>
              </a:buClr>
              <a:buSzPct val="100000"/>
              <a:buFont typeface="Wingdings" panose="05000000000000000000" pitchFamily="2" charset="2"/>
              <a:buChar char="§"/>
              <a:defRPr/>
            </a:pPr>
            <a:r>
              <a:rPr lang="fr-FR" sz="1600" dirty="0">
                <a:solidFill>
                  <a:prstClr val="black"/>
                </a:solidFill>
                <a:latin typeface="Arial" panose="020B0604020202020204" pitchFamily="34" charset="0"/>
                <a:ea typeface="Roboto" panose="02000000000000000000" pitchFamily="2" charset="0"/>
              </a:rPr>
              <a:t>Un accompagnement personnalisé en fonction des besoins de l’élève</a:t>
            </a:r>
          </a:p>
          <a:p>
            <a:pPr marL="463550" lvl="1" indent="-285750" defTabSz="457200" fontAlgn="auto">
              <a:lnSpc>
                <a:spcPct val="150000"/>
              </a:lnSpc>
              <a:spcBef>
                <a:spcPct val="20000"/>
              </a:spcBef>
              <a:spcAft>
                <a:spcPts val="0"/>
              </a:spcAft>
              <a:buClr>
                <a:srgbClr val="EE7444"/>
              </a:buClr>
              <a:buSzPct val="100000"/>
              <a:buFont typeface="Wingdings" panose="05000000000000000000" pitchFamily="2" charset="2"/>
              <a:buChar char="§"/>
              <a:defRPr/>
            </a:pPr>
            <a:r>
              <a:rPr lang="fr-FR" sz="1600" dirty="0">
                <a:solidFill>
                  <a:prstClr val="black"/>
                </a:solidFill>
                <a:latin typeface="Arial" panose="020B0604020202020204" pitchFamily="34" charset="0"/>
                <a:ea typeface="Roboto" panose="02000000000000000000" pitchFamily="2" charset="0"/>
              </a:rPr>
              <a:t>Du temps consacré à l’orientation</a:t>
            </a:r>
          </a:p>
          <a:p>
            <a:pPr fontAlgn="auto">
              <a:spcBef>
                <a:spcPts val="0"/>
              </a:spcBef>
              <a:spcAft>
                <a:spcPts val="0"/>
              </a:spcAft>
              <a:defRPr/>
            </a:pPr>
            <a:endParaRPr lang="fr-FR" dirty="0">
              <a:latin typeface="+mn-lt"/>
              <a:cs typeface="+mn-cs"/>
            </a:endParaRPr>
          </a:p>
        </p:txBody>
      </p:sp>
      <p:sp>
        <p:nvSpPr>
          <p:cNvPr id="27" name="ZoneTexte 7"/>
          <p:cNvSpPr txBox="1">
            <a:spLocks noChangeArrowheads="1"/>
          </p:cNvSpPr>
          <p:nvPr/>
        </p:nvSpPr>
        <p:spPr bwMode="auto">
          <a:xfrm>
            <a:off x="935038" y="5445224"/>
            <a:ext cx="8208962" cy="646112"/>
          </a:xfrm>
          <a:prstGeom prst="rect">
            <a:avLst/>
          </a:prstGeom>
          <a:noFill/>
          <a:ln w="9525">
            <a:noFill/>
            <a:miter lim="800000"/>
            <a:headEnd/>
            <a:tailEnd/>
          </a:ln>
        </p:spPr>
        <p:txBody>
          <a:bodyPr>
            <a:spAutoFit/>
          </a:bodyPr>
          <a:lstStyle/>
          <a:p>
            <a:pPr algn="ctr"/>
            <a:r>
              <a:rPr lang="fr-FR" altLang="fr-FR" b="1" dirty="0"/>
              <a:t>Au cours de l’année de seconde, chaque élève réfléchit à la suite de son parcours vers la voie technologique ou la voie générale.</a:t>
            </a:r>
          </a:p>
        </p:txBody>
      </p:sp>
      <p:sp>
        <p:nvSpPr>
          <p:cNvPr id="28" name="ZoneTexte 8"/>
          <p:cNvSpPr txBox="1">
            <a:spLocks noChangeArrowheads="1"/>
          </p:cNvSpPr>
          <p:nvPr/>
        </p:nvSpPr>
        <p:spPr bwMode="auto">
          <a:xfrm>
            <a:off x="1187624" y="1268760"/>
            <a:ext cx="3817243" cy="4104456"/>
          </a:xfrm>
          <a:prstGeom prst="rect">
            <a:avLst/>
          </a:prstGeom>
          <a:solidFill>
            <a:srgbClr val="95BCE5"/>
          </a:solidFill>
          <a:ln w="9525">
            <a:noFill/>
            <a:miter lim="800000"/>
            <a:headEnd/>
            <a:tailEnd/>
          </a:ln>
        </p:spPr>
        <p:txBody>
          <a:bodyPr wrap="square">
            <a:spAutoFit/>
          </a:bodyPr>
          <a:lstStyle/>
          <a:p>
            <a:pPr algn="ctr" defTabSz="457200">
              <a:spcBef>
                <a:spcPct val="20000"/>
              </a:spcBef>
              <a:buClr>
                <a:srgbClr val="EE7444"/>
              </a:buClr>
              <a:buSzPct val="100000"/>
            </a:pPr>
            <a:r>
              <a:rPr lang="fr-FR" altLang="fr-FR" b="1" dirty="0">
                <a:solidFill>
                  <a:srgbClr val="000000"/>
                </a:solidFill>
                <a:latin typeface="Arial" pitchFamily="34" charset="0"/>
              </a:rPr>
              <a:t>Ils suivent des cours communs </a:t>
            </a:r>
          </a:p>
          <a:p>
            <a:pPr marL="274638" lvl="1" indent="-274638" defTabSz="457200">
              <a:spcBef>
                <a:spcPct val="20000"/>
              </a:spcBef>
              <a:buClr>
                <a:srgbClr val="EE7444"/>
              </a:buClr>
              <a:buFont typeface="Wingdings" pitchFamily="2" charset="2"/>
              <a:buChar char="§"/>
            </a:pPr>
            <a:endParaRPr lang="fr-FR" altLang="fr-FR" sz="1600" dirty="0">
              <a:solidFill>
                <a:srgbClr val="000000"/>
              </a:solidFill>
              <a:latin typeface="Arial" pitchFamily="34" charset="0"/>
            </a:endParaRPr>
          </a:p>
          <a:p>
            <a:pPr marL="274638" lvl="1" indent="-274638" defTabSz="457200">
              <a:spcBef>
                <a:spcPct val="20000"/>
              </a:spcBef>
              <a:buClr>
                <a:srgbClr val="EE7444"/>
              </a:buClr>
              <a:buFont typeface="Wingdings" pitchFamily="2" charset="2"/>
              <a:buChar char="§"/>
            </a:pPr>
            <a:r>
              <a:rPr lang="fr-FR" altLang="fr-FR" sz="1600" dirty="0">
                <a:solidFill>
                  <a:srgbClr val="000000"/>
                </a:solidFill>
                <a:latin typeface="Arial" pitchFamily="34" charset="0"/>
              </a:rPr>
              <a:t>Français</a:t>
            </a:r>
          </a:p>
          <a:p>
            <a:pPr marL="274638" lvl="1" indent="-274638" defTabSz="457200">
              <a:spcBef>
                <a:spcPct val="20000"/>
              </a:spcBef>
              <a:buClr>
                <a:srgbClr val="EE7444"/>
              </a:buClr>
              <a:buFont typeface="Wingdings" pitchFamily="2" charset="2"/>
              <a:buChar char="§"/>
            </a:pPr>
            <a:r>
              <a:rPr lang="fr-FR" altLang="fr-FR" sz="1600" dirty="0">
                <a:solidFill>
                  <a:srgbClr val="000000"/>
                </a:solidFill>
                <a:latin typeface="Arial" pitchFamily="34" charset="0"/>
              </a:rPr>
              <a:t>Histoire – géographie</a:t>
            </a:r>
          </a:p>
          <a:p>
            <a:pPr marL="274638" lvl="1" indent="-274638" defTabSz="457200">
              <a:spcBef>
                <a:spcPct val="20000"/>
              </a:spcBef>
              <a:buClr>
                <a:srgbClr val="EE7444"/>
              </a:buClr>
              <a:buFont typeface="Wingdings" pitchFamily="2" charset="2"/>
              <a:buChar char="§"/>
            </a:pPr>
            <a:r>
              <a:rPr lang="fr-FR" altLang="fr-FR" sz="1600" dirty="0">
                <a:solidFill>
                  <a:srgbClr val="000000"/>
                </a:solidFill>
                <a:latin typeface="Arial" pitchFamily="34" charset="0"/>
              </a:rPr>
              <a:t>Langue vivante A et langue vivante B</a:t>
            </a:r>
          </a:p>
          <a:p>
            <a:pPr marL="274638" lvl="1" indent="-274638" defTabSz="457200">
              <a:spcBef>
                <a:spcPct val="20000"/>
              </a:spcBef>
              <a:buClr>
                <a:srgbClr val="EE7444"/>
              </a:buClr>
              <a:buFont typeface="Wingdings" pitchFamily="2" charset="2"/>
              <a:buChar char="§"/>
            </a:pPr>
            <a:r>
              <a:rPr lang="fr-FR" altLang="fr-FR" sz="1600" dirty="0">
                <a:solidFill>
                  <a:srgbClr val="000000"/>
                </a:solidFill>
                <a:latin typeface="Arial" pitchFamily="34" charset="0"/>
              </a:rPr>
              <a:t>Sciences économiques et sociales</a:t>
            </a:r>
          </a:p>
          <a:p>
            <a:pPr marL="274638" lvl="1" indent="-274638" defTabSz="457200">
              <a:spcBef>
                <a:spcPct val="20000"/>
              </a:spcBef>
              <a:buClr>
                <a:srgbClr val="EE7444"/>
              </a:buClr>
              <a:buFont typeface="Wingdings" pitchFamily="2" charset="2"/>
              <a:buChar char="§"/>
            </a:pPr>
            <a:r>
              <a:rPr lang="fr-FR" altLang="fr-FR" sz="1600" dirty="0">
                <a:solidFill>
                  <a:srgbClr val="000000"/>
                </a:solidFill>
                <a:latin typeface="Arial" pitchFamily="34" charset="0"/>
              </a:rPr>
              <a:t>Mathématiques</a:t>
            </a:r>
          </a:p>
          <a:p>
            <a:pPr marL="274638" lvl="1" indent="-274638" defTabSz="457200">
              <a:spcBef>
                <a:spcPct val="20000"/>
              </a:spcBef>
              <a:buClr>
                <a:srgbClr val="EE7444"/>
              </a:buClr>
              <a:buFont typeface="Wingdings" pitchFamily="2" charset="2"/>
              <a:buChar char="§"/>
            </a:pPr>
            <a:r>
              <a:rPr lang="fr-FR" altLang="fr-FR" sz="1600" dirty="0">
                <a:solidFill>
                  <a:srgbClr val="000000"/>
                </a:solidFill>
                <a:latin typeface="Arial" pitchFamily="34" charset="0"/>
              </a:rPr>
              <a:t>Physique – chimie</a:t>
            </a:r>
          </a:p>
          <a:p>
            <a:pPr marL="274638" lvl="1" indent="-274638" defTabSz="457200">
              <a:spcBef>
                <a:spcPct val="20000"/>
              </a:spcBef>
              <a:buClr>
                <a:srgbClr val="EE7444"/>
              </a:buClr>
              <a:buFont typeface="Wingdings" pitchFamily="2" charset="2"/>
              <a:buChar char="§"/>
            </a:pPr>
            <a:r>
              <a:rPr lang="fr-FR" altLang="fr-FR" sz="1600" dirty="0">
                <a:solidFill>
                  <a:srgbClr val="000000"/>
                </a:solidFill>
                <a:latin typeface="Arial" pitchFamily="34" charset="0"/>
              </a:rPr>
              <a:t>Sciences de la vie et de la Terre</a:t>
            </a:r>
          </a:p>
          <a:p>
            <a:pPr marL="274638" lvl="1" indent="-274638" defTabSz="457200">
              <a:spcBef>
                <a:spcPct val="20000"/>
              </a:spcBef>
              <a:buClr>
                <a:srgbClr val="EE7444"/>
              </a:buClr>
              <a:buFont typeface="Wingdings" pitchFamily="2" charset="2"/>
              <a:buChar char="§"/>
            </a:pPr>
            <a:r>
              <a:rPr lang="fr-FR" altLang="fr-FR" sz="1600" dirty="0">
                <a:solidFill>
                  <a:srgbClr val="000000"/>
                </a:solidFill>
                <a:latin typeface="Arial" pitchFamily="34" charset="0"/>
              </a:rPr>
              <a:t>Education physique et sportive</a:t>
            </a:r>
          </a:p>
          <a:p>
            <a:pPr marL="274638" lvl="1" indent="-274638" defTabSz="457200">
              <a:spcBef>
                <a:spcPct val="20000"/>
              </a:spcBef>
              <a:buClr>
                <a:srgbClr val="EE7444"/>
              </a:buClr>
              <a:buFont typeface="Wingdings" pitchFamily="2" charset="2"/>
              <a:buChar char="§"/>
            </a:pPr>
            <a:r>
              <a:rPr lang="fr-FR" altLang="fr-FR" sz="1600" dirty="0">
                <a:solidFill>
                  <a:srgbClr val="000000"/>
                </a:solidFill>
                <a:latin typeface="Arial" pitchFamily="34" charset="0"/>
              </a:rPr>
              <a:t>Enseignement moral et civique</a:t>
            </a:r>
          </a:p>
          <a:p>
            <a:pPr marL="274638" lvl="1" indent="-274638" defTabSz="457200">
              <a:spcBef>
                <a:spcPct val="20000"/>
              </a:spcBef>
              <a:buClr>
                <a:srgbClr val="EE7444"/>
              </a:buClr>
              <a:buFont typeface="Wingdings" pitchFamily="2" charset="2"/>
              <a:buChar char="§"/>
            </a:pPr>
            <a:r>
              <a:rPr lang="fr-FR" altLang="fr-FR" sz="1600" dirty="0">
                <a:solidFill>
                  <a:srgbClr val="000000"/>
                </a:solidFill>
                <a:latin typeface="Arial" pitchFamily="34" charset="0"/>
              </a:rPr>
              <a:t>Sciences numériques et technologie</a:t>
            </a:r>
          </a:p>
          <a:p>
            <a:pPr algn="ctr" defTabSz="457200">
              <a:spcBef>
                <a:spcPct val="20000"/>
              </a:spcBef>
              <a:buClr>
                <a:srgbClr val="EE7444"/>
              </a:buClr>
              <a:buSzPct val="100000"/>
            </a:pPr>
            <a:endParaRPr lang="fr-FR" altLang="fr-FR" b="1" dirty="0">
              <a:solidFill>
                <a:srgbClr val="000000"/>
              </a:solidFill>
              <a:latin typeface="Arial" pitchFamily="34" charset="0"/>
            </a:endParaRPr>
          </a:p>
        </p:txBody>
      </p:sp>
      <p:sp>
        <p:nvSpPr>
          <p:cNvPr id="34" name="Espace réservé du texte 2"/>
          <p:cNvSpPr txBox="1">
            <a:spLocks noGrp="1"/>
          </p:cNvSpPr>
          <p:nvPr>
            <p:ph idx="1"/>
          </p:nvPr>
        </p:nvSpPr>
        <p:spPr>
          <a:xfrm>
            <a:off x="2123728" y="116632"/>
            <a:ext cx="6417960" cy="936104"/>
          </a:xfrm>
          <a:prstGeom prst="rect">
            <a:avLst/>
          </a:prstGeom>
        </p:spPr>
        <p:txBody>
          <a:bodyPr>
            <a:normAutofit fontScale="92500" lnSpcReduction="20000"/>
          </a:bodyPr>
          <a:lstStyle/>
          <a:p>
            <a:pPr fontAlgn="t">
              <a:buNone/>
            </a:pPr>
            <a:r>
              <a:rPr lang="fr-FR" dirty="0">
                <a:solidFill>
                  <a:schemeClr val="accent3">
                    <a:lumMod val="75000"/>
                  </a:schemeClr>
                </a:solidFill>
              </a:rPr>
              <a:t>La Classe de 2</a:t>
            </a:r>
            <a:r>
              <a:rPr lang="fr-FR" baseline="30000" dirty="0">
                <a:solidFill>
                  <a:schemeClr val="accent3">
                    <a:lumMod val="75000"/>
                  </a:schemeClr>
                </a:solidFill>
              </a:rPr>
              <a:t>nde</a:t>
            </a:r>
            <a:r>
              <a:rPr lang="fr-FR" dirty="0">
                <a:solidFill>
                  <a:schemeClr val="accent3">
                    <a:lumMod val="75000"/>
                  </a:schemeClr>
                </a:solidFill>
              </a:rPr>
              <a:t> commune à </a:t>
            </a:r>
            <a:endParaRPr lang="fr-FR" dirty="0"/>
          </a:p>
          <a:p>
            <a:pPr fontAlgn="t">
              <a:buNone/>
            </a:pPr>
            <a:r>
              <a:rPr lang="fr-FR" dirty="0">
                <a:solidFill>
                  <a:srgbClr val="95BCE5"/>
                </a:solidFill>
              </a:rPr>
              <a:t>la voie Générale et Technologique</a:t>
            </a:r>
            <a:endParaRPr lang="fr-FR" dirty="0"/>
          </a:p>
          <a:p>
            <a:pPr fontAlgn="t">
              <a:buNone/>
            </a:pPr>
            <a:endParaRPr lang="fr-FR" sz="2400" dirty="0"/>
          </a:p>
          <a:p>
            <a:pPr fontAlgn="t"/>
            <a:endParaRPr lang="fr-FR" sz="2400" dirty="0"/>
          </a:p>
          <a:p>
            <a:pPr fontAlgn="t"/>
            <a:endParaRPr lang="fr-FR" sz="2400" dirty="0"/>
          </a:p>
          <a:p>
            <a:pPr fontAlgn="t"/>
            <a:endParaRPr lang="fr-FR" sz="2400" dirty="0"/>
          </a:p>
          <a:p>
            <a:pPr fontAlgn="t"/>
            <a:endParaRPr lang="fr-FR" sz="2400" dirty="0"/>
          </a:p>
          <a:p>
            <a:pPr fontAlgn="t"/>
            <a:endParaRPr lang="fr-FR" sz="2400" dirty="0"/>
          </a:p>
          <a:p>
            <a:pPr fontAlgn="t"/>
            <a:endParaRPr lang="fr-FR" sz="2400" dirty="0"/>
          </a:p>
          <a:p>
            <a:pPr fontAlgn="t"/>
            <a:endParaRPr lang="fr-FR" sz="2400" dirty="0"/>
          </a:p>
          <a:p>
            <a:pPr fontAlgn="t"/>
            <a:endParaRPr lang="fr-FR" sz="2400" dirty="0"/>
          </a:p>
          <a:p>
            <a:pPr fontAlgn="t"/>
            <a:endParaRPr lang="fr-FR" sz="2400" dirty="0"/>
          </a:p>
          <a:p>
            <a:pPr fontAlgn="t">
              <a:buNone/>
            </a:pPr>
            <a:endParaRPr lang="fr-FR" sz="2400" dirty="0"/>
          </a:p>
          <a:p>
            <a:pPr fontAlgn="t">
              <a:buNone/>
            </a:pPr>
            <a:endParaRPr lang="fr-FR" sz="2400" dirty="0"/>
          </a:p>
          <a:p>
            <a:pPr fontAlgn="t"/>
            <a:endParaRPr lang="fr-FR" sz="2400" dirty="0"/>
          </a:p>
          <a:p>
            <a:pPr fontAlgn="t"/>
            <a:endParaRPr lang="fr-FR" sz="2400" dirty="0"/>
          </a:p>
          <a:p>
            <a:pPr fontAlgn="t">
              <a:buNone/>
            </a:pPr>
            <a:endParaRPr lang="fr-FR" sz="2400" dirty="0"/>
          </a:p>
          <a:p>
            <a:pPr fontAlgn="t"/>
            <a:endParaRPr lang="fr-FR" sz="2400" dirty="0"/>
          </a:p>
          <a:p>
            <a:pPr fontAlgn="t"/>
            <a:endParaRPr lang="fr-FR" sz="2400" dirty="0"/>
          </a:p>
          <a:p>
            <a:pPr fontAlgn="t"/>
            <a:endParaRPr lang="fr-FR" sz="2400" dirty="0"/>
          </a:p>
          <a:p>
            <a:pPr fontAlgn="t"/>
            <a:endParaRPr lang="fr-FR" sz="2400" dirty="0"/>
          </a:p>
          <a:p>
            <a:pPr fontAlgn="t"/>
            <a:endParaRPr lang="fr-FR" sz="2400" dirty="0"/>
          </a:p>
          <a:p>
            <a:pPr fontAlgn="t"/>
            <a:endParaRPr lang="fr-FR" sz="2400" dirty="0"/>
          </a:p>
          <a:p>
            <a:pPr fontAlgn="t"/>
            <a:endParaRPr lang="fr-FR" sz="2400" dirty="0"/>
          </a:p>
          <a:p>
            <a:pPr fontAlgn="t"/>
            <a:endParaRPr lang="fr-FR" sz="2400" dirty="0"/>
          </a:p>
          <a:p>
            <a:pPr fontAlgn="t"/>
            <a:endParaRPr lang="fr-FR" sz="2400" dirty="0"/>
          </a:p>
          <a:p>
            <a:pPr fontAlgn="t"/>
            <a:endParaRPr lang="fr-FR" sz="2400" dirty="0"/>
          </a:p>
          <a:p>
            <a:pPr fontAlgn="t"/>
            <a:endParaRPr lang="fr-FR" sz="2400" dirty="0"/>
          </a:p>
          <a:p>
            <a:pPr marL="0" indent="0">
              <a:buNone/>
              <a:defRPr/>
            </a:pPr>
            <a:endParaRPr lang="fr-FR" sz="2400"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fontAlgn="t"/>
            <a:endParaRPr lang="fr-FR" dirty="0"/>
          </a:p>
          <a:p>
            <a:pPr marL="365760" marR="0" lvl="0" indent="-283464" algn="ctr"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35"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116632"/>
            <a:ext cx="1008112" cy="936104"/>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1"/>
          <p:cNvPicPr>
            <a:picLocks noChangeAspect="1" noChangeArrowheads="1"/>
          </p:cNvPicPr>
          <p:nvPr/>
        </p:nvPicPr>
        <p:blipFill>
          <a:blip r:embed="rId2" cstate="print"/>
          <a:srcRect/>
          <a:stretch>
            <a:fillRect/>
          </a:stretch>
        </p:blipFill>
        <p:spPr bwMode="auto">
          <a:xfrm>
            <a:off x="323528" y="5661248"/>
            <a:ext cx="648071" cy="360040"/>
          </a:xfrm>
          <a:prstGeom prst="rect">
            <a:avLst/>
          </a:prstGeom>
          <a:noFill/>
          <a:ln w="9525">
            <a:noFill/>
            <a:miter lim="800000"/>
            <a:headEnd/>
            <a:tailEnd/>
          </a:ln>
        </p:spPr>
      </p:pic>
      <p:pic>
        <p:nvPicPr>
          <p:cNvPr id="12" name="Picture 2" descr="Logo lycée">
            <a:hlinkClick r:id="rId3" tooltip="&quot;Lycée Jean Monnet&quot;"/>
          </p:cNvPr>
          <p:cNvPicPr>
            <a:picLocks noChangeAspect="1" noChangeArrowheads="1"/>
          </p:cNvPicPr>
          <p:nvPr/>
        </p:nvPicPr>
        <p:blipFill>
          <a:blip r:embed="rId4" r:link="rId5" cstate="print">
            <a:clrChange>
              <a:clrFrom>
                <a:srgbClr val="2F26A0"/>
              </a:clrFrom>
              <a:clrTo>
                <a:srgbClr val="2F26A0">
                  <a:alpha val="0"/>
                </a:srgbClr>
              </a:clrTo>
            </a:clrChange>
          </a:blip>
          <a:srcRect/>
          <a:stretch>
            <a:fillRect/>
          </a:stretch>
        </p:blipFill>
        <p:spPr bwMode="auto">
          <a:xfrm>
            <a:off x="251520" y="4797152"/>
            <a:ext cx="719882" cy="719881"/>
          </a:xfrm>
          <a:prstGeom prst="rect">
            <a:avLst/>
          </a:prstGeom>
          <a:noFill/>
          <a:ln w="9525">
            <a:noFill/>
            <a:miter lim="800000"/>
            <a:headEnd/>
            <a:tailEnd/>
          </a:ln>
        </p:spPr>
      </p:pic>
    </p:spTree>
    <p:extLst>
      <p:ext uri="{BB962C8B-B14F-4D97-AF65-F5344CB8AC3E}">
        <p14:creationId xmlns:p14="http://schemas.microsoft.com/office/powerpoint/2010/main" xmlns="" val="325391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3DD70896-7D73-4456-B7DD-206AFA42D599}"/>
              </a:ext>
            </a:extLst>
          </p:cNvPr>
          <p:cNvSpPr txBox="1"/>
          <p:nvPr/>
        </p:nvSpPr>
        <p:spPr>
          <a:xfrm>
            <a:off x="1187624" y="1556792"/>
            <a:ext cx="7056784" cy="1692771"/>
          </a:xfrm>
          <a:prstGeom prst="rect">
            <a:avLst/>
          </a:prstGeom>
          <a:noFill/>
        </p:spPr>
        <p:txBody>
          <a:bodyPr wrap="square">
            <a:spAutoFit/>
          </a:bodyPr>
          <a:lstStyle/>
          <a:p>
            <a:pPr algn="ctr">
              <a:defRPr/>
            </a:pPr>
            <a:r>
              <a:rPr lang="fr-FR" sz="2800" dirty="0">
                <a:solidFill>
                  <a:schemeClr val="accent3">
                    <a:lumMod val="50000"/>
                  </a:schemeClr>
                </a:solidFill>
              </a:rPr>
              <a:t>Il n’y a plus de série (L, ES, S) </a:t>
            </a:r>
          </a:p>
          <a:p>
            <a:pPr>
              <a:defRPr/>
            </a:pPr>
            <a:endParaRPr lang="fr-FR" sz="800" b="1" u="sng" dirty="0">
              <a:solidFill>
                <a:schemeClr val="accent3">
                  <a:lumMod val="50000"/>
                </a:schemeClr>
              </a:solidFill>
            </a:endParaRPr>
          </a:p>
          <a:p>
            <a:pPr>
              <a:defRPr/>
            </a:pPr>
            <a:r>
              <a:rPr lang="fr-FR" sz="2000" b="1" u="sng" dirty="0">
                <a:solidFill>
                  <a:schemeClr val="accent3">
                    <a:lumMod val="50000"/>
                  </a:schemeClr>
                </a:solidFill>
                <a:latin typeface="+mj-lt"/>
              </a:rPr>
              <a:t>SOCLE DE CULTURE COMMUNE</a:t>
            </a:r>
          </a:p>
          <a:p>
            <a:pPr>
              <a:defRPr/>
            </a:pPr>
            <a:endParaRPr lang="fr-FR" sz="2400" dirty="0"/>
          </a:p>
          <a:p>
            <a:pPr>
              <a:defRPr/>
            </a:pPr>
            <a:endParaRPr lang="fr-FR" sz="2400" dirty="0"/>
          </a:p>
        </p:txBody>
      </p:sp>
      <p:sp>
        <p:nvSpPr>
          <p:cNvPr id="5" name="ZoneTexte 4">
            <a:extLst>
              <a:ext uri="{FF2B5EF4-FFF2-40B4-BE49-F238E27FC236}">
                <a16:creationId xmlns:a16="http://schemas.microsoft.com/office/drawing/2014/main" xmlns="" id="{B68B8BEC-5FB3-4639-A6E2-51A1F1BC9594}"/>
              </a:ext>
            </a:extLst>
          </p:cNvPr>
          <p:cNvSpPr txBox="1"/>
          <p:nvPr/>
        </p:nvSpPr>
        <p:spPr>
          <a:xfrm>
            <a:off x="2255838" y="3212976"/>
            <a:ext cx="6888162" cy="1322388"/>
          </a:xfrm>
          <a:prstGeom prst="rect">
            <a:avLst/>
          </a:prstGeom>
          <a:noFill/>
        </p:spPr>
        <p:txBody>
          <a:bodyPr>
            <a:spAutoFit/>
          </a:bodyPr>
          <a:lstStyle/>
          <a:p>
            <a:pPr>
              <a:defRPr/>
            </a:pPr>
            <a:r>
              <a:rPr lang="fr-FR" sz="2000" b="1" u="sng" dirty="0">
                <a:solidFill>
                  <a:schemeClr val="accent3">
                    <a:lumMod val="50000"/>
                  </a:schemeClr>
                </a:solidFill>
                <a:latin typeface="+mj-lt"/>
              </a:rPr>
              <a:t>DISCIPLINES DE SPÉCIALITÉS</a:t>
            </a:r>
          </a:p>
          <a:p>
            <a:pPr>
              <a:defRPr/>
            </a:pPr>
            <a:endParaRPr lang="fr-FR" sz="2000" dirty="0"/>
          </a:p>
          <a:p>
            <a:pPr>
              <a:defRPr/>
            </a:pPr>
            <a:r>
              <a:rPr lang="fr-FR" sz="2000" dirty="0">
                <a:latin typeface="+mj-lt"/>
              </a:rPr>
              <a:t>En Première : choix de </a:t>
            </a:r>
            <a:r>
              <a:rPr lang="fr-FR" sz="2000" b="1" dirty="0">
                <a:latin typeface="+mj-lt"/>
              </a:rPr>
              <a:t>3</a:t>
            </a:r>
            <a:r>
              <a:rPr lang="fr-FR" sz="2000" dirty="0">
                <a:latin typeface="+mj-lt"/>
              </a:rPr>
              <a:t> disciplines</a:t>
            </a:r>
          </a:p>
          <a:p>
            <a:pPr>
              <a:defRPr/>
            </a:pPr>
            <a:r>
              <a:rPr lang="fr-FR" sz="2000" dirty="0">
                <a:latin typeface="+mj-lt"/>
              </a:rPr>
              <a:t>En Terminale : choix de </a:t>
            </a:r>
            <a:r>
              <a:rPr lang="fr-FR" sz="2000" b="1" dirty="0">
                <a:latin typeface="+mj-lt"/>
              </a:rPr>
              <a:t>2</a:t>
            </a:r>
            <a:r>
              <a:rPr lang="fr-FR" sz="2000" dirty="0">
                <a:latin typeface="+mj-lt"/>
              </a:rPr>
              <a:t> disciplines suivies en Première </a:t>
            </a:r>
          </a:p>
        </p:txBody>
      </p:sp>
      <p:sp>
        <p:nvSpPr>
          <p:cNvPr id="6" name="ZoneTexte 5">
            <a:extLst>
              <a:ext uri="{FF2B5EF4-FFF2-40B4-BE49-F238E27FC236}">
                <a16:creationId xmlns:a16="http://schemas.microsoft.com/office/drawing/2014/main" xmlns="" id="{D663D083-97FD-4878-9A84-892A7E3AC2BC}"/>
              </a:ext>
            </a:extLst>
          </p:cNvPr>
          <p:cNvSpPr txBox="1"/>
          <p:nvPr/>
        </p:nvSpPr>
        <p:spPr>
          <a:xfrm>
            <a:off x="3563888" y="5085184"/>
            <a:ext cx="5194300" cy="1076325"/>
          </a:xfrm>
          <a:prstGeom prst="rect">
            <a:avLst/>
          </a:prstGeom>
          <a:noFill/>
        </p:spPr>
        <p:txBody>
          <a:bodyPr>
            <a:spAutoFit/>
          </a:bodyPr>
          <a:lstStyle/>
          <a:p>
            <a:pPr>
              <a:defRPr/>
            </a:pPr>
            <a:r>
              <a:rPr lang="fr-FR" sz="2000" b="1" u="sng" dirty="0">
                <a:solidFill>
                  <a:schemeClr val="accent3">
                    <a:lumMod val="50000"/>
                  </a:schemeClr>
                </a:solidFill>
                <a:latin typeface="+mj-lt"/>
              </a:rPr>
              <a:t>ENSEIGNEMENTS FACULTATIFS</a:t>
            </a:r>
          </a:p>
          <a:p>
            <a:pPr>
              <a:defRPr/>
            </a:pPr>
            <a:endParaRPr lang="fr-FR" sz="2000" dirty="0"/>
          </a:p>
          <a:p>
            <a:pPr>
              <a:defRPr/>
            </a:pPr>
            <a:endParaRPr lang="fr-FR" sz="2400" dirty="0"/>
          </a:p>
        </p:txBody>
      </p:sp>
      <p:pic>
        <p:nvPicPr>
          <p:cNvPr id="7" name="Image 9" descr="RÃ©sultat de recherche d'images pour &quot;+&quot;"/>
          <p:cNvPicPr>
            <a:picLocks noChangeAspect="1" noChangeArrowheads="1"/>
          </p:cNvPicPr>
          <p:nvPr/>
        </p:nvPicPr>
        <p:blipFill>
          <a:blip r:embed="rId2" cstate="print"/>
          <a:srcRect/>
          <a:stretch>
            <a:fillRect/>
          </a:stretch>
        </p:blipFill>
        <p:spPr bwMode="auto">
          <a:xfrm>
            <a:off x="4716016" y="2708920"/>
            <a:ext cx="500062" cy="442913"/>
          </a:xfrm>
          <a:prstGeom prst="rect">
            <a:avLst/>
          </a:prstGeom>
          <a:noFill/>
          <a:ln w="9525">
            <a:noFill/>
            <a:miter lim="800000"/>
            <a:headEnd/>
            <a:tailEnd/>
          </a:ln>
        </p:spPr>
      </p:pic>
      <p:pic>
        <p:nvPicPr>
          <p:cNvPr id="8" name="Image 9" descr="RÃ©sultat de recherche d'images pour &quot;+&quot;"/>
          <p:cNvPicPr>
            <a:picLocks noChangeAspect="1" noChangeArrowheads="1"/>
          </p:cNvPicPr>
          <p:nvPr/>
        </p:nvPicPr>
        <p:blipFill>
          <a:blip r:embed="rId2" cstate="print"/>
          <a:srcRect/>
          <a:stretch>
            <a:fillRect/>
          </a:stretch>
        </p:blipFill>
        <p:spPr bwMode="auto">
          <a:xfrm>
            <a:off x="4716016" y="4581128"/>
            <a:ext cx="500062" cy="442913"/>
          </a:xfrm>
          <a:prstGeom prst="rect">
            <a:avLst/>
          </a:prstGeom>
          <a:noFill/>
          <a:ln w="9525">
            <a:noFill/>
            <a:miter lim="800000"/>
            <a:headEnd/>
            <a:tailEnd/>
          </a:ln>
        </p:spPr>
      </p:pic>
      <p:graphicFrame>
        <p:nvGraphicFramePr>
          <p:cNvPr id="9" name="Tableau 8">
            <a:extLst>
              <a:ext uri="{FF2B5EF4-FFF2-40B4-BE49-F238E27FC236}">
                <a16:creationId xmlns:a16="http://schemas.microsoft.com/office/drawing/2014/main" xmlns="" id="{F7431B91-59FE-43B0-9358-4DA94B077248}"/>
              </a:ext>
            </a:extLst>
          </p:cNvPr>
          <p:cNvGraphicFramePr>
            <a:graphicFrameLocks noGrp="1"/>
          </p:cNvGraphicFramePr>
          <p:nvPr>
            <p:extLst>
              <p:ext uri="{D42A27DB-BD31-4B8C-83A1-F6EECF244321}">
                <p14:modId xmlns:p14="http://schemas.microsoft.com/office/powerpoint/2010/main" xmlns="" val="612956041"/>
              </p:ext>
            </p:extLst>
          </p:nvPr>
        </p:nvGraphicFramePr>
        <p:xfrm>
          <a:off x="362473" y="6174382"/>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17" name="Rectangle 16"/>
          <p:cNvSpPr/>
          <p:nvPr/>
        </p:nvSpPr>
        <p:spPr>
          <a:xfrm>
            <a:off x="2195736" y="116632"/>
            <a:ext cx="6480720" cy="1077218"/>
          </a:xfrm>
          <a:prstGeom prst="rect">
            <a:avLst/>
          </a:prstGeom>
        </p:spPr>
        <p:txBody>
          <a:bodyPr wrap="square">
            <a:spAutoFit/>
          </a:bodyPr>
          <a:lstStyle/>
          <a:p>
            <a:r>
              <a:rPr lang="fr-FR" sz="3200" dirty="0">
                <a:solidFill>
                  <a:schemeClr val="accent3">
                    <a:lumMod val="75000"/>
                  </a:schemeClr>
                </a:solidFill>
              </a:rPr>
              <a:t>La voie G</a:t>
            </a:r>
            <a:r>
              <a:rPr lang="fr-FR" sz="3200" dirty="0">
                <a:solidFill>
                  <a:schemeClr val="accent5"/>
                </a:solidFill>
              </a:rPr>
              <a:t>É</a:t>
            </a:r>
            <a:r>
              <a:rPr lang="fr-FR" sz="3200" dirty="0">
                <a:solidFill>
                  <a:schemeClr val="accent3">
                    <a:lumMod val="75000"/>
                  </a:schemeClr>
                </a:solidFill>
              </a:rPr>
              <a:t>N</a:t>
            </a:r>
            <a:r>
              <a:rPr lang="fr-FR" sz="3200" dirty="0">
                <a:solidFill>
                  <a:schemeClr val="accent5"/>
                </a:solidFill>
              </a:rPr>
              <a:t>É</a:t>
            </a:r>
            <a:r>
              <a:rPr lang="fr-FR" sz="3200" dirty="0">
                <a:solidFill>
                  <a:schemeClr val="accent3">
                    <a:lumMod val="75000"/>
                  </a:schemeClr>
                </a:solidFill>
              </a:rPr>
              <a:t>RALE</a:t>
            </a:r>
            <a:r>
              <a:rPr lang="fr-FR" sz="3200" dirty="0"/>
              <a:t/>
            </a:r>
            <a:br>
              <a:rPr lang="fr-FR" sz="3200" dirty="0"/>
            </a:br>
            <a:r>
              <a:rPr lang="fr-FR" sz="3200" dirty="0">
                <a:solidFill>
                  <a:srgbClr val="95BCE5"/>
                </a:solidFill>
              </a:rPr>
              <a:t>en 1</a:t>
            </a:r>
            <a:r>
              <a:rPr lang="fr-FR" sz="3200" baseline="30000" dirty="0">
                <a:solidFill>
                  <a:srgbClr val="95BCE5"/>
                </a:solidFill>
              </a:rPr>
              <a:t>re</a:t>
            </a:r>
            <a:r>
              <a:rPr lang="fr-FR" sz="3200" dirty="0">
                <a:solidFill>
                  <a:srgbClr val="95BCE5"/>
                </a:solidFill>
              </a:rPr>
              <a:t> et Terminale</a:t>
            </a:r>
            <a:endParaRPr lang="fr-FR" sz="3200" dirty="0"/>
          </a:p>
        </p:txBody>
      </p:sp>
      <p:sp>
        <p:nvSpPr>
          <p:cNvPr id="22"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188640"/>
            <a:ext cx="1008112" cy="936104"/>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1"/>
          <p:cNvPicPr>
            <a:picLocks noChangeAspect="1" noChangeArrowheads="1"/>
          </p:cNvPicPr>
          <p:nvPr/>
        </p:nvPicPr>
        <p:blipFill>
          <a:blip r:embed="rId3" cstate="print"/>
          <a:srcRect/>
          <a:stretch>
            <a:fillRect/>
          </a:stretch>
        </p:blipFill>
        <p:spPr bwMode="auto">
          <a:xfrm>
            <a:off x="251520" y="5661248"/>
            <a:ext cx="720079" cy="360040"/>
          </a:xfrm>
          <a:prstGeom prst="rect">
            <a:avLst/>
          </a:prstGeom>
          <a:noFill/>
          <a:ln w="9525">
            <a:noFill/>
            <a:miter lim="800000"/>
            <a:headEnd/>
            <a:tailEnd/>
          </a:ln>
        </p:spPr>
      </p:pic>
      <p:pic>
        <p:nvPicPr>
          <p:cNvPr id="12" name="Picture 2" descr="Logo lycée">
            <a:hlinkClick r:id="rId4" tooltip="&quot;Lycée Jean Monnet&quot;"/>
          </p:cNvPr>
          <p:cNvPicPr>
            <a:picLocks noChangeAspect="1" noChangeArrowheads="1"/>
          </p:cNvPicPr>
          <p:nvPr/>
        </p:nvPicPr>
        <p:blipFill>
          <a:blip r:embed="rId5" r:link="rId6"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15" name="Titre 1"/>
          <p:cNvSpPr txBox="1">
            <a:spLocks/>
          </p:cNvSpPr>
          <p:nvPr/>
        </p:nvSpPr>
        <p:spPr>
          <a:xfrm>
            <a:off x="1907704" y="188640"/>
            <a:ext cx="6840760" cy="1130300"/>
          </a:xfrm>
          <a:prstGeom prst="rect">
            <a:avLst/>
          </a:prstGeom>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4300" b="0" i="0" u="none" strike="noStrike" kern="1200" cap="none" spc="0" normalizeH="0" baseline="0" noProof="0" dirty="0">
              <a:ln>
                <a:noFill/>
              </a:ln>
              <a:solidFill>
                <a:srgbClr val="95BCE5"/>
              </a:solidFill>
              <a:effectLst>
                <a:outerShdw blurRad="50000" dist="30000" dir="5400000" algn="tl" rotWithShape="0">
                  <a:srgbClr val="000000">
                    <a:alpha val="30000"/>
                  </a:srgbClr>
                </a:outerShdw>
              </a:effectLst>
              <a:uLnTx/>
              <a:uFillTx/>
              <a:latin typeface="+mj-lt"/>
              <a:ea typeface="+mj-ea"/>
              <a:cs typeface="+mj-cs"/>
            </a:endParaRPr>
          </a:p>
        </p:txBody>
      </p:sp>
      <p:sp>
        <p:nvSpPr>
          <p:cNvPr id="16" name="Espace réservé du numéro de diapositive 3"/>
          <p:cNvSpPr>
            <a:spLocks noGrp="1"/>
          </p:cNvSpPr>
          <p:nvPr>
            <p:ph type="sldNum" sz="quarter" idx="4294967295"/>
          </p:nvPr>
        </p:nvSpPr>
        <p:spPr bwMode="auto">
          <a:xfrm>
            <a:off x="8150225" y="6391275"/>
            <a:ext cx="45085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294DC881-F7C5-4A64-A706-2E321492C3D9}" type="slidenum">
              <a:rPr lang="fr-FR" altLang="fr-FR" smtClean="0">
                <a:latin typeface="Arial" pitchFamily="34" charset="0"/>
                <a:cs typeface="Arial" pitchFamily="34" charset="0"/>
              </a:rPr>
              <a:pPr fontAlgn="base">
                <a:spcBef>
                  <a:spcPct val="0"/>
                </a:spcBef>
                <a:spcAft>
                  <a:spcPct val="0"/>
                </a:spcAft>
              </a:pPr>
              <a:t>5</a:t>
            </a:fld>
            <a:endParaRPr lang="fr-FR" altLang="fr-FR" dirty="0">
              <a:latin typeface="Arial" pitchFamily="34" charset="0"/>
              <a:cs typeface="Arial" pitchFamily="34" charset="0"/>
            </a:endParaRPr>
          </a:p>
        </p:txBody>
      </p:sp>
      <p:sp>
        <p:nvSpPr>
          <p:cNvPr id="24" name="Rectangle 23"/>
          <p:cNvSpPr/>
          <p:nvPr/>
        </p:nvSpPr>
        <p:spPr>
          <a:xfrm>
            <a:off x="2195736" y="116632"/>
            <a:ext cx="4572000" cy="1077218"/>
          </a:xfrm>
          <a:prstGeom prst="rect">
            <a:avLst/>
          </a:prstGeom>
        </p:spPr>
        <p:txBody>
          <a:bodyPr wrap="square">
            <a:spAutoFit/>
          </a:bodyPr>
          <a:lstStyle/>
          <a:p>
            <a:r>
              <a:rPr lang="fr-FR" sz="3200" dirty="0">
                <a:solidFill>
                  <a:schemeClr val="accent3">
                    <a:lumMod val="75000"/>
                  </a:schemeClr>
                </a:solidFill>
              </a:rPr>
              <a:t>La voie G</a:t>
            </a:r>
            <a:r>
              <a:rPr lang="fr-FR" sz="3200" dirty="0">
                <a:solidFill>
                  <a:schemeClr val="accent5"/>
                </a:solidFill>
              </a:rPr>
              <a:t>É</a:t>
            </a:r>
            <a:r>
              <a:rPr lang="fr-FR" sz="3200" dirty="0">
                <a:solidFill>
                  <a:schemeClr val="accent3">
                    <a:lumMod val="75000"/>
                  </a:schemeClr>
                </a:solidFill>
              </a:rPr>
              <a:t>N</a:t>
            </a:r>
            <a:r>
              <a:rPr lang="fr-FR" sz="3200" dirty="0">
                <a:solidFill>
                  <a:schemeClr val="accent5"/>
                </a:solidFill>
              </a:rPr>
              <a:t>É</a:t>
            </a:r>
            <a:r>
              <a:rPr lang="fr-FR" sz="3200" dirty="0">
                <a:solidFill>
                  <a:schemeClr val="accent3">
                    <a:lumMod val="75000"/>
                  </a:schemeClr>
                </a:solidFill>
              </a:rPr>
              <a:t>RALE</a:t>
            </a:r>
            <a:r>
              <a:rPr lang="fr-FR" sz="3200" dirty="0"/>
              <a:t/>
            </a:r>
            <a:br>
              <a:rPr lang="fr-FR" sz="3200" dirty="0"/>
            </a:br>
            <a:r>
              <a:rPr lang="fr-FR" sz="3200" dirty="0">
                <a:solidFill>
                  <a:srgbClr val="95BCE5"/>
                </a:solidFill>
              </a:rPr>
              <a:t>en 1</a:t>
            </a:r>
            <a:r>
              <a:rPr lang="fr-FR" sz="3200" baseline="30000" dirty="0">
                <a:solidFill>
                  <a:srgbClr val="95BCE5"/>
                </a:solidFill>
              </a:rPr>
              <a:t>re</a:t>
            </a:r>
            <a:r>
              <a:rPr lang="fr-FR" sz="3200" dirty="0">
                <a:solidFill>
                  <a:srgbClr val="95BCE5"/>
                </a:solidFill>
              </a:rPr>
              <a:t> et Terminale</a:t>
            </a:r>
            <a:endParaRPr lang="fr-FR" sz="3200" dirty="0"/>
          </a:p>
        </p:txBody>
      </p:sp>
      <p:sp>
        <p:nvSpPr>
          <p:cNvPr id="25"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260648"/>
            <a:ext cx="1008112" cy="936104"/>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403648" y="3501008"/>
            <a:ext cx="7272808" cy="2304256"/>
          </a:xfrm>
          <a:prstGeom prst="rect">
            <a:avLst/>
          </a:prstGeom>
          <a:solidFill>
            <a:srgbClr val="74C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547664" y="3933056"/>
            <a:ext cx="2088232" cy="523220"/>
          </a:xfrm>
          <a:prstGeom prst="rect">
            <a:avLst/>
          </a:prstGeom>
          <a:noFill/>
          <a:ln w="3175">
            <a:solidFill>
              <a:schemeClr val="bg1"/>
            </a:solidFill>
          </a:ln>
        </p:spPr>
        <p:txBody>
          <a:bodyPr wrap="square" rtlCol="0">
            <a:spAutoFit/>
          </a:bodyPr>
          <a:lstStyle/>
          <a:p>
            <a:pPr algn="ctr"/>
            <a:r>
              <a:rPr lang="fr-FR" sz="1400" b="1" dirty="0"/>
              <a:t>Français en 1</a:t>
            </a:r>
            <a:r>
              <a:rPr lang="fr-FR" sz="1400" b="1" baseline="30000" dirty="0"/>
              <a:t>ère</a:t>
            </a:r>
            <a:endParaRPr lang="fr-FR" sz="1400" b="1" dirty="0"/>
          </a:p>
          <a:p>
            <a:pPr algn="ctr"/>
            <a:r>
              <a:rPr lang="fr-FR" sz="1400" b="1" dirty="0"/>
              <a:t>Philosophie en Tle</a:t>
            </a:r>
            <a:endParaRPr lang="fr-FR" sz="1200" dirty="0"/>
          </a:p>
        </p:txBody>
      </p:sp>
      <p:sp>
        <p:nvSpPr>
          <p:cNvPr id="20" name="Rectangle à coins arrondis 19"/>
          <p:cNvSpPr/>
          <p:nvPr/>
        </p:nvSpPr>
        <p:spPr>
          <a:xfrm>
            <a:off x="4139952" y="2348880"/>
            <a:ext cx="4608512" cy="792088"/>
          </a:xfrm>
          <a:prstGeom prst="roundRect">
            <a:avLst/>
          </a:prstGeom>
          <a:solidFill>
            <a:srgbClr val="74C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572000" y="2564904"/>
            <a:ext cx="3888432" cy="369332"/>
          </a:xfrm>
          <a:prstGeom prst="rect">
            <a:avLst/>
          </a:prstGeom>
          <a:noFill/>
        </p:spPr>
        <p:txBody>
          <a:bodyPr wrap="square" rtlCol="0">
            <a:spAutoFit/>
          </a:bodyPr>
          <a:lstStyle/>
          <a:p>
            <a:r>
              <a:rPr lang="fr-FR" b="1" dirty="0"/>
              <a:t>ENSEIGNEMENTS COMMUNS</a:t>
            </a:r>
          </a:p>
        </p:txBody>
      </p:sp>
      <p:sp>
        <p:nvSpPr>
          <p:cNvPr id="23" name="ZoneTexte 22"/>
          <p:cNvSpPr txBox="1"/>
          <p:nvPr/>
        </p:nvSpPr>
        <p:spPr>
          <a:xfrm>
            <a:off x="1979712" y="1484784"/>
            <a:ext cx="6264696" cy="646331"/>
          </a:xfrm>
          <a:prstGeom prst="rect">
            <a:avLst/>
          </a:prstGeom>
          <a:noFill/>
        </p:spPr>
        <p:txBody>
          <a:bodyPr wrap="square" rtlCol="0">
            <a:spAutoFit/>
          </a:bodyPr>
          <a:lstStyle/>
          <a:p>
            <a:r>
              <a:rPr lang="fr-FR" dirty="0"/>
              <a:t>Tous les élèves suivent des enseignements communs (16h) et des disciplines de leur choix : les enseignements de spécialité (12h)</a:t>
            </a:r>
          </a:p>
        </p:txBody>
      </p:sp>
      <p:sp>
        <p:nvSpPr>
          <p:cNvPr id="26" name="ZoneTexte 25"/>
          <p:cNvSpPr txBox="1"/>
          <p:nvPr/>
        </p:nvSpPr>
        <p:spPr>
          <a:xfrm>
            <a:off x="1547664" y="4869160"/>
            <a:ext cx="2088232" cy="523220"/>
          </a:xfrm>
          <a:prstGeom prst="rect">
            <a:avLst/>
          </a:prstGeom>
          <a:noFill/>
          <a:ln w="3175">
            <a:solidFill>
              <a:schemeClr val="bg1"/>
            </a:solidFill>
          </a:ln>
        </p:spPr>
        <p:txBody>
          <a:bodyPr wrap="square" rtlCol="0">
            <a:spAutoFit/>
          </a:bodyPr>
          <a:lstStyle/>
          <a:p>
            <a:pPr algn="ctr"/>
            <a:r>
              <a:rPr lang="fr-FR" sz="1400" b="1" dirty="0"/>
              <a:t>Langue vivante A</a:t>
            </a:r>
          </a:p>
          <a:p>
            <a:pPr algn="ctr"/>
            <a:r>
              <a:rPr lang="fr-FR" sz="1400" b="1" dirty="0"/>
              <a:t>Et langue vivante B</a:t>
            </a:r>
            <a:endParaRPr lang="fr-FR" sz="1200" dirty="0"/>
          </a:p>
        </p:txBody>
      </p:sp>
      <p:sp>
        <p:nvSpPr>
          <p:cNvPr id="27" name="ZoneTexte 26"/>
          <p:cNvSpPr txBox="1"/>
          <p:nvPr/>
        </p:nvSpPr>
        <p:spPr>
          <a:xfrm>
            <a:off x="3851920" y="3933056"/>
            <a:ext cx="2232248" cy="523220"/>
          </a:xfrm>
          <a:prstGeom prst="rect">
            <a:avLst/>
          </a:prstGeom>
          <a:noFill/>
          <a:ln w="3175">
            <a:solidFill>
              <a:schemeClr val="bg1"/>
            </a:solidFill>
          </a:ln>
        </p:spPr>
        <p:txBody>
          <a:bodyPr wrap="square" rtlCol="0">
            <a:spAutoFit/>
          </a:bodyPr>
          <a:lstStyle/>
          <a:p>
            <a:pPr algn="ctr"/>
            <a:r>
              <a:rPr lang="fr-FR" sz="1400" b="1" dirty="0"/>
              <a:t>Histoire </a:t>
            </a:r>
          </a:p>
          <a:p>
            <a:pPr algn="ctr"/>
            <a:r>
              <a:rPr lang="fr-FR" sz="1400" b="1" dirty="0"/>
              <a:t>géographie</a:t>
            </a:r>
            <a:endParaRPr lang="fr-FR" sz="1200" dirty="0"/>
          </a:p>
        </p:txBody>
      </p:sp>
      <p:sp>
        <p:nvSpPr>
          <p:cNvPr id="28" name="ZoneTexte 27"/>
          <p:cNvSpPr txBox="1"/>
          <p:nvPr/>
        </p:nvSpPr>
        <p:spPr>
          <a:xfrm>
            <a:off x="3851920" y="4869160"/>
            <a:ext cx="2232248" cy="523220"/>
          </a:xfrm>
          <a:prstGeom prst="rect">
            <a:avLst/>
          </a:prstGeom>
          <a:noFill/>
          <a:ln w="3175">
            <a:solidFill>
              <a:schemeClr val="bg1"/>
            </a:solidFill>
          </a:ln>
        </p:spPr>
        <p:txBody>
          <a:bodyPr wrap="square" rtlCol="0">
            <a:spAutoFit/>
          </a:bodyPr>
          <a:lstStyle/>
          <a:p>
            <a:pPr algn="ctr"/>
            <a:r>
              <a:rPr lang="fr-FR" sz="1400" b="1" dirty="0"/>
              <a:t>Education physique et sportive</a:t>
            </a:r>
            <a:endParaRPr lang="fr-FR" sz="1200" dirty="0"/>
          </a:p>
        </p:txBody>
      </p:sp>
      <p:sp>
        <p:nvSpPr>
          <p:cNvPr id="29" name="ZoneTexte 28"/>
          <p:cNvSpPr txBox="1"/>
          <p:nvPr/>
        </p:nvSpPr>
        <p:spPr>
          <a:xfrm>
            <a:off x="6300192" y="3933056"/>
            <a:ext cx="2232248" cy="523220"/>
          </a:xfrm>
          <a:prstGeom prst="rect">
            <a:avLst/>
          </a:prstGeom>
          <a:noFill/>
          <a:ln w="3175">
            <a:solidFill>
              <a:schemeClr val="bg1"/>
            </a:solidFill>
          </a:ln>
        </p:spPr>
        <p:txBody>
          <a:bodyPr wrap="square" rtlCol="0">
            <a:spAutoFit/>
          </a:bodyPr>
          <a:lstStyle/>
          <a:p>
            <a:pPr algn="ctr"/>
            <a:r>
              <a:rPr lang="fr-FR" sz="1400" b="1" dirty="0"/>
              <a:t>Enseignement moral et civique</a:t>
            </a:r>
            <a:endParaRPr lang="fr-FR" sz="1200" dirty="0"/>
          </a:p>
        </p:txBody>
      </p:sp>
      <p:sp>
        <p:nvSpPr>
          <p:cNvPr id="30" name="ZoneTexte 29"/>
          <p:cNvSpPr txBox="1"/>
          <p:nvPr/>
        </p:nvSpPr>
        <p:spPr>
          <a:xfrm>
            <a:off x="6300192" y="4869160"/>
            <a:ext cx="2232248" cy="692497"/>
          </a:xfrm>
          <a:prstGeom prst="rect">
            <a:avLst/>
          </a:prstGeom>
          <a:noFill/>
          <a:ln w="3175">
            <a:solidFill>
              <a:schemeClr val="bg1"/>
            </a:solidFill>
          </a:ln>
        </p:spPr>
        <p:txBody>
          <a:bodyPr wrap="square" rtlCol="0">
            <a:spAutoFit/>
          </a:bodyPr>
          <a:lstStyle/>
          <a:p>
            <a:pPr algn="ctr"/>
            <a:r>
              <a:rPr lang="fr-FR" sz="1400" b="1" dirty="0"/>
              <a:t>Enseignement </a:t>
            </a:r>
            <a:r>
              <a:rPr lang="fr-FR" sz="1400" b="1" dirty="0" smtClean="0"/>
              <a:t>scientifique (</a:t>
            </a:r>
            <a:r>
              <a:rPr lang="fr-FR" sz="1100" b="1" dirty="0" smtClean="0"/>
              <a:t>svt + sciences physiques)</a:t>
            </a:r>
            <a:endParaRPr lang="fr-FR" sz="1100" dirty="0"/>
          </a:p>
        </p:txBody>
      </p:sp>
      <p:pic>
        <p:nvPicPr>
          <p:cNvPr id="32" name="Picture 1"/>
          <p:cNvPicPr>
            <a:picLocks noChangeAspect="1" noChangeArrowheads="1"/>
          </p:cNvPicPr>
          <p:nvPr/>
        </p:nvPicPr>
        <p:blipFill>
          <a:blip r:embed="rId2" cstate="print"/>
          <a:srcRect/>
          <a:stretch>
            <a:fillRect/>
          </a:stretch>
        </p:blipFill>
        <p:spPr bwMode="auto">
          <a:xfrm>
            <a:off x="251520" y="5661248"/>
            <a:ext cx="720079" cy="360040"/>
          </a:xfrm>
          <a:prstGeom prst="rect">
            <a:avLst/>
          </a:prstGeom>
          <a:noFill/>
          <a:ln w="9525">
            <a:noFill/>
            <a:miter lim="800000"/>
            <a:headEnd/>
            <a:tailEnd/>
          </a:ln>
        </p:spPr>
      </p:pic>
      <p:pic>
        <p:nvPicPr>
          <p:cNvPr id="33" name="Picture 2" descr="Logo lycée">
            <a:hlinkClick r:id="rId3" tooltip="&quot;Lycée Jean Monnet&quot;"/>
          </p:cNvPr>
          <p:cNvPicPr>
            <a:picLocks noChangeAspect="1" noChangeArrowheads="1"/>
          </p:cNvPicPr>
          <p:nvPr/>
        </p:nvPicPr>
        <p:blipFill>
          <a:blip r:embed="rId4" r:link="rId5"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à coins arrondis 23"/>
          <p:cNvSpPr/>
          <p:nvPr/>
        </p:nvSpPr>
        <p:spPr>
          <a:xfrm>
            <a:off x="4067944" y="1052736"/>
            <a:ext cx="4608512" cy="792088"/>
          </a:xfrm>
          <a:prstGeom prst="roundRect">
            <a:avLst/>
          </a:prstGeom>
          <a:solidFill>
            <a:srgbClr val="74C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555776" y="4293096"/>
            <a:ext cx="2016224" cy="646331"/>
          </a:xfrm>
          <a:prstGeom prst="rect">
            <a:avLst/>
          </a:prstGeom>
          <a:noFill/>
        </p:spPr>
        <p:txBody>
          <a:bodyPr wrap="square" rtlCol="0">
            <a:spAutoFit/>
          </a:bodyPr>
          <a:lstStyle/>
          <a:p>
            <a:r>
              <a:rPr lang="fr-FR" dirty="0"/>
              <a:t>Arts</a:t>
            </a:r>
          </a:p>
          <a:p>
            <a:endParaRPr lang="fr-FR" dirty="0"/>
          </a:p>
        </p:txBody>
      </p:sp>
      <p:sp>
        <p:nvSpPr>
          <p:cNvPr id="7" name="Rectangle 6"/>
          <p:cNvSpPr/>
          <p:nvPr/>
        </p:nvSpPr>
        <p:spPr>
          <a:xfrm>
            <a:off x="1187624" y="1988840"/>
            <a:ext cx="7776864" cy="4104456"/>
          </a:xfrm>
          <a:prstGeom prst="rect">
            <a:avLst/>
          </a:prstGeom>
          <a:solidFill>
            <a:srgbClr val="74C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403648" y="2636912"/>
            <a:ext cx="2232248" cy="1261884"/>
          </a:xfrm>
          <a:prstGeom prst="rect">
            <a:avLst/>
          </a:prstGeom>
          <a:noFill/>
          <a:ln w="3175">
            <a:solidFill>
              <a:schemeClr val="bg1"/>
            </a:solidFill>
          </a:ln>
        </p:spPr>
        <p:txBody>
          <a:bodyPr wrap="square" rtlCol="0">
            <a:spAutoFit/>
          </a:bodyPr>
          <a:lstStyle/>
          <a:p>
            <a:pPr algn="ctr"/>
            <a:r>
              <a:rPr lang="fr-FR" sz="1400" b="1" dirty="0"/>
              <a:t>Humanités, littérature et philosophie</a:t>
            </a:r>
          </a:p>
          <a:p>
            <a:pPr algn="ctr"/>
            <a:r>
              <a:rPr lang="fr-FR" sz="1200" dirty="0"/>
              <a:t>Réflexion et étude de nombreux textes littéraires et philosophiques de l’Antiquité à nos jours</a:t>
            </a:r>
          </a:p>
        </p:txBody>
      </p:sp>
      <p:sp>
        <p:nvSpPr>
          <p:cNvPr id="14" name="ZoneTexte 13"/>
          <p:cNvSpPr txBox="1"/>
          <p:nvPr/>
        </p:nvSpPr>
        <p:spPr>
          <a:xfrm>
            <a:off x="3851920" y="2204864"/>
            <a:ext cx="2376264" cy="1261884"/>
          </a:xfrm>
          <a:prstGeom prst="rect">
            <a:avLst/>
          </a:prstGeom>
          <a:noFill/>
          <a:ln>
            <a:solidFill>
              <a:schemeClr val="bg1"/>
            </a:solidFill>
          </a:ln>
        </p:spPr>
        <p:txBody>
          <a:bodyPr wrap="square" rtlCol="0">
            <a:spAutoFit/>
          </a:bodyPr>
          <a:lstStyle/>
          <a:p>
            <a:pPr algn="ctr"/>
            <a:r>
              <a:rPr lang="fr-FR" sz="1400" b="1" dirty="0"/>
              <a:t>Langues,  littératures étrangères</a:t>
            </a:r>
          </a:p>
          <a:p>
            <a:pPr algn="ctr"/>
            <a:r>
              <a:rPr lang="fr-FR" sz="1200" dirty="0"/>
              <a:t>Maîtrise d’une langue vivante et connaissance approfondie de sa culture :  </a:t>
            </a:r>
            <a:r>
              <a:rPr lang="fr-FR" sz="1200" dirty="0" smtClean="0"/>
              <a:t>LLC ANGLAIS </a:t>
            </a:r>
          </a:p>
          <a:p>
            <a:pPr algn="ctr"/>
            <a:r>
              <a:rPr lang="fr-FR" sz="1200" dirty="0" smtClean="0"/>
              <a:t>ou LLC ESPAGNOL</a:t>
            </a:r>
            <a:endParaRPr lang="fr-FR" sz="1200" dirty="0"/>
          </a:p>
        </p:txBody>
      </p:sp>
      <p:sp>
        <p:nvSpPr>
          <p:cNvPr id="15" name="ZoneTexte 14"/>
          <p:cNvSpPr txBox="1"/>
          <p:nvPr/>
        </p:nvSpPr>
        <p:spPr>
          <a:xfrm>
            <a:off x="3851920" y="3645024"/>
            <a:ext cx="2376264" cy="861774"/>
          </a:xfrm>
          <a:prstGeom prst="rect">
            <a:avLst/>
          </a:prstGeom>
          <a:noFill/>
          <a:ln>
            <a:solidFill>
              <a:schemeClr val="bg1"/>
            </a:solidFill>
          </a:ln>
        </p:spPr>
        <p:txBody>
          <a:bodyPr wrap="square" rtlCol="0">
            <a:spAutoFit/>
          </a:bodyPr>
          <a:lstStyle/>
          <a:p>
            <a:pPr algn="ctr"/>
            <a:r>
              <a:rPr lang="fr-FR" sz="1400" b="1" dirty="0"/>
              <a:t>Mathématiques</a:t>
            </a:r>
          </a:p>
          <a:p>
            <a:pPr algn="ctr"/>
            <a:r>
              <a:rPr lang="fr-FR" sz="1200" dirty="0"/>
              <a:t>Mobilisation du réel, accès à l’abstraction, raisonnement et résolution de problèmes</a:t>
            </a:r>
          </a:p>
        </p:txBody>
      </p:sp>
      <p:sp>
        <p:nvSpPr>
          <p:cNvPr id="16" name="ZoneTexte 15"/>
          <p:cNvSpPr txBox="1"/>
          <p:nvPr/>
        </p:nvSpPr>
        <p:spPr>
          <a:xfrm>
            <a:off x="6444208" y="2204864"/>
            <a:ext cx="2376264" cy="1231106"/>
          </a:xfrm>
          <a:prstGeom prst="rect">
            <a:avLst/>
          </a:prstGeom>
          <a:noFill/>
          <a:ln>
            <a:solidFill>
              <a:schemeClr val="bg1"/>
            </a:solidFill>
          </a:ln>
        </p:spPr>
        <p:txBody>
          <a:bodyPr wrap="square" rtlCol="0">
            <a:spAutoFit/>
          </a:bodyPr>
          <a:lstStyle/>
          <a:p>
            <a:pPr algn="ctr"/>
            <a:r>
              <a:rPr lang="fr-FR" sz="1400" b="1" dirty="0"/>
              <a:t>Physique chimie</a:t>
            </a:r>
          </a:p>
          <a:p>
            <a:pPr algn="ctr"/>
            <a:r>
              <a:rPr lang="fr-FR" sz="1200" dirty="0"/>
              <a:t>Organisation et transformation de la matière, mouvements et interactions, conversions et transferts d’énergie, ondes et signaux</a:t>
            </a:r>
          </a:p>
        </p:txBody>
      </p:sp>
      <p:sp>
        <p:nvSpPr>
          <p:cNvPr id="17" name="ZoneTexte 16"/>
          <p:cNvSpPr txBox="1"/>
          <p:nvPr/>
        </p:nvSpPr>
        <p:spPr>
          <a:xfrm>
            <a:off x="6444208" y="3501008"/>
            <a:ext cx="2376264" cy="1077218"/>
          </a:xfrm>
          <a:prstGeom prst="rect">
            <a:avLst/>
          </a:prstGeom>
          <a:noFill/>
          <a:ln>
            <a:solidFill>
              <a:schemeClr val="bg1"/>
            </a:solidFill>
          </a:ln>
        </p:spPr>
        <p:txBody>
          <a:bodyPr wrap="square" rtlCol="0">
            <a:spAutoFit/>
          </a:bodyPr>
          <a:lstStyle/>
          <a:p>
            <a:pPr algn="ctr"/>
            <a:r>
              <a:rPr lang="fr-FR" sz="1400" b="1" dirty="0"/>
              <a:t>Sciences économiques et sociales</a:t>
            </a:r>
          </a:p>
          <a:p>
            <a:pPr algn="ctr"/>
            <a:r>
              <a:rPr lang="fr-FR" sz="1200" dirty="0"/>
              <a:t>Economie, sociologie et sciences politiques pour comprendre les grands enjeux de société</a:t>
            </a:r>
          </a:p>
        </p:txBody>
      </p:sp>
      <p:sp>
        <p:nvSpPr>
          <p:cNvPr id="18" name="ZoneTexte 17"/>
          <p:cNvSpPr txBox="1"/>
          <p:nvPr/>
        </p:nvSpPr>
        <p:spPr>
          <a:xfrm>
            <a:off x="3851920" y="4797152"/>
            <a:ext cx="2376264" cy="1077218"/>
          </a:xfrm>
          <a:prstGeom prst="rect">
            <a:avLst/>
          </a:prstGeom>
          <a:noFill/>
          <a:ln>
            <a:solidFill>
              <a:schemeClr val="bg1"/>
            </a:solidFill>
          </a:ln>
        </p:spPr>
        <p:txBody>
          <a:bodyPr wrap="square" rtlCol="0">
            <a:spAutoFit/>
          </a:bodyPr>
          <a:lstStyle/>
          <a:p>
            <a:pPr algn="ctr"/>
            <a:r>
              <a:rPr lang="fr-FR" sz="1400" b="1" dirty="0"/>
              <a:t>Numérique et sciences informatiques</a:t>
            </a:r>
          </a:p>
          <a:p>
            <a:pPr algn="ctr"/>
            <a:r>
              <a:rPr lang="fr-FR" sz="1200" dirty="0"/>
              <a:t>Représentation et traitement des données, algorithmique et programmation</a:t>
            </a:r>
          </a:p>
        </p:txBody>
      </p:sp>
      <p:sp>
        <p:nvSpPr>
          <p:cNvPr id="19" name="ZoneTexte 18"/>
          <p:cNvSpPr txBox="1"/>
          <p:nvPr/>
        </p:nvSpPr>
        <p:spPr>
          <a:xfrm>
            <a:off x="6444208" y="4725144"/>
            <a:ext cx="2376264" cy="1261884"/>
          </a:xfrm>
          <a:prstGeom prst="rect">
            <a:avLst/>
          </a:prstGeom>
          <a:noFill/>
          <a:ln>
            <a:solidFill>
              <a:schemeClr val="bg1"/>
            </a:solidFill>
          </a:ln>
        </p:spPr>
        <p:txBody>
          <a:bodyPr wrap="square" rtlCol="0">
            <a:spAutoFit/>
          </a:bodyPr>
          <a:lstStyle/>
          <a:p>
            <a:pPr algn="ctr"/>
            <a:r>
              <a:rPr lang="fr-FR" sz="1400" b="1" dirty="0"/>
              <a:t>Sciences de la vie et de la Terre</a:t>
            </a:r>
          </a:p>
          <a:p>
            <a:pPr algn="ctr"/>
            <a:r>
              <a:rPr lang="fr-FR" sz="1200" dirty="0"/>
              <a:t>Organisation du vivant, structure de la planète, corps humain, santé et grands enjeux planétaires contemporains</a:t>
            </a:r>
          </a:p>
        </p:txBody>
      </p:sp>
      <p:sp>
        <p:nvSpPr>
          <p:cNvPr id="20" name="ZoneTexte 19"/>
          <p:cNvSpPr txBox="1"/>
          <p:nvPr/>
        </p:nvSpPr>
        <p:spPr>
          <a:xfrm>
            <a:off x="1403648" y="2204864"/>
            <a:ext cx="2232248" cy="307777"/>
          </a:xfrm>
          <a:prstGeom prst="rect">
            <a:avLst/>
          </a:prstGeom>
          <a:noFill/>
          <a:ln>
            <a:solidFill>
              <a:schemeClr val="bg1"/>
            </a:solidFill>
          </a:ln>
        </p:spPr>
        <p:txBody>
          <a:bodyPr wrap="square" rtlCol="0">
            <a:spAutoFit/>
          </a:bodyPr>
          <a:lstStyle/>
          <a:p>
            <a:pPr algn="ctr"/>
            <a:r>
              <a:rPr lang="fr-FR" sz="1400" b="1" dirty="0"/>
              <a:t>Arts Plastiques</a:t>
            </a:r>
          </a:p>
        </p:txBody>
      </p:sp>
      <p:sp>
        <p:nvSpPr>
          <p:cNvPr id="21" name="ZoneTexte 20"/>
          <p:cNvSpPr txBox="1"/>
          <p:nvPr/>
        </p:nvSpPr>
        <p:spPr>
          <a:xfrm>
            <a:off x="1403648" y="4005064"/>
            <a:ext cx="2232248" cy="1846659"/>
          </a:xfrm>
          <a:prstGeom prst="rect">
            <a:avLst/>
          </a:prstGeom>
          <a:noFill/>
          <a:ln w="3175">
            <a:solidFill>
              <a:schemeClr val="bg1"/>
            </a:solidFill>
          </a:ln>
        </p:spPr>
        <p:txBody>
          <a:bodyPr wrap="square" rtlCol="0">
            <a:spAutoFit/>
          </a:bodyPr>
          <a:lstStyle/>
          <a:p>
            <a:pPr algn="ctr"/>
            <a:r>
              <a:rPr lang="fr-FR" sz="1400" b="1" dirty="0"/>
              <a:t>Histoire géographie, géopolitique et sciences politiques</a:t>
            </a:r>
          </a:p>
          <a:p>
            <a:pPr algn="ctr"/>
            <a:r>
              <a:rPr lang="fr-FR" sz="1200" dirty="0"/>
              <a:t>Compréhension du monde contemporain par l’étude des enjeux politiques, sociaux et économiques, avec une réflexion approfondie sur les relations internationales</a:t>
            </a:r>
          </a:p>
        </p:txBody>
      </p:sp>
      <p:sp>
        <p:nvSpPr>
          <p:cNvPr id="23" name="ZoneTexte 22"/>
          <p:cNvSpPr txBox="1"/>
          <p:nvPr/>
        </p:nvSpPr>
        <p:spPr>
          <a:xfrm>
            <a:off x="4283968" y="1268760"/>
            <a:ext cx="4248472" cy="646331"/>
          </a:xfrm>
          <a:prstGeom prst="rect">
            <a:avLst/>
          </a:prstGeom>
          <a:noFill/>
        </p:spPr>
        <p:txBody>
          <a:bodyPr wrap="square" rtlCol="0">
            <a:spAutoFit/>
          </a:bodyPr>
          <a:lstStyle/>
          <a:p>
            <a:r>
              <a:rPr lang="fr-FR" b="1" dirty="0"/>
              <a:t>ENSEIGNEMENTS DE SPÉCIALITÉ</a:t>
            </a:r>
          </a:p>
          <a:p>
            <a:endParaRPr lang="fr-FR" b="1" dirty="0"/>
          </a:p>
        </p:txBody>
      </p:sp>
      <p:sp>
        <p:nvSpPr>
          <p:cNvPr id="26"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116632"/>
            <a:ext cx="1008112" cy="936104"/>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8" name="Tableau 27">
            <a:extLst>
              <a:ext uri="{FF2B5EF4-FFF2-40B4-BE49-F238E27FC236}">
                <a16:creationId xmlns:a16="http://schemas.microsoft.com/office/drawing/2014/main" xmlns="" id="{F7431B91-59FE-43B0-9358-4DA94B077248}"/>
              </a:ext>
            </a:extLst>
          </p:cNvPr>
          <p:cNvGraphicFramePr>
            <a:graphicFrameLocks noGrp="1"/>
          </p:cNvGraphicFramePr>
          <p:nvPr>
            <p:extLst>
              <p:ext uri="{D42A27DB-BD31-4B8C-83A1-F6EECF244321}">
                <p14:modId xmlns:p14="http://schemas.microsoft.com/office/powerpoint/2010/main" xmlns="" val="612956041"/>
              </p:ext>
            </p:extLst>
          </p:nvPr>
        </p:nvGraphicFramePr>
        <p:xfrm>
          <a:off x="362473" y="6174382"/>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29" name="Rectangle 28"/>
          <p:cNvSpPr/>
          <p:nvPr/>
        </p:nvSpPr>
        <p:spPr>
          <a:xfrm>
            <a:off x="2195736" y="260648"/>
            <a:ext cx="6948264" cy="584775"/>
          </a:xfrm>
          <a:prstGeom prst="rect">
            <a:avLst/>
          </a:prstGeom>
        </p:spPr>
        <p:txBody>
          <a:bodyPr wrap="square">
            <a:spAutoFit/>
          </a:bodyPr>
          <a:lstStyle/>
          <a:p>
            <a:r>
              <a:rPr lang="fr-FR" sz="3200" dirty="0">
                <a:solidFill>
                  <a:schemeClr val="accent3">
                    <a:lumMod val="75000"/>
                  </a:schemeClr>
                </a:solidFill>
              </a:rPr>
              <a:t>La voie G</a:t>
            </a:r>
            <a:r>
              <a:rPr lang="fr-FR" sz="3200" dirty="0">
                <a:solidFill>
                  <a:schemeClr val="accent5"/>
                </a:solidFill>
              </a:rPr>
              <a:t>É</a:t>
            </a:r>
            <a:r>
              <a:rPr lang="fr-FR" sz="3200" dirty="0">
                <a:solidFill>
                  <a:schemeClr val="accent3">
                    <a:lumMod val="75000"/>
                  </a:schemeClr>
                </a:solidFill>
              </a:rPr>
              <a:t>N</a:t>
            </a:r>
            <a:r>
              <a:rPr lang="fr-FR" sz="3200" dirty="0">
                <a:solidFill>
                  <a:schemeClr val="accent5"/>
                </a:solidFill>
              </a:rPr>
              <a:t>É</a:t>
            </a:r>
            <a:r>
              <a:rPr lang="fr-FR" sz="3200" dirty="0">
                <a:solidFill>
                  <a:schemeClr val="accent3">
                    <a:lumMod val="75000"/>
                  </a:schemeClr>
                </a:solidFill>
              </a:rPr>
              <a:t>RALE </a:t>
            </a:r>
            <a:r>
              <a:rPr lang="fr-FR" sz="3200" dirty="0">
                <a:solidFill>
                  <a:srgbClr val="95BCE5"/>
                </a:solidFill>
              </a:rPr>
              <a:t>en 1</a:t>
            </a:r>
            <a:r>
              <a:rPr lang="fr-FR" sz="3200" baseline="30000" dirty="0">
                <a:solidFill>
                  <a:srgbClr val="95BCE5"/>
                </a:solidFill>
              </a:rPr>
              <a:t>re</a:t>
            </a:r>
            <a:r>
              <a:rPr lang="fr-FR" sz="3200" dirty="0">
                <a:solidFill>
                  <a:srgbClr val="95BCE5"/>
                </a:solidFill>
              </a:rPr>
              <a:t> et Terminale</a:t>
            </a:r>
            <a:endParaRPr lang="fr-FR" sz="3200" dirty="0"/>
          </a:p>
        </p:txBody>
      </p:sp>
      <p:pic>
        <p:nvPicPr>
          <p:cNvPr id="1029"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83768" y="764704"/>
            <a:ext cx="1800225" cy="1438275"/>
          </a:xfrm>
          <a:prstGeom prst="rect">
            <a:avLst/>
          </a:prstGeom>
          <a:noFill/>
          <a:ln w="9525">
            <a:noFill/>
            <a:miter lim="800000"/>
            <a:headEnd/>
            <a:tailEnd/>
          </a:ln>
        </p:spPr>
      </p:pic>
      <p:pic>
        <p:nvPicPr>
          <p:cNvPr id="33" name="Picture 1"/>
          <p:cNvPicPr>
            <a:picLocks noChangeAspect="1" noChangeArrowheads="1"/>
          </p:cNvPicPr>
          <p:nvPr/>
        </p:nvPicPr>
        <p:blipFill>
          <a:blip r:embed="rId3" cstate="print"/>
          <a:srcRect/>
          <a:stretch>
            <a:fillRect/>
          </a:stretch>
        </p:blipFill>
        <p:spPr bwMode="auto">
          <a:xfrm>
            <a:off x="251520" y="5661248"/>
            <a:ext cx="720079" cy="360040"/>
          </a:xfrm>
          <a:prstGeom prst="rect">
            <a:avLst/>
          </a:prstGeom>
          <a:noFill/>
          <a:ln w="9525">
            <a:noFill/>
            <a:miter lim="800000"/>
            <a:headEnd/>
            <a:tailEnd/>
          </a:ln>
        </p:spPr>
      </p:pic>
      <p:pic>
        <p:nvPicPr>
          <p:cNvPr id="34" name="Picture 2" descr="Logo lycée">
            <a:hlinkClick r:id="rId4" tooltip="&quot;Lycée Jean Monnet&quot;"/>
          </p:cNvPr>
          <p:cNvPicPr>
            <a:picLocks noChangeAspect="1" noChangeArrowheads="1"/>
          </p:cNvPicPr>
          <p:nvPr/>
        </p:nvPicPr>
        <p:blipFill>
          <a:blip r:embed="rId5" r:link="rId6"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pic>
        <p:nvPicPr>
          <p:cNvPr id="22" name="Image 21" descr="RÃ©sultat de recherche d'images pour &quot;icone arts plastiques&quot;"/>
          <p:cNvPicPr/>
          <p:nvPr/>
        </p:nvPicPr>
        <p:blipFill>
          <a:blip r:embed="rId7" cstate="print">
            <a:clrChange>
              <a:clrFrom>
                <a:srgbClr val="FFFFFF"/>
              </a:clrFrom>
              <a:clrTo>
                <a:srgbClr val="FFFFFF">
                  <a:alpha val="0"/>
                </a:srgbClr>
              </a:clrTo>
            </a:clrChange>
          </a:blip>
          <a:srcRect l="25691" t="20849" r="24675" b="17107"/>
          <a:stretch>
            <a:fillRect/>
          </a:stretch>
        </p:blipFill>
        <p:spPr bwMode="auto">
          <a:xfrm>
            <a:off x="1403648" y="1988840"/>
            <a:ext cx="378637" cy="467833"/>
          </a:xfrm>
          <a:prstGeom prst="rect">
            <a:avLst/>
          </a:prstGeom>
          <a:noFill/>
          <a:ln w="9525">
            <a:noFill/>
            <a:miter lim="800000"/>
            <a:headEnd/>
            <a:tailEnd/>
          </a:ln>
        </p:spPr>
      </p:pic>
      <p:pic>
        <p:nvPicPr>
          <p:cNvPr id="27" name="Image 26" descr="RÃ©sultat de recherche d'images pour &quot;icone terre&quot;"/>
          <p:cNvPicPr/>
          <p:nvPr/>
        </p:nvPicPr>
        <p:blipFill>
          <a:blip r:embed="rId8" cstate="print">
            <a:clrChange>
              <a:clrFrom>
                <a:srgbClr val="FFFFFF"/>
              </a:clrFrom>
              <a:clrTo>
                <a:srgbClr val="FFFFFF">
                  <a:alpha val="0"/>
                </a:srgbClr>
              </a:clrTo>
            </a:clrChange>
          </a:blip>
          <a:srcRect/>
          <a:stretch>
            <a:fillRect/>
          </a:stretch>
        </p:blipFill>
        <p:spPr bwMode="auto">
          <a:xfrm>
            <a:off x="3707904" y="2132856"/>
            <a:ext cx="468309" cy="504056"/>
          </a:xfrm>
          <a:prstGeom prst="rect">
            <a:avLst/>
          </a:prstGeom>
          <a:noFill/>
          <a:ln w="9525">
            <a:noFill/>
            <a:miter lim="800000"/>
            <a:headEnd/>
            <a:tailEnd/>
          </a:ln>
        </p:spPr>
      </p:pic>
      <p:pic>
        <p:nvPicPr>
          <p:cNvPr id="30" name="Image 29" descr="RÃ©sultat de recherche d'images pour &quot;icone droit&quot;"/>
          <p:cNvPicPr/>
          <p:nvPr/>
        </p:nvPicPr>
        <p:blipFill>
          <a:blip r:embed="rId9" cstate="print">
            <a:clrChange>
              <a:clrFrom>
                <a:srgbClr val="000000">
                  <a:alpha val="0"/>
                </a:srgbClr>
              </a:clrFrom>
              <a:clrTo>
                <a:srgbClr val="000000">
                  <a:alpha val="0"/>
                </a:srgbClr>
              </a:clrTo>
            </a:clrChange>
          </a:blip>
          <a:srcRect l="10056" t="20112" r="10614" b="18436"/>
          <a:stretch>
            <a:fillRect/>
          </a:stretch>
        </p:blipFill>
        <p:spPr bwMode="auto">
          <a:xfrm>
            <a:off x="1115616" y="3861048"/>
            <a:ext cx="576064" cy="510840"/>
          </a:xfrm>
          <a:prstGeom prst="rect">
            <a:avLst/>
          </a:prstGeom>
          <a:noFill/>
          <a:ln w="9525">
            <a:noFill/>
            <a:miter lim="800000"/>
            <a:headEnd/>
            <a:tailEnd/>
          </a:ln>
        </p:spPr>
      </p:pic>
      <p:pic>
        <p:nvPicPr>
          <p:cNvPr id="31" name="Image 30" descr="RÃ©sultat de recherche d'images pour &quot;symbole mathÃ©matiques&quot;"/>
          <p:cNvPicPr/>
          <p:nvPr/>
        </p:nvPicPr>
        <p:blipFill>
          <a:blip r:embed="rId10" cstate="print">
            <a:clrChange>
              <a:clrFrom>
                <a:srgbClr val="989898"/>
              </a:clrFrom>
              <a:clrTo>
                <a:srgbClr val="989898">
                  <a:alpha val="0"/>
                </a:srgbClr>
              </a:clrTo>
            </a:clrChange>
            <a:duotone>
              <a:prstClr val="black"/>
              <a:schemeClr val="tx1">
                <a:tint val="45000"/>
                <a:satMod val="400000"/>
              </a:schemeClr>
            </a:duotone>
          </a:blip>
          <a:srcRect/>
          <a:stretch>
            <a:fillRect/>
          </a:stretch>
        </p:blipFill>
        <p:spPr bwMode="auto">
          <a:xfrm>
            <a:off x="3779912" y="3501008"/>
            <a:ext cx="432048" cy="432048"/>
          </a:xfrm>
          <a:prstGeom prst="rect">
            <a:avLst/>
          </a:prstGeom>
          <a:noFill/>
          <a:ln w="9525">
            <a:noFill/>
            <a:miter lim="800000"/>
            <a:headEnd/>
            <a:tailEnd/>
          </a:ln>
        </p:spPr>
      </p:pic>
      <p:pic>
        <p:nvPicPr>
          <p:cNvPr id="32" name="Image 31" descr="RÃ©sultat de recherche d'images pour &quot;icone informatique&quot;"/>
          <p:cNvPicPr/>
          <p:nvPr/>
        </p:nvPicPr>
        <p:blipFill>
          <a:blip r:embed="rId11" cstate="print">
            <a:clrChange>
              <a:clrFrom>
                <a:srgbClr val="FFFFFF"/>
              </a:clrFrom>
              <a:clrTo>
                <a:srgbClr val="FFFFFF">
                  <a:alpha val="0"/>
                </a:srgbClr>
              </a:clrTo>
            </a:clrChange>
          </a:blip>
          <a:srcRect l="11299" t="15371" r="10434" b="23242"/>
          <a:stretch>
            <a:fillRect/>
          </a:stretch>
        </p:blipFill>
        <p:spPr bwMode="auto">
          <a:xfrm>
            <a:off x="3563888" y="4437112"/>
            <a:ext cx="576064" cy="504056"/>
          </a:xfrm>
          <a:prstGeom prst="rect">
            <a:avLst/>
          </a:prstGeom>
          <a:noFill/>
          <a:ln w="9525">
            <a:noFill/>
            <a:miter lim="800000"/>
            <a:headEnd/>
            <a:tailEnd/>
          </a:ln>
        </p:spPr>
      </p:pic>
      <p:pic>
        <p:nvPicPr>
          <p:cNvPr id="35" name="Image 34" descr="RÃ©sultat de recherche d'images pour &quot;icone physique&quot;"/>
          <p:cNvPicPr/>
          <p:nvPr/>
        </p:nvPicPr>
        <p:blipFill>
          <a:blip r:embed="rId12" cstate="print"/>
          <a:srcRect/>
          <a:stretch>
            <a:fillRect/>
          </a:stretch>
        </p:blipFill>
        <p:spPr bwMode="auto">
          <a:xfrm>
            <a:off x="6300192" y="1988840"/>
            <a:ext cx="576374" cy="520995"/>
          </a:xfrm>
          <a:prstGeom prst="rect">
            <a:avLst/>
          </a:prstGeom>
          <a:noFill/>
          <a:ln w="9525">
            <a:noFill/>
            <a:miter lim="800000"/>
            <a:headEnd/>
            <a:tailEnd/>
          </a:ln>
        </p:spPr>
      </p:pic>
      <p:pic>
        <p:nvPicPr>
          <p:cNvPr id="36" name="Image 35" descr="RÃ©sultat de recherche d'images pour &quot;icone Ã©conomiques&quot;"/>
          <p:cNvPicPr/>
          <p:nvPr/>
        </p:nvPicPr>
        <p:blipFill>
          <a:blip r:embed="rId13" cstate="print">
            <a:clrChange>
              <a:clrFrom>
                <a:srgbClr val="FFFFFF"/>
              </a:clrFrom>
              <a:clrTo>
                <a:srgbClr val="FFFFFF">
                  <a:alpha val="0"/>
                </a:srgbClr>
              </a:clrTo>
            </a:clrChange>
          </a:blip>
          <a:srcRect/>
          <a:stretch>
            <a:fillRect/>
          </a:stretch>
        </p:blipFill>
        <p:spPr bwMode="auto">
          <a:xfrm>
            <a:off x="6084168" y="3284984"/>
            <a:ext cx="720080" cy="648072"/>
          </a:xfrm>
          <a:prstGeom prst="rect">
            <a:avLst/>
          </a:prstGeom>
          <a:noFill/>
          <a:ln w="9525">
            <a:noFill/>
            <a:miter lim="800000"/>
            <a:headEnd/>
            <a:tailEnd/>
          </a:ln>
        </p:spPr>
      </p:pic>
      <p:pic>
        <p:nvPicPr>
          <p:cNvPr id="37" name="Image 36" descr="RÃ©sultat de recherche d'images pour &quot;icone SVT&quot;"/>
          <p:cNvPicPr/>
          <p:nvPr/>
        </p:nvPicPr>
        <p:blipFill>
          <a:blip r:embed="rId14" cstate="print">
            <a:duotone>
              <a:prstClr val="black"/>
              <a:schemeClr val="tx1">
                <a:tint val="45000"/>
                <a:satMod val="400000"/>
              </a:schemeClr>
            </a:duotone>
          </a:blip>
          <a:srcRect/>
          <a:stretch>
            <a:fillRect/>
          </a:stretch>
        </p:blipFill>
        <p:spPr bwMode="auto">
          <a:xfrm>
            <a:off x="6084168" y="4581128"/>
            <a:ext cx="614269" cy="614268"/>
          </a:xfrm>
          <a:prstGeom prst="rect">
            <a:avLst/>
          </a:prstGeom>
          <a:noFill/>
          <a:ln w="9525">
            <a:noFill/>
            <a:miter lim="800000"/>
            <a:headEnd/>
            <a:tailEnd/>
          </a:ln>
        </p:spPr>
      </p:pic>
      <p:pic>
        <p:nvPicPr>
          <p:cNvPr id="38" name="Image 37" descr="RÃ©sultat de recherche d'images pour &quot;icone littÃ©rature&quot;"/>
          <p:cNvPicPr/>
          <p:nvPr/>
        </p:nvPicPr>
        <p:blipFill>
          <a:blip r:embed="rId15" cstate="print">
            <a:clrChange>
              <a:clrFrom>
                <a:srgbClr val="FFFFFF"/>
              </a:clrFrom>
              <a:clrTo>
                <a:srgbClr val="FFFFFF">
                  <a:alpha val="0"/>
                </a:srgbClr>
              </a:clrTo>
            </a:clrChange>
          </a:blip>
          <a:srcRect l="18182" r="18182" b="10000"/>
          <a:stretch>
            <a:fillRect/>
          </a:stretch>
        </p:blipFill>
        <p:spPr bwMode="auto">
          <a:xfrm>
            <a:off x="1115616" y="2420888"/>
            <a:ext cx="504056" cy="64807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à coins arrondis 23"/>
          <p:cNvSpPr/>
          <p:nvPr/>
        </p:nvSpPr>
        <p:spPr>
          <a:xfrm>
            <a:off x="4067944" y="1052736"/>
            <a:ext cx="4608512" cy="792088"/>
          </a:xfrm>
          <a:prstGeom prst="roundRect">
            <a:avLst/>
          </a:prstGeom>
          <a:solidFill>
            <a:srgbClr val="74C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555776" y="4293096"/>
            <a:ext cx="2016224" cy="646331"/>
          </a:xfrm>
          <a:prstGeom prst="rect">
            <a:avLst/>
          </a:prstGeom>
          <a:noFill/>
        </p:spPr>
        <p:txBody>
          <a:bodyPr wrap="square" rtlCol="0">
            <a:spAutoFit/>
          </a:bodyPr>
          <a:lstStyle/>
          <a:p>
            <a:r>
              <a:rPr lang="fr-FR" dirty="0"/>
              <a:t>Arts</a:t>
            </a:r>
          </a:p>
          <a:p>
            <a:endParaRPr lang="fr-FR" dirty="0"/>
          </a:p>
        </p:txBody>
      </p:sp>
      <p:sp>
        <p:nvSpPr>
          <p:cNvPr id="7" name="Rectangle 6"/>
          <p:cNvSpPr/>
          <p:nvPr/>
        </p:nvSpPr>
        <p:spPr>
          <a:xfrm>
            <a:off x="1763688" y="1988840"/>
            <a:ext cx="7200800" cy="3960440"/>
          </a:xfrm>
          <a:prstGeom prst="rect">
            <a:avLst/>
          </a:prstGeom>
          <a:solidFill>
            <a:srgbClr val="74C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979712" y="2204864"/>
            <a:ext cx="2952328" cy="1538883"/>
          </a:xfrm>
          <a:prstGeom prst="rect">
            <a:avLst/>
          </a:prstGeom>
          <a:noFill/>
          <a:ln>
            <a:solidFill>
              <a:schemeClr val="bg1"/>
            </a:solidFill>
          </a:ln>
        </p:spPr>
        <p:txBody>
          <a:bodyPr wrap="square" rtlCol="0">
            <a:spAutoFit/>
          </a:bodyPr>
          <a:lstStyle/>
          <a:p>
            <a:pPr algn="ctr"/>
            <a:r>
              <a:rPr lang="fr-FR" sz="2000" b="1" dirty="0"/>
              <a:t>Maximum </a:t>
            </a:r>
          </a:p>
          <a:p>
            <a:pPr algn="ctr"/>
            <a:r>
              <a:rPr lang="fr-FR" sz="2000" b="1" dirty="0"/>
              <a:t>UN enseignement </a:t>
            </a:r>
          </a:p>
          <a:p>
            <a:pPr algn="ctr"/>
            <a:r>
              <a:rPr lang="fr-FR" sz="2000" b="1" dirty="0"/>
              <a:t>en Première</a:t>
            </a:r>
          </a:p>
          <a:p>
            <a:pPr algn="ctr"/>
            <a:endParaRPr lang="fr-FR" sz="1400" b="1" dirty="0"/>
          </a:p>
          <a:p>
            <a:pPr algn="ctr"/>
            <a:r>
              <a:rPr lang="fr-FR" sz="2000" b="1" dirty="0"/>
              <a:t>ARTS</a:t>
            </a:r>
            <a:r>
              <a:rPr lang="fr-FR" sz="2000" b="1"/>
              <a:t>, LV3</a:t>
            </a:r>
            <a:r>
              <a:rPr lang="fr-FR" sz="2000" b="1" dirty="0"/>
              <a:t>, EURO</a:t>
            </a:r>
            <a:endParaRPr lang="fr-FR" sz="2000" dirty="0"/>
          </a:p>
        </p:txBody>
      </p:sp>
      <p:sp>
        <p:nvSpPr>
          <p:cNvPr id="23" name="ZoneTexte 22"/>
          <p:cNvSpPr txBox="1"/>
          <p:nvPr/>
        </p:nvSpPr>
        <p:spPr>
          <a:xfrm>
            <a:off x="4283968" y="1268760"/>
            <a:ext cx="4248472" cy="369332"/>
          </a:xfrm>
          <a:prstGeom prst="rect">
            <a:avLst/>
          </a:prstGeom>
          <a:noFill/>
        </p:spPr>
        <p:txBody>
          <a:bodyPr wrap="square" rtlCol="0">
            <a:spAutoFit/>
          </a:bodyPr>
          <a:lstStyle/>
          <a:p>
            <a:r>
              <a:rPr lang="fr-FR" b="1" dirty="0"/>
              <a:t>ENSEIGNEMENTS FACULTATIFS</a:t>
            </a:r>
          </a:p>
        </p:txBody>
      </p:sp>
      <p:sp>
        <p:nvSpPr>
          <p:cNvPr id="26"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116632"/>
            <a:ext cx="1008112" cy="936104"/>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8" name="Tableau 27">
            <a:extLst>
              <a:ext uri="{FF2B5EF4-FFF2-40B4-BE49-F238E27FC236}">
                <a16:creationId xmlns:a16="http://schemas.microsoft.com/office/drawing/2014/main" xmlns="" id="{F7431B91-59FE-43B0-9358-4DA94B077248}"/>
              </a:ext>
            </a:extLst>
          </p:cNvPr>
          <p:cNvGraphicFramePr>
            <a:graphicFrameLocks noGrp="1"/>
          </p:cNvGraphicFramePr>
          <p:nvPr>
            <p:extLst>
              <p:ext uri="{D42A27DB-BD31-4B8C-83A1-F6EECF244321}">
                <p14:modId xmlns:p14="http://schemas.microsoft.com/office/powerpoint/2010/main" xmlns="" val="612956041"/>
              </p:ext>
            </p:extLst>
          </p:nvPr>
        </p:nvGraphicFramePr>
        <p:xfrm>
          <a:off x="362473" y="6174382"/>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sp>
        <p:nvSpPr>
          <p:cNvPr id="29" name="Rectangle 28"/>
          <p:cNvSpPr/>
          <p:nvPr/>
        </p:nvSpPr>
        <p:spPr>
          <a:xfrm>
            <a:off x="2195736" y="260648"/>
            <a:ext cx="6948264" cy="584775"/>
          </a:xfrm>
          <a:prstGeom prst="rect">
            <a:avLst/>
          </a:prstGeom>
        </p:spPr>
        <p:txBody>
          <a:bodyPr wrap="square">
            <a:spAutoFit/>
          </a:bodyPr>
          <a:lstStyle/>
          <a:p>
            <a:r>
              <a:rPr lang="fr-FR" sz="3200" dirty="0">
                <a:solidFill>
                  <a:schemeClr val="accent3">
                    <a:lumMod val="75000"/>
                  </a:schemeClr>
                </a:solidFill>
              </a:rPr>
              <a:t>La voie GENERALE </a:t>
            </a:r>
            <a:r>
              <a:rPr lang="fr-FR" sz="3200" dirty="0">
                <a:solidFill>
                  <a:srgbClr val="95BCE5"/>
                </a:solidFill>
              </a:rPr>
              <a:t>en 1</a:t>
            </a:r>
            <a:r>
              <a:rPr lang="fr-FR" sz="3200" baseline="30000" dirty="0">
                <a:solidFill>
                  <a:srgbClr val="95BCE5"/>
                </a:solidFill>
              </a:rPr>
              <a:t>re</a:t>
            </a:r>
            <a:r>
              <a:rPr lang="fr-FR" sz="3200" dirty="0">
                <a:solidFill>
                  <a:srgbClr val="95BCE5"/>
                </a:solidFill>
              </a:rPr>
              <a:t> et Terminale</a:t>
            </a:r>
            <a:endParaRPr lang="fr-FR" sz="3200" dirty="0"/>
          </a:p>
        </p:txBody>
      </p:sp>
      <p:sp>
        <p:nvSpPr>
          <p:cNvPr id="22" name="ZoneTexte 21"/>
          <p:cNvSpPr txBox="1"/>
          <p:nvPr/>
        </p:nvSpPr>
        <p:spPr>
          <a:xfrm>
            <a:off x="3707904" y="3861048"/>
            <a:ext cx="4752528" cy="1908215"/>
          </a:xfrm>
          <a:prstGeom prst="rect">
            <a:avLst/>
          </a:prstGeom>
          <a:noFill/>
          <a:ln>
            <a:solidFill>
              <a:schemeClr val="bg1"/>
            </a:solidFill>
          </a:ln>
        </p:spPr>
        <p:txBody>
          <a:bodyPr wrap="square" rtlCol="0">
            <a:spAutoFit/>
          </a:bodyPr>
          <a:lstStyle/>
          <a:p>
            <a:pPr algn="ctr"/>
            <a:r>
              <a:rPr lang="fr-FR" sz="2000" b="1" dirty="0"/>
              <a:t>Et choix possible d’un 2</a:t>
            </a:r>
            <a:r>
              <a:rPr lang="fr-FR" sz="2000" b="1" baseline="30000" dirty="0"/>
              <a:t>ème</a:t>
            </a:r>
            <a:r>
              <a:rPr lang="fr-FR" sz="2000" b="1" dirty="0"/>
              <a:t> en Terminale</a:t>
            </a:r>
          </a:p>
          <a:p>
            <a:pPr algn="ctr"/>
            <a:endParaRPr lang="fr-FR" sz="1400" b="1" dirty="0"/>
          </a:p>
          <a:p>
            <a:pPr algn="ctr"/>
            <a:r>
              <a:rPr lang="fr-FR" sz="1600" b="1" dirty="0"/>
              <a:t>MATHEMATIQUES EXPERTES, MATHEMATIQUES COMPLEMENTAIRES, DROIT ET GRANDS ENJEUX DU MONDE CONTEMPORAIN</a:t>
            </a:r>
            <a:endParaRPr lang="fr-FR" sz="1600" dirty="0"/>
          </a:p>
        </p:txBody>
      </p:sp>
      <p:pic>
        <p:nvPicPr>
          <p:cNvPr id="25" name="Picture 1"/>
          <p:cNvPicPr>
            <a:picLocks noChangeAspect="1" noChangeArrowheads="1"/>
          </p:cNvPicPr>
          <p:nvPr/>
        </p:nvPicPr>
        <p:blipFill>
          <a:blip r:embed="rId2" cstate="print"/>
          <a:srcRect/>
          <a:stretch>
            <a:fillRect/>
          </a:stretch>
        </p:blipFill>
        <p:spPr bwMode="auto">
          <a:xfrm>
            <a:off x="251520" y="5661248"/>
            <a:ext cx="720079" cy="360040"/>
          </a:xfrm>
          <a:prstGeom prst="rect">
            <a:avLst/>
          </a:prstGeom>
          <a:noFill/>
          <a:ln w="9525">
            <a:noFill/>
            <a:miter lim="800000"/>
            <a:headEnd/>
            <a:tailEnd/>
          </a:ln>
        </p:spPr>
      </p:pic>
      <p:pic>
        <p:nvPicPr>
          <p:cNvPr id="27" name="Picture 2" descr="Logo lycée">
            <a:hlinkClick r:id="rId3" tooltip="&quot;Lycée Jean Monnet&quot;"/>
          </p:cNvPr>
          <p:cNvPicPr>
            <a:picLocks noChangeAspect="1" noChangeArrowheads="1"/>
          </p:cNvPicPr>
          <p:nvPr/>
        </p:nvPicPr>
        <p:blipFill>
          <a:blip r:embed="rId4" r:link="rId5"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str-delcom\BAC 2021\PPT\PPT POUR PARENTS 3E\Visuels\épreuves\épreuves camembertV2.jpg"/>
          <p:cNvPicPr>
            <a:picLocks noGrp="1" noChangeAspect="1" noChangeArrowheads="1"/>
          </p:cNvPicPr>
          <p:nvPr>
            <p:ph idx="1"/>
          </p:nvPr>
        </p:nvPicPr>
        <p:blipFill>
          <a:blip r:embed="rId2" cstate="print"/>
          <a:srcRect t="32195" r="1031"/>
          <a:stretch>
            <a:fillRect/>
          </a:stretch>
        </p:blipFill>
        <p:spPr bwMode="auto">
          <a:xfrm>
            <a:off x="1475656" y="1556792"/>
            <a:ext cx="7351075" cy="4023526"/>
          </a:xfrm>
          <a:prstGeom prst="rect">
            <a:avLst/>
          </a:prstGeom>
          <a:noFill/>
          <a:ln w="9525">
            <a:noFill/>
            <a:miter lim="800000"/>
            <a:headEnd/>
            <a:tailEnd/>
          </a:ln>
        </p:spPr>
      </p:pic>
      <p:sp>
        <p:nvSpPr>
          <p:cNvPr id="4"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188640"/>
            <a:ext cx="1008112" cy="936104"/>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123728" y="332656"/>
            <a:ext cx="5976664" cy="646331"/>
          </a:xfrm>
          <a:prstGeom prst="rect">
            <a:avLst/>
          </a:prstGeom>
        </p:spPr>
        <p:txBody>
          <a:bodyPr wrap="square">
            <a:spAutoFit/>
          </a:bodyPr>
          <a:lstStyle/>
          <a:p>
            <a:r>
              <a:rPr lang="fr-FR" sz="3600" dirty="0">
                <a:solidFill>
                  <a:schemeClr val="accent3">
                    <a:lumMod val="75000"/>
                  </a:schemeClr>
                </a:solidFill>
              </a:rPr>
              <a:t>Les épreuves du BAC en 2021</a:t>
            </a:r>
            <a:endParaRPr lang="fr-FR" sz="3600" dirty="0"/>
          </a:p>
        </p:txBody>
      </p:sp>
      <p:graphicFrame>
        <p:nvGraphicFramePr>
          <p:cNvPr id="6" name="Tableau 5">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pic>
        <p:nvPicPr>
          <p:cNvPr id="8" name="Picture 1"/>
          <p:cNvPicPr>
            <a:picLocks noChangeAspect="1" noChangeArrowheads="1"/>
          </p:cNvPicPr>
          <p:nvPr/>
        </p:nvPicPr>
        <p:blipFill>
          <a:blip r:embed="rId3" cstate="print"/>
          <a:srcRect/>
          <a:stretch>
            <a:fillRect/>
          </a:stretch>
        </p:blipFill>
        <p:spPr bwMode="auto">
          <a:xfrm>
            <a:off x="251520" y="5661248"/>
            <a:ext cx="720079" cy="360040"/>
          </a:xfrm>
          <a:prstGeom prst="rect">
            <a:avLst/>
          </a:prstGeom>
          <a:noFill/>
          <a:ln w="9525">
            <a:noFill/>
            <a:miter lim="800000"/>
            <a:headEnd/>
            <a:tailEnd/>
          </a:ln>
        </p:spPr>
      </p:pic>
      <p:pic>
        <p:nvPicPr>
          <p:cNvPr id="9" name="Picture 2" descr="Logo lycée">
            <a:hlinkClick r:id="rId4" tooltip="&quot;Lycée Jean Monnet&quot;"/>
          </p:cNvPr>
          <p:cNvPicPr>
            <a:picLocks noChangeAspect="1" noChangeArrowheads="1"/>
          </p:cNvPicPr>
          <p:nvPr/>
        </p:nvPicPr>
        <p:blipFill>
          <a:blip r:embed="rId5" r:link="rId6"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uton d’action : fin 2">
            <a:hlinkClick r:id="" action="ppaction://hlinkshowjump?jump=lastslide" highlightClick="1"/>
            <a:extLst>
              <a:ext uri="{FF2B5EF4-FFF2-40B4-BE49-F238E27FC236}">
                <a16:creationId xmlns:a16="http://schemas.microsoft.com/office/drawing/2014/main" xmlns="" id="{52FC164C-F5CE-4011-BBD4-4715A2E989C6}"/>
              </a:ext>
            </a:extLst>
          </p:cNvPr>
          <p:cNvSpPr/>
          <p:nvPr/>
        </p:nvSpPr>
        <p:spPr>
          <a:xfrm>
            <a:off x="1043608" y="188640"/>
            <a:ext cx="1008112" cy="936104"/>
          </a:xfrm>
          <a:prstGeom prst="actionButtonE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123728" y="332656"/>
            <a:ext cx="5976664" cy="646331"/>
          </a:xfrm>
          <a:prstGeom prst="rect">
            <a:avLst/>
          </a:prstGeom>
        </p:spPr>
        <p:txBody>
          <a:bodyPr wrap="square">
            <a:spAutoFit/>
          </a:bodyPr>
          <a:lstStyle/>
          <a:p>
            <a:r>
              <a:rPr lang="fr-FR" sz="3600" dirty="0">
                <a:solidFill>
                  <a:schemeClr val="accent3">
                    <a:lumMod val="75000"/>
                  </a:schemeClr>
                </a:solidFill>
              </a:rPr>
              <a:t>Les épreuves du BAC en 2021</a:t>
            </a:r>
            <a:endParaRPr lang="fr-FR" sz="3600" dirty="0"/>
          </a:p>
        </p:txBody>
      </p:sp>
      <p:graphicFrame>
        <p:nvGraphicFramePr>
          <p:cNvPr id="6" name="Tableau 5">
            <a:extLst>
              <a:ext uri="{FF2B5EF4-FFF2-40B4-BE49-F238E27FC236}">
                <a16:creationId xmlns:a16="http://schemas.microsoft.com/office/drawing/2014/main" xmlns="" id="{DCB265D1-C092-4A01-874B-A5BFBF31F353}"/>
              </a:ext>
            </a:extLst>
          </p:cNvPr>
          <p:cNvGraphicFramePr>
            <a:graphicFrameLocks noGrp="1"/>
          </p:cNvGraphicFramePr>
          <p:nvPr>
            <p:extLst>
              <p:ext uri="{D42A27DB-BD31-4B8C-83A1-F6EECF244321}">
                <p14:modId xmlns:p14="http://schemas.microsoft.com/office/powerpoint/2010/main" xmlns="" val="3298623656"/>
              </p:ext>
            </p:extLst>
          </p:nvPr>
        </p:nvGraphicFramePr>
        <p:xfrm>
          <a:off x="254939" y="6119993"/>
          <a:ext cx="5328594" cy="413891"/>
        </p:xfrm>
        <a:graphic>
          <a:graphicData uri="http://schemas.openxmlformats.org/drawingml/2006/table">
            <a:tbl>
              <a:tblPr/>
              <a:tblGrid>
                <a:gridCol w="473688">
                  <a:extLst>
                    <a:ext uri="{9D8B030D-6E8A-4147-A177-3AD203B41FA5}">
                      <a16:colId xmlns:a16="http://schemas.microsoft.com/office/drawing/2014/main" xmlns="" val="20000"/>
                    </a:ext>
                  </a:extLst>
                </a:gridCol>
                <a:gridCol w="230635">
                  <a:extLst>
                    <a:ext uri="{9D8B030D-6E8A-4147-A177-3AD203B41FA5}">
                      <a16:colId xmlns:a16="http://schemas.microsoft.com/office/drawing/2014/main" xmlns="" val="20001"/>
                    </a:ext>
                  </a:extLst>
                </a:gridCol>
                <a:gridCol w="507396">
                  <a:extLst>
                    <a:ext uri="{9D8B030D-6E8A-4147-A177-3AD203B41FA5}">
                      <a16:colId xmlns:a16="http://schemas.microsoft.com/office/drawing/2014/main" xmlns="" val="20002"/>
                    </a:ext>
                  </a:extLst>
                </a:gridCol>
                <a:gridCol w="402739">
                  <a:extLst>
                    <a:ext uri="{9D8B030D-6E8A-4147-A177-3AD203B41FA5}">
                      <a16:colId xmlns:a16="http://schemas.microsoft.com/office/drawing/2014/main" xmlns="" val="20003"/>
                    </a:ext>
                  </a:extLst>
                </a:gridCol>
                <a:gridCol w="507396">
                  <a:extLst>
                    <a:ext uri="{9D8B030D-6E8A-4147-A177-3AD203B41FA5}">
                      <a16:colId xmlns:a16="http://schemas.microsoft.com/office/drawing/2014/main" xmlns="" val="20004"/>
                    </a:ext>
                  </a:extLst>
                </a:gridCol>
                <a:gridCol w="402739">
                  <a:extLst>
                    <a:ext uri="{9D8B030D-6E8A-4147-A177-3AD203B41FA5}">
                      <a16:colId xmlns:a16="http://schemas.microsoft.com/office/drawing/2014/main" xmlns="" val="20005"/>
                    </a:ext>
                  </a:extLst>
                </a:gridCol>
                <a:gridCol w="472801">
                  <a:extLst>
                    <a:ext uri="{9D8B030D-6E8A-4147-A177-3AD203B41FA5}">
                      <a16:colId xmlns:a16="http://schemas.microsoft.com/office/drawing/2014/main" xmlns="" val="20006"/>
                    </a:ext>
                  </a:extLst>
                </a:gridCol>
                <a:gridCol w="231522">
                  <a:extLst>
                    <a:ext uri="{9D8B030D-6E8A-4147-A177-3AD203B41FA5}">
                      <a16:colId xmlns:a16="http://schemas.microsoft.com/office/drawing/2014/main" xmlns="" val="20007"/>
                    </a:ext>
                  </a:extLst>
                </a:gridCol>
                <a:gridCol w="507396">
                  <a:extLst>
                    <a:ext uri="{9D8B030D-6E8A-4147-A177-3AD203B41FA5}">
                      <a16:colId xmlns:a16="http://schemas.microsoft.com/office/drawing/2014/main" xmlns="" val="20008"/>
                    </a:ext>
                  </a:extLst>
                </a:gridCol>
                <a:gridCol w="402739">
                  <a:extLst>
                    <a:ext uri="{9D8B030D-6E8A-4147-A177-3AD203B41FA5}">
                      <a16:colId xmlns:a16="http://schemas.microsoft.com/office/drawing/2014/main" xmlns="" val="20009"/>
                    </a:ext>
                  </a:extLst>
                </a:gridCol>
                <a:gridCol w="435545">
                  <a:extLst>
                    <a:ext uri="{9D8B030D-6E8A-4147-A177-3AD203B41FA5}">
                      <a16:colId xmlns:a16="http://schemas.microsoft.com/office/drawing/2014/main" xmlns="" val="20010"/>
                    </a:ext>
                  </a:extLst>
                </a:gridCol>
                <a:gridCol w="268778">
                  <a:extLst>
                    <a:ext uri="{9D8B030D-6E8A-4147-A177-3AD203B41FA5}">
                      <a16:colId xmlns:a16="http://schemas.microsoft.com/office/drawing/2014/main" xmlns="" val="20011"/>
                    </a:ext>
                  </a:extLst>
                </a:gridCol>
                <a:gridCol w="485220">
                  <a:extLst>
                    <a:ext uri="{9D8B030D-6E8A-4147-A177-3AD203B41FA5}">
                      <a16:colId xmlns:a16="http://schemas.microsoft.com/office/drawing/2014/main" xmlns="" val="20012"/>
                    </a:ext>
                  </a:extLst>
                </a:gridCol>
              </a:tblGrid>
              <a:tr h="413891">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548DD4"/>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C6D9F1"/>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2F2F2"/>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FDE9D9"/>
                    </a:solidFill>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DDD9C3"/>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a:latin typeface="Calibri"/>
                        <a:ea typeface="Calibri"/>
                        <a:cs typeface="Times New Roman"/>
                      </a:endParaRPr>
                    </a:p>
                  </a:txBody>
                  <a:tcPr marL="68580" marR="68580" marT="0" marB="0">
                    <a:lnL>
                      <a:noFill/>
                    </a:lnL>
                    <a:lnR>
                      <a:noFill/>
                    </a:lnR>
                    <a:lnT>
                      <a:noFill/>
                    </a:lnT>
                    <a:lnB>
                      <a:noFill/>
                    </a:lnB>
                    <a:solidFill>
                      <a:srgbClr val="948A54"/>
                    </a:solidFill>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fr-FR" sz="1100" dirty="0">
                        <a:latin typeface="Calibri"/>
                        <a:ea typeface="Calibri"/>
                        <a:cs typeface="Times New Roman"/>
                      </a:endParaRPr>
                    </a:p>
                  </a:txBody>
                  <a:tcPr marL="68580" marR="68580" marT="0" marB="0">
                    <a:lnL>
                      <a:noFill/>
                    </a:lnL>
                    <a:lnR>
                      <a:noFill/>
                    </a:lnR>
                    <a:lnT>
                      <a:noFill/>
                    </a:lnT>
                    <a:lnB>
                      <a:noFill/>
                    </a:lnB>
                    <a:solidFill>
                      <a:srgbClr val="262626"/>
                    </a:solidFill>
                  </a:tcPr>
                </a:tc>
                <a:extLst>
                  <a:ext uri="{0D108BD9-81ED-4DB2-BD59-A6C34878D82A}">
                    <a16:rowId xmlns:a16="http://schemas.microsoft.com/office/drawing/2014/main" xmlns="" val="10000"/>
                  </a:ext>
                </a:extLst>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1691680" y="1340768"/>
            <a:ext cx="6820979" cy="4581128"/>
          </a:xfrm>
          <a:prstGeom prst="rect">
            <a:avLst/>
          </a:prstGeom>
          <a:noFill/>
          <a:ln w="9525">
            <a:noFill/>
            <a:miter lim="800000"/>
            <a:headEnd/>
            <a:tailEnd/>
          </a:ln>
        </p:spPr>
      </p:pic>
      <p:pic>
        <p:nvPicPr>
          <p:cNvPr id="9" name="Picture 1"/>
          <p:cNvPicPr>
            <a:picLocks noChangeAspect="1" noChangeArrowheads="1"/>
          </p:cNvPicPr>
          <p:nvPr/>
        </p:nvPicPr>
        <p:blipFill>
          <a:blip r:embed="rId3" cstate="print"/>
          <a:srcRect/>
          <a:stretch>
            <a:fillRect/>
          </a:stretch>
        </p:blipFill>
        <p:spPr bwMode="auto">
          <a:xfrm>
            <a:off x="251520" y="5661248"/>
            <a:ext cx="720079" cy="360040"/>
          </a:xfrm>
          <a:prstGeom prst="rect">
            <a:avLst/>
          </a:prstGeom>
          <a:noFill/>
          <a:ln w="9525">
            <a:noFill/>
            <a:miter lim="800000"/>
            <a:headEnd/>
            <a:tailEnd/>
          </a:ln>
        </p:spPr>
      </p:pic>
      <p:pic>
        <p:nvPicPr>
          <p:cNvPr id="10" name="Picture 2" descr="Logo lycée">
            <a:hlinkClick r:id="rId4" tooltip="&quot;Lycée Jean Monnet&quot;"/>
          </p:cNvPr>
          <p:cNvPicPr>
            <a:picLocks noChangeAspect="1" noChangeArrowheads="1"/>
          </p:cNvPicPr>
          <p:nvPr/>
        </p:nvPicPr>
        <p:blipFill>
          <a:blip r:embed="rId5" r:link="rId6" cstate="print">
            <a:clrChange>
              <a:clrFrom>
                <a:srgbClr val="2F26A0"/>
              </a:clrFrom>
              <a:clrTo>
                <a:srgbClr val="2F26A0">
                  <a:alpha val="0"/>
                </a:srgbClr>
              </a:clrTo>
            </a:clrChange>
          </a:blip>
          <a:srcRect/>
          <a:stretch>
            <a:fillRect/>
          </a:stretch>
        </p:blipFill>
        <p:spPr bwMode="auto">
          <a:xfrm>
            <a:off x="179512" y="4797152"/>
            <a:ext cx="719882" cy="719881"/>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10.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2.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3.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4.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5.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6.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7.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8.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9.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
  <TotalTime>1952</TotalTime>
  <Words>1591</Words>
  <Application>Microsoft Office PowerPoint</Application>
  <PresentationFormat>Affichage à l'écran (4:3)</PresentationFormat>
  <Paragraphs>303</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Solstice</vt:lpstr>
      <vt:lpstr>Diapositive 1</vt:lpstr>
      <vt:lpstr>La voie générale</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La voie technologique en 1re et Terminale</vt:lpstr>
      <vt:lpstr>Diapositive 14</vt:lpstr>
      <vt:lpstr>Diapositive 15</vt:lpstr>
      <vt:lpstr>La transformation de la voie professionnelle</vt:lpstr>
      <vt:lpstr>La voie professionnelle  Plus d’accompagnement </vt:lpstr>
      <vt:lpstr>La voie professionnelle  Test de positionnement en 2nde </vt:lpstr>
      <vt:lpstr>La voie professionnelle  De nouvelles manières d’apprendre </vt:lpstr>
      <vt:lpstr>La voie professionnelle  Famille de métiers </vt:lpstr>
      <vt:lpstr>Diapositive 21</vt:lpstr>
      <vt:lpstr>La voie professionnelle  Les métiers de la Relation Client </vt:lpstr>
      <vt:lpstr>La voie professionnelle  Les atouts communs nécessaires à  ces 2 formations </vt:lpstr>
      <vt:lpstr>La voie professionnelle  PFMP : 22 semaines sur 3 ans </vt:lpstr>
      <vt:lpstr>La voie professionnelle  Section Européenne </vt:lpstr>
      <vt:lpstr>La voie professionnelle  Ouverture d’une classe LV1 Espagnol</vt:lpstr>
      <vt:lpstr>La Mini Entreprise </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chef-tx</dc:creator>
  <cp:lastModifiedBy>chef-tx</cp:lastModifiedBy>
  <cp:revision>182</cp:revision>
  <dcterms:created xsi:type="dcterms:W3CDTF">2018-06-12T10:52:48Z</dcterms:created>
  <dcterms:modified xsi:type="dcterms:W3CDTF">2019-04-02T12:35:05Z</dcterms:modified>
</cp:coreProperties>
</file>