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9" r:id="rId4"/>
    <p:sldId id="270" r:id="rId5"/>
    <p:sldId id="272" r:id="rId6"/>
    <p:sldId id="275" r:id="rId7"/>
    <p:sldId id="273" r:id="rId8"/>
    <p:sldId id="271" r:id="rId9"/>
    <p:sldId id="274" r:id="rId10"/>
    <p:sldId id="260" r:id="rId11"/>
    <p:sldId id="276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16" autoAdjust="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1B2D22-72A7-4D0C-BB92-D19B5D8E4BE1}" type="datetime1">
              <a:rPr lang="fr-FR" smtClean="0"/>
              <a:pPr rtl="0"/>
              <a:t>03/02/2023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1CEEFB-B3BF-4930-9532-AF4F216488D0}" type="datetime1">
              <a:rPr lang="fr-FR" noProof="0" smtClean="0"/>
              <a:pPr rtl="0"/>
              <a:t>03/02/2023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FB0464-F52C-4F62-B2A8-C42021021BFD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11605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94545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85545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7686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1912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70685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97052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92552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fr-FR" noProof="0" smtClean="0"/>
              <a:pPr rtl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03384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xmlns="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Date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’une coupu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xmlns="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 dirty="0"/>
              <a:t>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7170" y="3077822"/>
            <a:ext cx="1286905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u texte&#10;&#10;Description générée automatiquement">
            <a:extLst>
              <a:ext uri="{FF2B5EF4-FFF2-40B4-BE49-F238E27FC236}">
                <a16:creationId xmlns:a16="http://schemas.microsoft.com/office/drawing/2014/main" xmlns="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Espace réservé d’image 20">
            <a:extLst>
              <a:ext uri="{FF2B5EF4-FFF2-40B4-BE49-F238E27FC236}">
                <a16:creationId xmlns:a16="http://schemas.microsoft.com/office/drawing/2014/main" xmlns="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Graphisme 3">
            <a:extLst>
              <a:ext uri="{FF2B5EF4-FFF2-40B4-BE49-F238E27FC236}">
                <a16:creationId xmlns:a16="http://schemas.microsoft.com/office/drawing/2014/main" xmlns="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Espace réservé d’image 4">
            <a:extLst>
              <a:ext uri="{FF2B5EF4-FFF2-40B4-BE49-F238E27FC236}">
                <a16:creationId xmlns:a16="http://schemas.microsoft.com/office/drawing/2014/main" xmlns="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F44A2A-7969-48CC-B5CE-702F5C6376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’image 25" descr="Gros plan d’un corral&#10;&#10;Description générée automatiquement">
            <a:extLst>
              <a:ext uri="{FF2B5EF4-FFF2-40B4-BE49-F238E27FC236}">
                <a16:creationId xmlns:a16="http://schemas.microsoft.com/office/drawing/2014/main" xmlns="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Graphisme 3">
            <a:extLst>
              <a:ext uri="{FF2B5EF4-FFF2-40B4-BE49-F238E27FC236}">
                <a16:creationId xmlns:a16="http://schemas.microsoft.com/office/drawing/2014/main" xmlns="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Espace réservé d’image 4">
            <a:extLst>
              <a:ext uri="{FF2B5EF4-FFF2-40B4-BE49-F238E27FC236}">
                <a16:creationId xmlns:a16="http://schemas.microsoft.com/office/drawing/2014/main" xmlns="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3C1C624-86ED-41D8-8323-124CEDD3B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’image 25" descr="Gros plan d’un corral&#10;&#10;Description générée automatiquement">
            <a:extLst>
              <a:ext uri="{FF2B5EF4-FFF2-40B4-BE49-F238E27FC236}">
                <a16:creationId xmlns:a16="http://schemas.microsoft.com/office/drawing/2014/main" xmlns="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sme 11">
            <a:extLst>
              <a:ext uri="{FF2B5EF4-FFF2-40B4-BE49-F238E27FC236}">
                <a16:creationId xmlns:a16="http://schemas.microsoft.com/office/drawing/2014/main" xmlns="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" name="Graphique 6">
            <a:extLst>
              <a:ext uri="{FF2B5EF4-FFF2-40B4-BE49-F238E27FC236}">
                <a16:creationId xmlns:a16="http://schemas.microsoft.com/office/drawing/2014/main" xmlns="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xmlns="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20" name="Espace réservé d’image 18">
            <a:extLst>
              <a:ext uri="{FF2B5EF4-FFF2-40B4-BE49-F238E27FC236}">
                <a16:creationId xmlns:a16="http://schemas.microsoft.com/office/drawing/2014/main" xmlns="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xmlns="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Photo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A8BF323E-9C2D-48E5-BB6B-96419386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 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7" name="Image 6" descr="Une image contenant du texte&#10;&#10;Description générée automatiquement">
            <a:extLst>
              <a:ext uri="{FF2B5EF4-FFF2-40B4-BE49-F238E27FC236}">
                <a16:creationId xmlns:a16="http://schemas.microsoft.com/office/drawing/2014/main" xmlns="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xmlns="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1479" y="743985"/>
            <a:ext cx="1483234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4" name="Graphisme 21">
            <a:extLst>
              <a:ext uri="{FF2B5EF4-FFF2-40B4-BE49-F238E27FC236}">
                <a16:creationId xmlns:a16="http://schemas.microsoft.com/office/drawing/2014/main" xmlns="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5" name="Espace réservé d’image 34">
            <a:extLst>
              <a:ext uri="{FF2B5EF4-FFF2-40B4-BE49-F238E27FC236}">
                <a16:creationId xmlns:a16="http://schemas.microsoft.com/office/drawing/2014/main" xmlns="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27" name="Espace réservé d’image 34">
            <a:extLst>
              <a:ext uri="{FF2B5EF4-FFF2-40B4-BE49-F238E27FC236}">
                <a16:creationId xmlns:a16="http://schemas.microsoft.com/office/drawing/2014/main" xmlns="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0" name="Espace réservé d’image 34">
            <a:extLst>
              <a:ext uri="{FF2B5EF4-FFF2-40B4-BE49-F238E27FC236}">
                <a16:creationId xmlns:a16="http://schemas.microsoft.com/office/drawing/2014/main" xmlns="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1" name="Espace réservé d’image 34">
            <a:extLst>
              <a:ext uri="{FF2B5EF4-FFF2-40B4-BE49-F238E27FC236}">
                <a16:creationId xmlns:a16="http://schemas.microsoft.com/office/drawing/2014/main" xmlns="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xmlns="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Ajoutez un texte ici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21468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mont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Espace réservé d’image 12">
            <a:extLst>
              <a:ext uri="{FF2B5EF4-FFF2-40B4-BE49-F238E27FC236}">
                <a16:creationId xmlns:a16="http://schemas.microsoft.com/office/drawing/2014/main" xmlns="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29" name="Espace réservé d’image 18">
            <a:extLst>
              <a:ext uri="{FF2B5EF4-FFF2-40B4-BE49-F238E27FC236}">
                <a16:creationId xmlns:a16="http://schemas.microsoft.com/office/drawing/2014/main" xmlns="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xmlns="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1" name="Espace réservé d’image 18">
            <a:extLst>
              <a:ext uri="{FF2B5EF4-FFF2-40B4-BE49-F238E27FC236}">
                <a16:creationId xmlns:a16="http://schemas.microsoft.com/office/drawing/2014/main" xmlns="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xmlns="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3" name="Espace réservé d’image 12">
            <a:extLst>
              <a:ext uri="{FF2B5EF4-FFF2-40B4-BE49-F238E27FC236}">
                <a16:creationId xmlns:a16="http://schemas.microsoft.com/office/drawing/2014/main" xmlns="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4" name="Espace réservé d’image 12">
            <a:extLst>
              <a:ext uri="{FF2B5EF4-FFF2-40B4-BE49-F238E27FC236}">
                <a16:creationId xmlns:a16="http://schemas.microsoft.com/office/drawing/2014/main" xmlns="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  <p:sp>
        <p:nvSpPr>
          <p:cNvPr id="35" name="Espace réservé d’image 12">
            <a:extLst>
              <a:ext uri="{FF2B5EF4-FFF2-40B4-BE49-F238E27FC236}">
                <a16:creationId xmlns:a16="http://schemas.microsoft.com/office/drawing/2014/main" xmlns="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xmlns="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’image 25" descr="Gros plan d’un corral&#10;&#10;Description générée automatiquement">
            <a:extLst>
              <a:ext uri="{FF2B5EF4-FFF2-40B4-BE49-F238E27FC236}">
                <a16:creationId xmlns:a16="http://schemas.microsoft.com/office/drawing/2014/main" xmlns="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xmlns="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2323" y="3077822"/>
            <a:ext cx="1254632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2" name="Graphisme 9">
            <a:extLst>
              <a:ext uri="{FF2B5EF4-FFF2-40B4-BE49-F238E27FC236}">
                <a16:creationId xmlns:a16="http://schemas.microsoft.com/office/drawing/2014/main" xmlns="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fld id="{EB71941E-999A-46A6-8647-0420067BF7EA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Une route dégagée avec des fermes et des montagnes isolées&#10;">
            <a:extLst>
              <a:ext uri="{FF2B5EF4-FFF2-40B4-BE49-F238E27FC236}">
                <a16:creationId xmlns:a16="http://schemas.microsoft.com/office/drawing/2014/main" xmlns="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Image 7" descr="Forme de badge avec montagnes et arbres">
            <a:extLst>
              <a:ext uri="{FF2B5EF4-FFF2-40B4-BE49-F238E27FC236}">
                <a16:creationId xmlns:a16="http://schemas.microsoft.com/office/drawing/2014/main" xmlns="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196055"/>
            <a:ext cx="4809839" cy="783750"/>
          </a:xfrm>
        </p:spPr>
        <p:txBody>
          <a:bodyPr rtlCol="0"/>
          <a:lstStyle/>
          <a:p>
            <a:pPr rtl="0"/>
            <a:r>
              <a:rPr lang="fr-FR" sz="3200" dirty="0" err="1"/>
              <a:t>Viaggio</a:t>
            </a:r>
            <a:r>
              <a:rPr lang="fr-FR" sz="3200" dirty="0"/>
              <a:t> a </a:t>
            </a:r>
            <a:r>
              <a:rPr lang="fr-FR" sz="3200" dirty="0" err="1"/>
              <a:t>Verona</a:t>
            </a:r>
            <a:endParaRPr lang="fr-FR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305" y="5140934"/>
            <a:ext cx="3249643" cy="379110"/>
          </a:xfrm>
        </p:spPr>
        <p:txBody>
          <a:bodyPr rtlCol="0"/>
          <a:lstStyle/>
          <a:p>
            <a:pPr rtl="0"/>
            <a:r>
              <a:rPr lang="fr-FR" dirty="0"/>
              <a:t>24 juin 20XX – 7 juillet 20XX</a:t>
            </a:r>
          </a:p>
        </p:txBody>
      </p:sp>
    </p:spTree>
    <p:extLst>
      <p:ext uri="{BB962C8B-B14F-4D97-AF65-F5344CB8AC3E}">
        <p14:creationId xmlns:p14="http://schemas.microsoft.com/office/powerpoint/2010/main" xmlns="" val="104493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7">
            <a:extLst>
              <a:ext uri="{FF2B5EF4-FFF2-40B4-BE49-F238E27FC236}">
                <a16:creationId xmlns:a16="http://schemas.microsoft.com/office/drawing/2014/main" xmlns="" id="{AEC304A8-E870-705C-F2AD-8F6788216F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639" r="17352" b="1"/>
          <a:stretch/>
        </p:blipFill>
        <p:spPr>
          <a:xfrm>
            <a:off x="666113" y="1120227"/>
            <a:ext cx="4664641" cy="3320937"/>
          </a:xfrm>
          <a:noFill/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B077F0A3-D25F-4686-9652-AA67966B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248" y="2364513"/>
            <a:ext cx="4664641" cy="653277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1800" dirty="0">
                <a:solidFill>
                  <a:schemeClr val="tx1"/>
                </a:solidFill>
                <a:latin typeface="+mj-lt"/>
              </a:rPr>
              <a:t>Ecco il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vostro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biglietto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treno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per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andare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Verona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da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Pariggi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. Il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prezzo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è 525,90€. È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carro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ma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vale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la </a:t>
            </a:r>
            <a:r>
              <a:rPr lang="fr-FR" sz="1800" dirty="0" err="1">
                <a:solidFill>
                  <a:schemeClr val="tx1"/>
                </a:solidFill>
                <a:latin typeface="+mj-lt"/>
              </a:rPr>
              <a:t>pena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54783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xmlns="" id="{483BA7B1-5C8F-4D05-7502-A93D0BFDAF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763F6787-EEB2-89EB-5D3F-529B3AC4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5" y="2966697"/>
            <a:ext cx="4595696" cy="591127"/>
          </a:xfrm>
        </p:spPr>
        <p:txBody>
          <a:bodyPr/>
          <a:lstStyle/>
          <a:p>
            <a:r>
              <a:rPr lang="fr-FR" dirty="0"/>
              <a:t>Buon </a:t>
            </a:r>
            <a:r>
              <a:rPr lang="fr-FR" dirty="0" err="1"/>
              <a:t>Viaggio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13032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vue des arbres d’en dessous du ciel">
            <a:extLst>
              <a:ext uri="{FF2B5EF4-FFF2-40B4-BE49-F238E27FC236}">
                <a16:creationId xmlns:a16="http://schemas.microsoft.com/office/drawing/2014/main" xmlns="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 15">
            <a:extLst>
              <a:ext uri="{FF2B5EF4-FFF2-40B4-BE49-F238E27FC236}">
                <a16:creationId xmlns:a16="http://schemas.microsoft.com/office/drawing/2014/main" xmlns="" id="{349D32F4-D80F-4681-81BC-DC5912CB0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56519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63" y="2951581"/>
            <a:ext cx="4342273" cy="591127"/>
          </a:xfrm>
        </p:spPr>
        <p:txBody>
          <a:bodyPr rtlCol="0"/>
          <a:lstStyle/>
          <a:p>
            <a:pPr rtl="0"/>
            <a:r>
              <a:rPr lang="fr-FR" sz="3600" i="1" cap="none" dirty="0">
                <a:latin typeface="+mn-lt"/>
              </a:rPr>
              <a:t>Il </a:t>
            </a:r>
            <a:r>
              <a:rPr lang="fr-FR" sz="3600" i="1" cap="none" dirty="0"/>
              <a:t>PROGRAMMA</a:t>
            </a:r>
            <a:endParaRPr lang="fr-FR" sz="54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31DF3E-A865-4F02-B252-B300077A5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0" name="Graphisme 11">
            <a:extLst>
              <a:ext uri="{FF2B5EF4-FFF2-40B4-BE49-F238E27FC236}">
                <a16:creationId xmlns:a16="http://schemas.microsoft.com/office/drawing/2014/main" xmlns="" id="{48B1EE85-A6B7-4328-84AD-3BCEFF7770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438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10 Roman Amphitheaters in the World | Verona, Arena di verona ...">
            <a:extLst>
              <a:ext uri="{FF2B5EF4-FFF2-40B4-BE49-F238E27FC236}">
                <a16:creationId xmlns:a16="http://schemas.microsoft.com/office/drawing/2014/main" xmlns="" id="{CF4B07D2-EAF4-8ADF-585C-D037B36BC7B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5" r="24880" b="3"/>
          <a:stretch/>
        </p:blipFill>
        <p:spPr bwMode="auto">
          <a:xfrm>
            <a:off x="1156329" y="1366535"/>
            <a:ext cx="3992160" cy="428488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xmlns="" id="{CB7A9393-DFD9-435A-BA97-C67C02BF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rtlCol="0" anchor="t">
            <a:normAutofit/>
          </a:bodyPr>
          <a:lstStyle/>
          <a:p>
            <a:pPr rtl="0"/>
            <a:r>
              <a:rPr lang="fr-FR" dirty="0" err="1">
                <a:latin typeface="+mj-lt"/>
              </a:rPr>
              <a:t>L’arena</a:t>
            </a:r>
            <a:r>
              <a:rPr lang="fr-FR" dirty="0">
                <a:latin typeface="+mj-lt"/>
              </a:rPr>
              <a:t> di </a:t>
            </a:r>
            <a:r>
              <a:rPr lang="fr-FR" dirty="0" err="1">
                <a:latin typeface="+mj-lt"/>
              </a:rPr>
              <a:t>verona</a:t>
            </a:r>
            <a:r>
              <a:rPr lang="fr-FR" dirty="0">
                <a:latin typeface="+mj-lt"/>
              </a:rPr>
              <a:t> è il </a:t>
            </a:r>
            <a:r>
              <a:rPr lang="fr-FR" dirty="0" err="1">
                <a:latin typeface="+mj-lt"/>
              </a:rPr>
              <a:t>simbolo</a:t>
            </a:r>
            <a:r>
              <a:rPr lang="fr-FR" dirty="0">
                <a:latin typeface="+mj-lt"/>
              </a:rPr>
              <a:t> di </a:t>
            </a:r>
            <a:r>
              <a:rPr lang="fr-FR" dirty="0" err="1">
                <a:latin typeface="+mj-lt"/>
              </a:rPr>
              <a:t>questa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città</a:t>
            </a:r>
            <a:r>
              <a:rPr lang="fr-FR" dirty="0">
                <a:latin typeface="+mj-lt"/>
              </a:rPr>
              <a:t>. Devi </a:t>
            </a:r>
            <a:r>
              <a:rPr lang="fr-FR" dirty="0" err="1">
                <a:latin typeface="+mj-lt"/>
              </a:rPr>
              <a:t>andare</a:t>
            </a:r>
            <a:r>
              <a:rPr lang="fr-FR" dirty="0">
                <a:latin typeface="+mj-lt"/>
              </a:rPr>
              <a:t> qui </a:t>
            </a:r>
          </a:p>
        </p:txBody>
      </p:sp>
    </p:spTree>
    <p:extLst>
      <p:ext uri="{BB962C8B-B14F-4D97-AF65-F5344CB8AC3E}">
        <p14:creationId xmlns:p14="http://schemas.microsoft.com/office/powerpoint/2010/main" xmlns="" val="4505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D0AEC13-8DB2-8E05-3C61-E411A473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62" b="3"/>
          <a:stretch/>
        </p:blipFill>
        <p:spPr>
          <a:xfrm>
            <a:off x="984154" y="1120228"/>
            <a:ext cx="3992160" cy="2842172"/>
          </a:xfrm>
          <a:prstGeom prst="rect">
            <a:avLst/>
          </a:prstGeom>
          <a:noFill/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xmlns="" id="{CB7A9393-DFD9-435A-BA97-C67C02BF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rtlCol="0" anchor="t">
            <a:normAutofit/>
          </a:bodyPr>
          <a:lstStyle/>
          <a:p>
            <a:pPr rtl="0"/>
            <a:r>
              <a:rPr lang="fr-FR" dirty="0"/>
              <a:t>La casa di </a:t>
            </a:r>
            <a:r>
              <a:rPr lang="fr-FR" dirty="0" err="1"/>
              <a:t>Giulietta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D92F39A-1BA7-060E-CFA4-BE278CB3190C}"/>
              </a:ext>
            </a:extLst>
          </p:cNvPr>
          <p:cNvSpPr txBox="1"/>
          <p:nvPr/>
        </p:nvSpPr>
        <p:spPr>
          <a:xfrm>
            <a:off x="6429375" y="2743021"/>
            <a:ext cx="5276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+mj-lt"/>
              </a:rPr>
              <a:t>Sei</a:t>
            </a:r>
            <a:r>
              <a:rPr lang="fr-FR" dirty="0">
                <a:latin typeface="+mj-lt"/>
              </a:rPr>
              <a:t> romantico? </a:t>
            </a:r>
            <a:r>
              <a:rPr lang="fr-FR" dirty="0" err="1" smtClean="0">
                <a:latin typeface="+mj-lt"/>
              </a:rPr>
              <a:t>Vieni</a:t>
            </a:r>
            <a:r>
              <a:rPr lang="fr-FR" dirty="0" smtClean="0">
                <a:latin typeface="+mj-lt"/>
              </a:rPr>
              <a:t> </a:t>
            </a:r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Verona</a:t>
            </a:r>
            <a:r>
              <a:rPr lang="fr-FR" dirty="0">
                <a:latin typeface="+mj-lt"/>
              </a:rPr>
              <a:t> per </a:t>
            </a:r>
            <a:r>
              <a:rPr lang="fr-FR" dirty="0" err="1">
                <a:latin typeface="+mj-lt"/>
              </a:rPr>
              <a:t>visitare</a:t>
            </a:r>
            <a:r>
              <a:rPr lang="fr-FR" dirty="0">
                <a:latin typeface="+mj-lt"/>
              </a:rPr>
              <a:t> la casa di </a:t>
            </a:r>
            <a:r>
              <a:rPr lang="fr-FR" dirty="0" err="1">
                <a:latin typeface="+mj-lt"/>
              </a:rPr>
              <a:t>Giulietta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che</a:t>
            </a:r>
            <a:r>
              <a:rPr lang="fr-FR" dirty="0">
                <a:latin typeface="+mj-lt"/>
              </a:rPr>
              <a:t> è un </a:t>
            </a:r>
            <a:r>
              <a:rPr lang="fr-FR" dirty="0" err="1">
                <a:latin typeface="+mj-lt"/>
              </a:rPr>
              <a:t>edificio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incredibile</a:t>
            </a:r>
            <a:r>
              <a:rPr lang="fr-FR" dirty="0">
                <a:latin typeface="+mj-lt"/>
              </a:rPr>
              <a:t> e molto </a:t>
            </a:r>
            <a:r>
              <a:rPr lang="fr-FR" dirty="0" err="1">
                <a:latin typeface="+mj-lt"/>
              </a:rPr>
              <a:t>famoso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del</a:t>
            </a:r>
            <a:r>
              <a:rPr lang="fr-FR" dirty="0">
                <a:latin typeface="+mj-lt"/>
              </a:rPr>
              <a:t> XIII </a:t>
            </a:r>
            <a:r>
              <a:rPr lang="fr-FR" dirty="0" err="1">
                <a:latin typeface="+mj-lt"/>
              </a:rPr>
              <a:t>secolo</a:t>
            </a:r>
            <a:r>
              <a:rPr lang="fr-FR" dirty="0">
                <a:latin typeface="+mj-lt"/>
              </a:rPr>
              <a:t>.</a:t>
            </a:r>
          </a:p>
          <a:p>
            <a:r>
              <a:rPr lang="fr-FR" dirty="0">
                <a:latin typeface="+mj-lt"/>
              </a:rPr>
              <a:t>È </a:t>
            </a:r>
            <a:r>
              <a:rPr lang="fr-FR" dirty="0" err="1">
                <a:latin typeface="+mj-lt"/>
              </a:rPr>
              <a:t>aperta</a:t>
            </a:r>
            <a:r>
              <a:rPr lang="fr-FR" dirty="0">
                <a:latin typeface="+mj-lt"/>
              </a:rPr>
              <a:t> da </a:t>
            </a:r>
            <a:r>
              <a:rPr lang="fr-FR" dirty="0" err="1">
                <a:latin typeface="+mj-lt"/>
              </a:rPr>
              <a:t>mertedi</a:t>
            </a:r>
            <a:r>
              <a:rPr lang="fr-FR" dirty="0">
                <a:latin typeface="+mj-lt"/>
              </a:rPr>
              <a:t> a </a:t>
            </a:r>
            <a:r>
              <a:rPr lang="fr-FR" dirty="0" err="1">
                <a:latin typeface="+mj-lt"/>
              </a:rPr>
              <a:t>domenica</a:t>
            </a:r>
            <a:r>
              <a:rPr lang="fr-FR" dirty="0">
                <a:latin typeface="+mj-lt"/>
              </a:rPr>
              <a:t> dalle 9 </a:t>
            </a:r>
            <a:r>
              <a:rPr lang="fr-FR" dirty="0" err="1">
                <a:latin typeface="+mj-lt"/>
              </a:rPr>
              <a:t>alle</a:t>
            </a:r>
            <a:r>
              <a:rPr lang="fr-FR" dirty="0">
                <a:latin typeface="+mj-lt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xmlns="" val="308458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CB7A9393-DFD9-435A-BA97-C67C02BF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2701224"/>
            <a:ext cx="4514147" cy="1318326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dirty="0">
                <a:latin typeface="+mj-lt"/>
              </a:rPr>
              <a:t>Piazza delle </a:t>
            </a:r>
            <a:r>
              <a:rPr lang="fr-FR" dirty="0" err="1">
                <a:latin typeface="+mj-lt"/>
              </a:rPr>
              <a:t>Erbe</a:t>
            </a:r>
            <a:r>
              <a:rPr lang="fr-FR" dirty="0">
                <a:latin typeface="+mj-lt"/>
              </a:rPr>
              <a:t>:</a:t>
            </a:r>
            <a:br>
              <a:rPr lang="fr-FR" dirty="0">
                <a:latin typeface="+mj-lt"/>
              </a:rPr>
            </a:br>
            <a:r>
              <a:rPr lang="fr-FR" dirty="0" err="1">
                <a:latin typeface="+mj-lt"/>
              </a:rPr>
              <a:t>questa</a:t>
            </a:r>
            <a:r>
              <a:rPr lang="fr-FR" dirty="0">
                <a:latin typeface="+mj-lt"/>
              </a:rPr>
              <a:t> piazza è la più </a:t>
            </a:r>
            <a:r>
              <a:rPr lang="fr-FR" dirty="0" err="1">
                <a:latin typeface="+mj-lt"/>
              </a:rPr>
              <a:t>antica</a:t>
            </a:r>
            <a:r>
              <a:rPr lang="fr-FR" dirty="0">
                <a:latin typeface="+mj-lt"/>
              </a:rPr>
              <a:t> di </a:t>
            </a:r>
            <a:r>
              <a:rPr lang="fr-FR" dirty="0" err="1">
                <a:latin typeface="+mj-lt"/>
              </a:rPr>
              <a:t>Verona</a:t>
            </a:r>
            <a:r>
              <a:rPr lang="fr-FR" dirty="0">
                <a:latin typeface="+mj-lt"/>
              </a:rPr>
              <a:t>. </a:t>
            </a:r>
            <a:r>
              <a:rPr lang="fr-FR" dirty="0" err="1">
                <a:latin typeface="+mj-lt"/>
              </a:rPr>
              <a:t>Potete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comprare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frutta</a:t>
            </a:r>
            <a:r>
              <a:rPr lang="fr-FR" dirty="0">
                <a:latin typeface="+mj-lt"/>
              </a:rPr>
              <a:t> e verdura </a:t>
            </a:r>
            <a:r>
              <a:rPr lang="fr-FR" dirty="0" err="1">
                <a:latin typeface="+mj-lt"/>
              </a:rPr>
              <a:t>nel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mercano</a:t>
            </a:r>
            <a:r>
              <a:rPr lang="fr-FR" dirty="0">
                <a:latin typeface="+mj-lt"/>
              </a:rPr>
              <a:t>. Ci sono il </a:t>
            </a:r>
            <a:r>
              <a:rPr lang="fr-FR" dirty="0" err="1">
                <a:latin typeface="+mj-lt"/>
              </a:rPr>
              <a:t>palazzo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del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comune</a:t>
            </a:r>
            <a:r>
              <a:rPr lang="fr-FR" dirty="0">
                <a:latin typeface="+mj-lt"/>
              </a:rPr>
              <a:t>, la </a:t>
            </a:r>
            <a:r>
              <a:rPr lang="fr-FR" dirty="0" err="1">
                <a:latin typeface="+mj-lt"/>
              </a:rPr>
              <a:t>torre</a:t>
            </a:r>
            <a:r>
              <a:rPr lang="fr-FR" dirty="0">
                <a:latin typeface="+mj-lt"/>
              </a:rPr>
              <a:t> dei </a:t>
            </a:r>
            <a:r>
              <a:rPr lang="fr-FR" dirty="0" err="1">
                <a:latin typeface="+mj-lt"/>
              </a:rPr>
              <a:t>lamberti</a:t>
            </a:r>
            <a:r>
              <a:rPr lang="fr-FR" dirty="0">
                <a:latin typeface="+mj-lt"/>
              </a:rPr>
              <a:t>, la casa dei </a:t>
            </a:r>
            <a:r>
              <a:rPr lang="fr-FR" dirty="0" err="1">
                <a:latin typeface="+mj-lt"/>
              </a:rPr>
              <a:t>Giudici</a:t>
            </a:r>
            <a:r>
              <a:rPr lang="fr-FR" dirty="0">
                <a:latin typeface="+mj-lt"/>
              </a:rPr>
              <a:t> et le case dei </a:t>
            </a:r>
            <a:r>
              <a:rPr lang="fr-FR" dirty="0" err="1">
                <a:latin typeface="+mj-lt"/>
              </a:rPr>
              <a:t>Mazzanti</a:t>
            </a:r>
            <a:endParaRPr lang="fr-FR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42CFA3E-34F2-AE09-4BF9-64AC2AAC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2014537"/>
            <a:ext cx="4501604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77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CB7A9393-DFD9-435A-BA97-C67C02BF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rtlCol="0" anchor="t">
            <a:normAutofit/>
          </a:bodyPr>
          <a:lstStyle/>
          <a:p>
            <a:pPr rtl="0"/>
            <a:r>
              <a:rPr lang="fr-FR" dirty="0"/>
              <a:t>I </a:t>
            </a:r>
            <a:r>
              <a:rPr lang="fr-FR" dirty="0" err="1"/>
              <a:t>ponti</a:t>
            </a:r>
            <a:r>
              <a:rPr lang="fr-FR" dirty="0"/>
              <a:t> di </a:t>
            </a:r>
            <a:r>
              <a:rPr lang="fr-FR" dirty="0" err="1"/>
              <a:t>Verona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D92F39A-1BA7-060E-CFA4-BE278CB3190C}"/>
              </a:ext>
            </a:extLst>
          </p:cNvPr>
          <p:cNvSpPr txBox="1"/>
          <p:nvPr/>
        </p:nvSpPr>
        <p:spPr>
          <a:xfrm>
            <a:off x="6429375" y="2743021"/>
            <a:ext cx="527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+mj-lt"/>
              </a:rPr>
              <a:t>Potete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vedere</a:t>
            </a:r>
            <a:r>
              <a:rPr lang="fr-FR" dirty="0">
                <a:latin typeface="+mj-lt"/>
              </a:rPr>
              <a:t> il </a:t>
            </a:r>
            <a:r>
              <a:rPr lang="fr-FR" dirty="0" err="1">
                <a:latin typeface="+mj-lt"/>
              </a:rPr>
              <a:t>fiume</a:t>
            </a:r>
            <a:r>
              <a:rPr lang="fr-FR" dirty="0">
                <a:latin typeface="+mj-lt"/>
              </a:rPr>
              <a:t> Adige </a:t>
            </a:r>
            <a:r>
              <a:rPr lang="fr-FR" dirty="0" err="1">
                <a:latin typeface="+mj-lt"/>
              </a:rPr>
              <a:t>che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attraversa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Verona</a:t>
            </a:r>
            <a:r>
              <a:rPr lang="fr-FR" dirty="0">
                <a:latin typeface="+mj-lt"/>
              </a:rPr>
              <a:t> sui </a:t>
            </a:r>
            <a:r>
              <a:rPr lang="fr-FR" dirty="0" err="1">
                <a:latin typeface="+mj-lt"/>
              </a:rPr>
              <a:t>ponti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bellissimi</a:t>
            </a:r>
            <a:r>
              <a:rPr lang="fr-FR" dirty="0">
                <a:latin typeface="+mj-lt"/>
              </a:rPr>
              <a:t>. Per </a:t>
            </a:r>
            <a:r>
              <a:rPr lang="fr-FR" dirty="0" err="1">
                <a:latin typeface="+mj-lt"/>
              </a:rPr>
              <a:t>esempio</a:t>
            </a:r>
            <a:r>
              <a:rPr lang="fr-FR" dirty="0">
                <a:latin typeface="+mj-lt"/>
              </a:rPr>
              <a:t> il ponte di </a:t>
            </a:r>
            <a:r>
              <a:rPr lang="fr-FR" dirty="0" err="1">
                <a:latin typeface="+mj-lt"/>
              </a:rPr>
              <a:t>pietra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che</a:t>
            </a:r>
            <a:r>
              <a:rPr lang="fr-FR" dirty="0">
                <a:latin typeface="+mj-lt"/>
              </a:rPr>
              <a:t> è di </a:t>
            </a:r>
            <a:r>
              <a:rPr lang="fr-FR" dirty="0" err="1">
                <a:latin typeface="+mj-lt"/>
              </a:rPr>
              <a:t>epoca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romana</a:t>
            </a:r>
            <a:r>
              <a:rPr lang="fr-FR" dirty="0">
                <a:latin typeface="+mj-lt"/>
              </a:rPr>
              <a:t>.</a:t>
            </a:r>
          </a:p>
        </p:txBody>
      </p:sp>
      <p:pic>
        <p:nvPicPr>
          <p:cNvPr id="4098" name="Picture 2" descr="Le 10 città italiane da visitare per i ponti - Foto 8 di 10 | SiViaggia">
            <a:extLst>
              <a:ext uri="{FF2B5EF4-FFF2-40B4-BE49-F238E27FC236}">
                <a16:creationId xmlns:a16="http://schemas.microsoft.com/office/drawing/2014/main" xmlns="" id="{5A1B549C-9AD4-869A-01D6-BFAF926CB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89"/>
          <a:stretch/>
        </p:blipFill>
        <p:spPr bwMode="auto">
          <a:xfrm>
            <a:off x="1127766" y="1366658"/>
            <a:ext cx="358711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71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vue des arbres d’en dessous du ciel">
            <a:extLst>
              <a:ext uri="{FF2B5EF4-FFF2-40B4-BE49-F238E27FC236}">
                <a16:creationId xmlns:a16="http://schemas.microsoft.com/office/drawing/2014/main" xmlns="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 15">
            <a:extLst>
              <a:ext uri="{FF2B5EF4-FFF2-40B4-BE49-F238E27FC236}">
                <a16:creationId xmlns:a16="http://schemas.microsoft.com/office/drawing/2014/main" xmlns="" id="{349D32F4-D80F-4681-81BC-DC5912CB0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56519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63" y="2951581"/>
            <a:ext cx="4342273" cy="591127"/>
          </a:xfrm>
        </p:spPr>
        <p:txBody>
          <a:bodyPr rtlCol="0"/>
          <a:lstStyle/>
          <a:p>
            <a:pPr algn="ctr" rtl="0"/>
            <a:r>
              <a:rPr lang="fr-FR" sz="3600" i="1" cap="none" dirty="0">
                <a:latin typeface="+mn-lt"/>
              </a:rPr>
              <a:t>L’ </a:t>
            </a:r>
            <a:r>
              <a:rPr lang="fr-FR" sz="3600" i="1" cap="none" dirty="0"/>
              <a:t>ALBERGO</a:t>
            </a:r>
            <a:endParaRPr lang="fr-FR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31DF3E-A865-4F02-B252-B300077A5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0" name="Graphisme 11">
            <a:extLst>
              <a:ext uri="{FF2B5EF4-FFF2-40B4-BE49-F238E27FC236}">
                <a16:creationId xmlns:a16="http://schemas.microsoft.com/office/drawing/2014/main" xmlns="" id="{48B1EE85-A6B7-4328-84AD-3BCEFF7770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319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10">
            <a:extLst>
              <a:ext uri="{FF2B5EF4-FFF2-40B4-BE49-F238E27FC236}">
                <a16:creationId xmlns:a16="http://schemas.microsoft.com/office/drawing/2014/main" xmlns="" id="{80D91FEF-6B86-61B4-4FB0-2A26691FFD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0484" r="10484"/>
          <a:stretch/>
        </p:blipFill>
        <p:spPr>
          <a:xfrm>
            <a:off x="1020730" y="1095844"/>
            <a:ext cx="3992160" cy="2842172"/>
          </a:xfr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xmlns="" id="{26D5BD78-4341-1E81-9721-0A226911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Casa Magnolia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1929165-7C73-D18D-6587-80C1B7F06ADF}"/>
              </a:ext>
            </a:extLst>
          </p:cNvPr>
          <p:cNvSpPr txBox="1"/>
          <p:nvPr/>
        </p:nvSpPr>
        <p:spPr>
          <a:xfrm>
            <a:off x="6886575" y="2541314"/>
            <a:ext cx="441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La casa Magnolia offre </a:t>
            </a:r>
            <a:r>
              <a:rPr lang="fr-FR" dirty="0" err="1">
                <a:latin typeface="+mj-lt"/>
              </a:rPr>
              <a:t>una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connessione</a:t>
            </a:r>
            <a:r>
              <a:rPr lang="fr-FR" dirty="0">
                <a:latin typeface="+mj-lt"/>
              </a:rPr>
              <a:t> wifi </a:t>
            </a:r>
            <a:r>
              <a:rPr lang="fr-FR" dirty="0" err="1">
                <a:latin typeface="+mj-lt"/>
              </a:rPr>
              <a:t>gratuita</a:t>
            </a:r>
            <a:r>
              <a:rPr lang="fr-FR" dirty="0">
                <a:latin typeface="+mj-lt"/>
              </a:rPr>
              <a:t>, è a 500 </a:t>
            </a:r>
            <a:r>
              <a:rPr lang="fr-FR" dirty="0" err="1">
                <a:latin typeface="+mj-lt"/>
              </a:rPr>
              <a:t>metri</a:t>
            </a:r>
            <a:r>
              <a:rPr lang="fr-FR" dirty="0">
                <a:latin typeface="+mj-lt"/>
              </a:rPr>
              <a:t> da via Mazzini e a 400 </a:t>
            </a:r>
            <a:r>
              <a:rPr lang="fr-FR" dirty="0" err="1">
                <a:latin typeface="+mj-lt"/>
              </a:rPr>
              <a:t>metri</a:t>
            </a:r>
            <a:r>
              <a:rPr lang="fr-FR" dirty="0">
                <a:latin typeface="+mj-lt"/>
              </a:rPr>
              <a:t> da Piazza Bra. </a:t>
            </a:r>
            <a:r>
              <a:rPr lang="fr-FR" dirty="0" smtClean="0">
                <a:latin typeface="+mj-lt"/>
              </a:rPr>
              <a:t>Ha </a:t>
            </a:r>
            <a:r>
              <a:rPr lang="fr-FR" dirty="0" err="1">
                <a:latin typeface="+mj-lt"/>
              </a:rPr>
              <a:t>una</a:t>
            </a:r>
            <a:r>
              <a:rPr lang="fr-FR" dirty="0">
                <a:latin typeface="+mj-lt"/>
              </a:rPr>
              <a:t> vista </a:t>
            </a:r>
            <a:r>
              <a:rPr lang="fr-FR" dirty="0" err="1">
                <a:latin typeface="+mj-lt"/>
              </a:rPr>
              <a:t>sul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giardino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dista</a:t>
            </a:r>
            <a:r>
              <a:rPr lang="fr-FR" dirty="0">
                <a:latin typeface="+mj-lt"/>
              </a:rPr>
              <a:t> 50 </a:t>
            </a:r>
            <a:r>
              <a:rPr lang="fr-FR" dirty="0" err="1">
                <a:latin typeface="+mj-lt"/>
              </a:rPr>
              <a:t>metri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dall’Arena</a:t>
            </a:r>
            <a:r>
              <a:rPr lang="fr-FR" dirty="0">
                <a:latin typeface="+mj-lt"/>
              </a:rPr>
              <a:t> di </a:t>
            </a:r>
            <a:r>
              <a:rPr lang="fr-FR" dirty="0" err="1">
                <a:latin typeface="+mj-lt"/>
              </a:rPr>
              <a:t>Verona</a:t>
            </a:r>
            <a:r>
              <a:rPr lang="fr-FR" dirty="0">
                <a:latin typeface="+mj-lt"/>
              </a:rPr>
              <a:t>.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È </a:t>
            </a:r>
            <a:r>
              <a:rPr lang="fr-FR" dirty="0" err="1">
                <a:latin typeface="+mj-lt"/>
              </a:rPr>
              <a:t>situata</a:t>
            </a:r>
            <a:r>
              <a:rPr lang="fr-FR" dirty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nel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>
                <a:latin typeface="+mj-lt"/>
              </a:rPr>
              <a:t>centro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storico</a:t>
            </a:r>
            <a:r>
              <a:rPr lang="fr-FR" dirty="0">
                <a:latin typeface="+mj-lt"/>
              </a:rPr>
              <a:t> di </a:t>
            </a:r>
            <a:r>
              <a:rPr lang="fr-FR" dirty="0" err="1">
                <a:latin typeface="+mj-lt"/>
              </a:rPr>
              <a:t>Verona</a:t>
            </a:r>
            <a:r>
              <a:rPr lang="fr-FR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140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14" descr="vue des arbres d’en dessous du ciel">
            <a:extLst>
              <a:ext uri="{FF2B5EF4-FFF2-40B4-BE49-F238E27FC236}">
                <a16:creationId xmlns:a16="http://schemas.microsoft.com/office/drawing/2014/main" xmlns="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 15">
            <a:extLst>
              <a:ext uri="{FF2B5EF4-FFF2-40B4-BE49-F238E27FC236}">
                <a16:creationId xmlns:a16="http://schemas.microsoft.com/office/drawing/2014/main" xmlns="" id="{349D32F4-D80F-4681-81BC-DC5912CB0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56519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63" y="2951581"/>
            <a:ext cx="4342273" cy="591127"/>
          </a:xfrm>
        </p:spPr>
        <p:txBody>
          <a:bodyPr rtlCol="0"/>
          <a:lstStyle/>
          <a:p>
            <a:pPr algn="ctr" rtl="0"/>
            <a:r>
              <a:rPr lang="fr-FR" sz="3600" i="1" cap="none" dirty="0">
                <a:latin typeface="+mn-lt"/>
              </a:rPr>
              <a:t>Il </a:t>
            </a:r>
            <a:r>
              <a:rPr lang="fr-FR" sz="3600" i="1" cap="none" dirty="0"/>
              <a:t>TRENO</a:t>
            </a:r>
            <a:endParaRPr lang="fr-FR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31DF3E-A865-4F02-B252-B300077A5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0" name="Graphisme 11">
            <a:extLst>
              <a:ext uri="{FF2B5EF4-FFF2-40B4-BE49-F238E27FC236}">
                <a16:creationId xmlns:a16="http://schemas.microsoft.com/office/drawing/2014/main" xmlns="" id="{48B1EE85-A6B7-4328-84AD-3BCEFF7770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45877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1259636_TF11292542_Win32" id="{A1EEBB51-EA05-44E3-A360-9622147EC1A9}" vid="{8DCB0F67-FC31-43A6-96CD-7A00094DAA6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{D87AB35A-05BA-4F1F-8CA3-8B6F7B529336}tf11292542_win32</Template>
  <TotalTime>47</TotalTime>
  <Words>176</Words>
  <Application>Microsoft Office PowerPoint</Application>
  <PresentationFormat>Personnalisé</PresentationFormat>
  <Paragraphs>25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Viaggio a Verona</vt:lpstr>
      <vt:lpstr>Il PROGRAMMA</vt:lpstr>
      <vt:lpstr>L’arena di verona è il simbolo di questa città. Devi andare qui </vt:lpstr>
      <vt:lpstr>La casa di Giulietta</vt:lpstr>
      <vt:lpstr>Piazza delle Erbe: questa piazza è la più antica di Verona. Potete comprare frutta e verdura nel mercano. Ci sono il palazzo del comune, la torre dei lamberti, la casa dei Giudici et le case dei Mazzanti</vt:lpstr>
      <vt:lpstr>I ponti di Verona</vt:lpstr>
      <vt:lpstr>L’ ALBERGO</vt:lpstr>
      <vt:lpstr>Casa Magnolia</vt:lpstr>
      <vt:lpstr>Il TRENO</vt:lpstr>
      <vt:lpstr>Ecco il vostro biglietto di treno per andare a Verona da Pariggi. Il prezzo è 525,90€. È carro ma vale la pena!</vt:lpstr>
      <vt:lpstr>Buon Viaggio!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a Verona</dc:title>
  <dc:creator>constance.coletti</dc:creator>
  <cp:lastModifiedBy>blanchard</cp:lastModifiedBy>
  <cp:revision>5</cp:revision>
  <dcterms:created xsi:type="dcterms:W3CDTF">2023-02-03T09:39:53Z</dcterms:created>
  <dcterms:modified xsi:type="dcterms:W3CDTF">2023-02-03T11:20:39Z</dcterms:modified>
</cp:coreProperties>
</file>